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2" r:id="rId3"/>
    <p:sldId id="269" r:id="rId4"/>
    <p:sldId id="261" r:id="rId5"/>
    <p:sldId id="272" r:id="rId6"/>
    <p:sldId id="258" r:id="rId7"/>
    <p:sldId id="271" r:id="rId8"/>
    <p:sldId id="263" r:id="rId9"/>
    <p:sldId id="264" r:id="rId10"/>
    <p:sldId id="273" r:id="rId11"/>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9655" autoAdjust="0"/>
  </p:normalViewPr>
  <p:slideViewPr>
    <p:cSldViewPr>
      <p:cViewPr>
        <p:scale>
          <a:sx n="110" d="100"/>
          <a:sy n="110" d="100"/>
        </p:scale>
        <p:origin x="-1560"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265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9CC1F6-67D9-43D1-96BB-98ABFDCBA08D}" type="datetimeFigureOut">
              <a:rPr lang="bg-BG" smtClean="0"/>
              <a:pPr/>
              <a:t>10.2.2017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142FB0-1BB6-40F8-B88B-5454D3CE9D7F}" type="slidenum">
              <a:rPr lang="bg-BG" smtClean="0"/>
              <a:pPr/>
              <a:t>‹#›</a:t>
            </a:fld>
            <a:endParaRPr lang="bg-BG"/>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dirty="0"/>
          </a:p>
        </p:txBody>
      </p:sp>
      <p:sp>
        <p:nvSpPr>
          <p:cNvPr id="4" name="Slide Number Placeholder 3"/>
          <p:cNvSpPr>
            <a:spLocks noGrp="1"/>
          </p:cNvSpPr>
          <p:nvPr>
            <p:ph type="sldNum" sz="quarter" idx="10"/>
          </p:nvPr>
        </p:nvSpPr>
        <p:spPr/>
        <p:txBody>
          <a:bodyPr/>
          <a:lstStyle/>
          <a:p>
            <a:fld id="{21142FB0-1BB6-40F8-B88B-5454D3CE9D7F}" type="slidenum">
              <a:rPr lang="bg-BG" smtClean="0"/>
              <a:pPr/>
              <a:t>2</a:t>
            </a:fld>
            <a:endParaRPr lang="bg-B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ED4837BD-10F4-4A24-AA32-EE04C85CE237}" type="datetimeFigureOut">
              <a:rPr lang="bg-BG" smtClean="0"/>
              <a:pPr/>
              <a:t>10.2.2017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ED4837BD-10F4-4A24-AA32-EE04C85CE237}" type="datetimeFigureOut">
              <a:rPr lang="bg-BG" smtClean="0"/>
              <a:pPr/>
              <a:t>10.2.2017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ED4837BD-10F4-4A24-AA32-EE04C85CE237}" type="datetimeFigureOut">
              <a:rPr lang="bg-BG" smtClean="0"/>
              <a:pPr/>
              <a:t>10.2.2017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ED4837BD-10F4-4A24-AA32-EE04C85CE237}" type="datetimeFigureOut">
              <a:rPr lang="bg-BG" smtClean="0"/>
              <a:pPr/>
              <a:t>10.2.2017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4837BD-10F4-4A24-AA32-EE04C85CE237}" type="datetimeFigureOut">
              <a:rPr lang="bg-BG" smtClean="0"/>
              <a:pPr/>
              <a:t>10.2.2017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ED4837BD-10F4-4A24-AA32-EE04C85CE237}" type="datetimeFigureOut">
              <a:rPr lang="bg-BG" smtClean="0"/>
              <a:pPr/>
              <a:t>10.2.2017 г.</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ED4837BD-10F4-4A24-AA32-EE04C85CE237}" type="datetimeFigureOut">
              <a:rPr lang="bg-BG" smtClean="0"/>
              <a:pPr/>
              <a:t>10.2.2017 г.</a:t>
            </a:fld>
            <a:endParaRPr lang="bg-BG" dirty="0"/>
          </a:p>
        </p:txBody>
      </p:sp>
      <p:sp>
        <p:nvSpPr>
          <p:cNvPr id="8" name="Footer Placeholder 7"/>
          <p:cNvSpPr>
            <a:spLocks noGrp="1"/>
          </p:cNvSpPr>
          <p:nvPr>
            <p:ph type="ftr" sz="quarter" idx="11"/>
          </p:nvPr>
        </p:nvSpPr>
        <p:spPr/>
        <p:txBody>
          <a:bodyPr/>
          <a:lstStyle/>
          <a:p>
            <a:endParaRPr lang="bg-BG" dirty="0"/>
          </a:p>
        </p:txBody>
      </p:sp>
      <p:sp>
        <p:nvSpPr>
          <p:cNvPr id="9" name="Slide Number Placeholder 8"/>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ED4837BD-10F4-4A24-AA32-EE04C85CE237}" type="datetimeFigureOut">
              <a:rPr lang="bg-BG" smtClean="0"/>
              <a:pPr/>
              <a:t>10.2.2017 г.</a:t>
            </a:fld>
            <a:endParaRPr lang="bg-BG" dirty="0"/>
          </a:p>
        </p:txBody>
      </p:sp>
      <p:sp>
        <p:nvSpPr>
          <p:cNvPr id="4" name="Footer Placeholder 3"/>
          <p:cNvSpPr>
            <a:spLocks noGrp="1"/>
          </p:cNvSpPr>
          <p:nvPr>
            <p:ph type="ftr" sz="quarter" idx="11"/>
          </p:nvPr>
        </p:nvSpPr>
        <p:spPr/>
        <p:txBody>
          <a:bodyPr/>
          <a:lstStyle/>
          <a:p>
            <a:endParaRPr lang="bg-BG" dirty="0"/>
          </a:p>
        </p:txBody>
      </p:sp>
      <p:sp>
        <p:nvSpPr>
          <p:cNvPr id="5" name="Slide Number Placeholder 4"/>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837BD-10F4-4A24-AA32-EE04C85CE237}" type="datetimeFigureOut">
              <a:rPr lang="bg-BG" smtClean="0"/>
              <a:pPr/>
              <a:t>10.2.2017 г.</a:t>
            </a:fld>
            <a:endParaRPr lang="bg-BG" dirty="0"/>
          </a:p>
        </p:txBody>
      </p:sp>
      <p:sp>
        <p:nvSpPr>
          <p:cNvPr id="3" name="Footer Placeholder 2"/>
          <p:cNvSpPr>
            <a:spLocks noGrp="1"/>
          </p:cNvSpPr>
          <p:nvPr>
            <p:ph type="ftr" sz="quarter" idx="11"/>
          </p:nvPr>
        </p:nvSpPr>
        <p:spPr/>
        <p:txBody>
          <a:bodyPr/>
          <a:lstStyle/>
          <a:p>
            <a:endParaRPr lang="bg-BG" dirty="0"/>
          </a:p>
        </p:txBody>
      </p:sp>
      <p:sp>
        <p:nvSpPr>
          <p:cNvPr id="4" name="Slide Number Placeholder 3"/>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4837BD-10F4-4A24-AA32-EE04C85CE237}" type="datetimeFigureOut">
              <a:rPr lang="bg-BG" smtClean="0"/>
              <a:pPr/>
              <a:t>10.2.2017 г.</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4837BD-10F4-4A24-AA32-EE04C85CE237}" type="datetimeFigureOut">
              <a:rPr lang="bg-BG" smtClean="0"/>
              <a:pPr/>
              <a:t>10.2.2017 г.</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4837BD-10F4-4A24-AA32-EE04C85CE237}" type="datetimeFigureOut">
              <a:rPr lang="bg-BG" smtClean="0"/>
              <a:pPr/>
              <a:t>10.2.2017 г.</a:t>
            </a:fld>
            <a:endParaRPr lang="bg-BG"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71EC58-76B2-42AB-8039-3B8D55F9C6B1}" type="slidenum">
              <a:rPr lang="bg-BG" smtClean="0"/>
              <a:pPr/>
              <a:t>‹#›</a:t>
            </a:fld>
            <a:endParaRPr lang="bg-BG"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1.jpeg"/><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5.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ser\Desktop\picture_dotty_1.jpg"/>
          <p:cNvPicPr>
            <a:picLocks noChangeAspect="1" noChangeArrowheads="1"/>
          </p:cNvPicPr>
          <p:nvPr/>
        </p:nvPicPr>
        <p:blipFill>
          <a:blip r:embed="rId2" cstate="print"/>
          <a:srcRect/>
          <a:stretch>
            <a:fillRect/>
          </a:stretch>
        </p:blipFill>
        <p:spPr bwMode="auto">
          <a:xfrm>
            <a:off x="6084168" y="1988840"/>
            <a:ext cx="2556000" cy="2138404"/>
          </a:xfrm>
          <a:prstGeom prst="rect">
            <a:avLst/>
          </a:prstGeom>
          <a:noFill/>
        </p:spPr>
      </p:pic>
      <p:sp>
        <p:nvSpPr>
          <p:cNvPr id="26" name="TextBox 25"/>
          <p:cNvSpPr txBox="1"/>
          <p:nvPr/>
        </p:nvSpPr>
        <p:spPr>
          <a:xfrm>
            <a:off x="104034"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18</a:t>
            </a:r>
            <a:endParaRPr lang="bg-BG" sz="900" b="1" dirty="0">
              <a:latin typeface="Arial" pitchFamily="34" charset="0"/>
              <a:cs typeface="Arial" pitchFamily="34" charset="0"/>
            </a:endParaRPr>
          </a:p>
        </p:txBody>
      </p:sp>
      <p:pic>
        <p:nvPicPr>
          <p:cNvPr id="1028" name="Picture 4" descr="C:\Users\user\Desktop\Picture1.jpg"/>
          <p:cNvPicPr>
            <a:picLocks noChangeAspect="1" noChangeArrowheads="1"/>
          </p:cNvPicPr>
          <p:nvPr/>
        </p:nvPicPr>
        <p:blipFill>
          <a:blip r:embed="rId3" cstate="print"/>
          <a:srcRect/>
          <a:stretch>
            <a:fillRect/>
          </a:stretch>
        </p:blipFill>
        <p:spPr bwMode="auto">
          <a:xfrm>
            <a:off x="7731571" y="1833066"/>
            <a:ext cx="1304925" cy="731838"/>
          </a:xfrm>
          <a:prstGeom prst="rect">
            <a:avLst/>
          </a:prstGeom>
          <a:noFill/>
        </p:spPr>
      </p:pic>
      <p:sp>
        <p:nvSpPr>
          <p:cNvPr id="7" name="TextBox 6"/>
          <p:cNvSpPr txBox="1"/>
          <p:nvPr/>
        </p:nvSpPr>
        <p:spPr>
          <a:xfrm>
            <a:off x="35496" y="61754"/>
            <a:ext cx="3960000" cy="4031873"/>
          </a:xfrm>
          <a:prstGeom prst="rect">
            <a:avLst/>
          </a:prstGeom>
          <a:noFill/>
        </p:spPr>
        <p:txBody>
          <a:bodyPr wrap="square" rtlCol="0">
            <a:spAutoFit/>
          </a:bodyPr>
          <a:lstStyle/>
          <a:p>
            <a:pPr algn="just"/>
            <a:r>
              <a:rPr lang="ro-RO" sz="800" dirty="0" smtClean="0"/>
              <a:t>7</a:t>
            </a:r>
            <a:r>
              <a:rPr lang="ro-RO" sz="800" dirty="0" smtClean="0"/>
              <a:t>. La înlocuirea bateriilor epuizate cu baterii noi, întotdeauna înlocuiți toate bateriile. Copii nu trebuie să fie prezenți la înlocuirea bateriilor.</a:t>
            </a:r>
            <a:endParaRPr lang="bg-BG" sz="800" dirty="0" smtClean="0"/>
          </a:p>
          <a:p>
            <a:pPr algn="just"/>
            <a:r>
              <a:rPr lang="ro-RO" sz="800" dirty="0" smtClean="0"/>
              <a:t>8. Dacă nu veți folosi produsul pentru un interval de timp mai îndelungat, scoateți bateriile</a:t>
            </a:r>
            <a:r>
              <a:rPr lang="en-US" sz="800" dirty="0" smtClean="0"/>
              <a:t> </a:t>
            </a:r>
            <a:r>
              <a:rPr lang="ro-RO" sz="800" dirty="0" smtClean="0"/>
              <a:t>din incita sa.  </a:t>
            </a:r>
            <a:endParaRPr lang="bg-BG" sz="800" dirty="0" smtClean="0"/>
          </a:p>
          <a:p>
            <a:pPr algn="just"/>
            <a:r>
              <a:rPr lang="ro-RO" sz="800" dirty="0" smtClean="0"/>
              <a:t>9. Niciodată nu amestecați diferitele tipuri de baterii.  </a:t>
            </a:r>
            <a:endParaRPr lang="bg-BG" sz="800" dirty="0" smtClean="0"/>
          </a:p>
          <a:p>
            <a:pPr algn="just"/>
            <a:r>
              <a:rPr lang="ro-RO" sz="800" dirty="0" smtClean="0"/>
              <a:t>10. Este interzisă modificarea rețelei electrice sau adăugarea unor piese acesteia. Nu prescurtați clemele bateriilor.</a:t>
            </a:r>
            <a:endParaRPr lang="bg-BG" sz="800" dirty="0" smtClean="0"/>
          </a:p>
          <a:p>
            <a:pPr algn="just"/>
            <a:r>
              <a:rPr lang="ro-RO" sz="800" dirty="0" smtClean="0"/>
              <a:t>11. Baterii, care nu sunt reîncărcabile, nu trebuie încărcate. </a:t>
            </a:r>
            <a:endParaRPr lang="bg-BG" sz="800" dirty="0" smtClean="0"/>
          </a:p>
          <a:p>
            <a:pPr algn="just"/>
            <a:r>
              <a:rPr lang="ro-RO" sz="800" dirty="0" smtClean="0"/>
              <a:t>12. Dacă folosiți baterii reîncărcabile, mai întâi trebuie să fie scoase din produs și apoi încărcate sub supravegherea unui adult.</a:t>
            </a:r>
            <a:endParaRPr lang="bg-BG" sz="800" dirty="0" smtClean="0"/>
          </a:p>
          <a:p>
            <a:pPr algn="just"/>
            <a:r>
              <a:rPr lang="ro-RO" sz="800" dirty="0" smtClean="0"/>
              <a:t>13. Folosiți baterii cu dimensiunile desemnate în aceste instrucțiuni sau în compartimentul de baterii.  </a:t>
            </a:r>
            <a:endParaRPr lang="bg-BG" sz="800" dirty="0" smtClean="0"/>
          </a:p>
          <a:p>
            <a:pPr algn="just"/>
            <a:r>
              <a:rPr lang="ro-RO" sz="800" dirty="0" smtClean="0"/>
              <a:t>14. Sunt recomandate bateriile alcaline.  </a:t>
            </a:r>
            <a:endParaRPr lang="bg-BG" sz="800" dirty="0" smtClean="0"/>
          </a:p>
          <a:p>
            <a:pPr algn="just"/>
            <a:r>
              <a:rPr lang="ro-RO" sz="800" dirty="0" smtClean="0"/>
              <a:t>15. Bateriile trebuie montate conform polaritatea acestora, desemnată în compartimentul de baterii.  </a:t>
            </a:r>
            <a:endParaRPr lang="bg-BG" sz="800" dirty="0" smtClean="0"/>
          </a:p>
          <a:p>
            <a:pPr algn="just"/>
            <a:r>
              <a:rPr lang="ro-RO" sz="800" dirty="0" smtClean="0"/>
              <a:t>16. Bateriile reîncărcabile trebuie scoase din jucăria înainte de încărcare.  </a:t>
            </a:r>
            <a:endParaRPr lang="bg-BG" sz="800" dirty="0" smtClean="0"/>
          </a:p>
          <a:p>
            <a:pPr algn="just"/>
            <a:r>
              <a:rPr lang="ro-RO" sz="800" dirty="0" smtClean="0"/>
              <a:t>17. La epuizarea bateriilor, ele trebuie scoase imediat din produs.  </a:t>
            </a:r>
            <a:endParaRPr lang="bg-BG" sz="800" dirty="0" smtClean="0"/>
          </a:p>
          <a:p>
            <a:pPr algn="just"/>
            <a:r>
              <a:rPr lang="ro-RO" sz="800" dirty="0" smtClean="0"/>
              <a:t>18. Dacă nu veți folosi produsul pentru un interval de timp mai îndelungat, scoateți bateriile din produs.</a:t>
            </a:r>
            <a:endParaRPr lang="bg-BG" sz="800" dirty="0" smtClean="0"/>
          </a:p>
          <a:p>
            <a:pPr algn="ctr"/>
            <a:r>
              <a:rPr lang="ro-RO" sz="800" b="1" dirty="0" smtClean="0"/>
              <a:t>Curățarea și menținerea premergătorului pentru bebeluși  </a:t>
            </a:r>
            <a:endParaRPr lang="bg-BG" sz="800" b="1" dirty="0" smtClean="0"/>
          </a:p>
          <a:p>
            <a:pPr algn="just"/>
            <a:r>
              <a:rPr lang="ro-RO" sz="800" dirty="0" smtClean="0"/>
              <a:t>1. Premergătorul este destinat copiilor care încă nu pot merge singuri. Acesta este un instrument care îi ajută pe copii a învăța să meargă singuri.  </a:t>
            </a:r>
            <a:endParaRPr lang="bg-BG" sz="800" dirty="0" smtClean="0"/>
          </a:p>
          <a:p>
            <a:pPr algn="just"/>
            <a:r>
              <a:rPr lang="ro-RO" sz="800" dirty="0" smtClean="0"/>
              <a:t>2. Înaintea utilizării inițiale a produsului, vă rugăm a verifica dacă toate piesele sunt bine fixate și dacă elementele de strângere sunt bine strânse.  </a:t>
            </a:r>
            <a:endParaRPr lang="bg-BG" sz="800" dirty="0" smtClean="0"/>
          </a:p>
          <a:p>
            <a:pPr algn="just"/>
            <a:r>
              <a:rPr lang="ro-RO" sz="800" dirty="0" smtClean="0"/>
              <a:t>3. Verificați regulat starea pieselor principale și a mecanismelor de blocare pentru prezența unor piese frânte, rupte sau defectate. La constatarea unei defecțiuni, vă rugăm a înceta utilizarea premergătorului pentru bebeluși până la înlocuirea piesei defectate. NU reparați singuri produsul, ci contactați un service autorizat sau comerciantul de la care ați achiziționat produsul. În caz contrar garanția voastră va fi anulată.</a:t>
            </a:r>
            <a:endParaRPr lang="bg-BG" sz="800" dirty="0" smtClean="0"/>
          </a:p>
          <a:p>
            <a:pPr algn="just"/>
            <a:r>
              <a:rPr lang="ro-RO" sz="800" dirty="0" smtClean="0"/>
              <a:t>4. Când nu folosiți premergătorul, vă rugăm a-l depozita în locuri uscate, bine ventilate și sigure. Nu depozitați produsul în încăperi prăfuite, umede, cu temperaturi prea mici sau mari.</a:t>
            </a:r>
            <a:endParaRPr lang="bg-BG" sz="800" dirty="0" smtClean="0"/>
          </a:p>
        </p:txBody>
      </p:sp>
      <p:sp>
        <p:nvSpPr>
          <p:cNvPr id="8" name="TextBox 7"/>
          <p:cNvSpPr txBox="1"/>
          <p:nvPr/>
        </p:nvSpPr>
        <p:spPr>
          <a:xfrm>
            <a:off x="35496" y="3950186"/>
            <a:ext cx="3960000" cy="1200329"/>
          </a:xfrm>
          <a:prstGeom prst="rect">
            <a:avLst/>
          </a:prstGeom>
          <a:noFill/>
        </p:spPr>
        <p:txBody>
          <a:bodyPr wrap="square" rtlCol="0">
            <a:spAutoFit/>
          </a:bodyPr>
          <a:lstStyle/>
          <a:p>
            <a:pPr algn="just"/>
            <a:r>
              <a:rPr lang="ro-RO" sz="800" dirty="0" smtClean="0"/>
              <a:t>5. La desfacerea premergătorului întotdeauna verificați dacă mecanismul de susținere este bine blocat înainte de a așeza copilul. </a:t>
            </a:r>
            <a:endParaRPr lang="bg-BG" sz="800" dirty="0" smtClean="0"/>
          </a:p>
          <a:p>
            <a:pPr algn="just"/>
            <a:r>
              <a:rPr lang="ro-RO" sz="800" dirty="0" smtClean="0"/>
              <a:t>6. Piesele din stofă ale premergătorului sunt curățate cu apă caldă și săpun moderat. După curățare lăsați premergătorul a se usca bine înainte de a-l folosi. Este absolut interzisă plierea și strângerea produsului înainte de a se usca complet.</a:t>
            </a:r>
            <a:endParaRPr lang="bg-BG" sz="800" dirty="0" smtClean="0"/>
          </a:p>
          <a:p>
            <a:pPr algn="just"/>
            <a:r>
              <a:rPr lang="ro-RO" sz="800" dirty="0" smtClean="0"/>
              <a:t>7. Nu folosiți preparate de curățire agresive, albitor sau preparate cu particule abrazive, pentru curățarea produsului. Este interzisă curățarea sa în mașina de spălat, prin curățare chimică, albire sau centrifugare.</a:t>
            </a:r>
            <a:endParaRPr lang="bg-BG" sz="800" dirty="0" smtClean="0"/>
          </a:p>
          <a:p>
            <a:pPr algn="just"/>
            <a:r>
              <a:rPr lang="ro-RO" sz="800" dirty="0" smtClean="0"/>
              <a:t>8. Piesele din plastic curățați cu prosop umed moale și uscați cu prosop umed uscat.</a:t>
            </a:r>
            <a:endParaRPr lang="bg-BG" sz="800" dirty="0" smtClean="0"/>
          </a:p>
        </p:txBody>
      </p:sp>
      <p:sp>
        <p:nvSpPr>
          <p:cNvPr id="9" name="TextBox 8"/>
          <p:cNvSpPr txBox="1"/>
          <p:nvPr/>
        </p:nvSpPr>
        <p:spPr>
          <a:xfrm>
            <a:off x="467544" y="5390346"/>
            <a:ext cx="3048000" cy="630942"/>
          </a:xfrm>
          <a:prstGeom prst="rect">
            <a:avLst/>
          </a:prstGeom>
          <a:noFill/>
        </p:spPr>
        <p:txBody>
          <a:bodyPr wrap="square" rtlCol="0">
            <a:spAutoFit/>
          </a:bodyPr>
          <a:lstStyle/>
          <a:p>
            <a:pPr algn="ctr"/>
            <a:r>
              <a:rPr lang="ro-RO" sz="700" b="1" dirty="0" smtClean="0"/>
              <a:t>Importator: Moni Trade SRL </a:t>
            </a:r>
            <a:endParaRPr lang="bg-BG" sz="700" b="1" dirty="0" smtClean="0"/>
          </a:p>
          <a:p>
            <a:pPr algn="ctr"/>
            <a:r>
              <a:rPr lang="ro-RO" sz="700" b="1" dirty="0" smtClean="0"/>
              <a:t>Adresă: str. Skladova baza 1, orașul Sofia </a:t>
            </a:r>
            <a:endParaRPr lang="bg-BG" sz="700" b="1" dirty="0" smtClean="0"/>
          </a:p>
          <a:p>
            <a:pPr algn="ctr"/>
            <a:r>
              <a:rPr lang="ro-RO" sz="700" b="1" dirty="0" smtClean="0"/>
              <a:t>Tel.: 02/936 07 90</a:t>
            </a:r>
            <a:endParaRPr lang="bg-BG" sz="700" b="1" dirty="0" smtClean="0"/>
          </a:p>
          <a:p>
            <a:pPr algn="ctr"/>
            <a:r>
              <a:rPr lang="ro-RO" sz="700" b="1" dirty="0" smtClean="0"/>
              <a:t>Fax: 02/936 07 95</a:t>
            </a:r>
            <a:endParaRPr lang="bg-BG" sz="700" b="1" dirty="0" smtClean="0"/>
          </a:p>
          <a:p>
            <a:pPr algn="ctr"/>
            <a:r>
              <a:rPr lang="ro-RO" sz="700" b="1" dirty="0" smtClean="0"/>
              <a:t>web: www.cangaroo-bg.com</a:t>
            </a:r>
            <a:endParaRPr lang="bg-BG" sz="700" b="1" dirty="0"/>
          </a:p>
        </p:txBody>
      </p:sp>
      <p:sp>
        <p:nvSpPr>
          <p:cNvPr id="10" name="TextBox 9"/>
          <p:cNvSpPr txBox="1"/>
          <p:nvPr/>
        </p:nvSpPr>
        <p:spPr>
          <a:xfrm>
            <a:off x="35496" y="5030306"/>
            <a:ext cx="3960000" cy="584775"/>
          </a:xfrm>
          <a:prstGeom prst="rect">
            <a:avLst/>
          </a:prstGeom>
          <a:noFill/>
        </p:spPr>
        <p:txBody>
          <a:bodyPr wrap="square" rtlCol="0">
            <a:spAutoFit/>
          </a:bodyPr>
          <a:lstStyle/>
          <a:p>
            <a:pPr algn="just"/>
            <a:r>
              <a:rPr lang="ro-RO" sz="800" dirty="0" smtClean="0"/>
              <a:t>9. Nu lăsați produsul sub acțiunea de degradare a factorilor externi – raze solare directe, ploaie, zăpadă sau vânt. Aceasta poate provoca defectarea pieselor din plastic sau decolorarea pieselor din stofă ale premergătorului.  </a:t>
            </a:r>
            <a:endParaRPr lang="bg-BG" sz="800" dirty="0" smtClean="0"/>
          </a:p>
          <a:p>
            <a:pPr algn="just"/>
            <a:endParaRPr lang="bg-BG" sz="800" dirty="0"/>
          </a:p>
        </p:txBody>
      </p:sp>
      <p:sp>
        <p:nvSpPr>
          <p:cNvPr id="11" name="TextBox 10"/>
          <p:cNvSpPr txBox="1"/>
          <p:nvPr/>
        </p:nvSpPr>
        <p:spPr>
          <a:xfrm>
            <a:off x="5076496" y="139279"/>
            <a:ext cx="3960000" cy="1954381"/>
          </a:xfrm>
          <a:prstGeom prst="rect">
            <a:avLst/>
          </a:prstGeom>
          <a:noFill/>
        </p:spPr>
        <p:txBody>
          <a:bodyPr wrap="square" rtlCol="0">
            <a:spAutoFit/>
          </a:bodyPr>
          <a:lstStyle/>
          <a:p>
            <a:pPr algn="ctr"/>
            <a:r>
              <a:rPr lang="en-US" sz="1100" b="1" dirty="0" smtClean="0"/>
              <a:t>BG: </a:t>
            </a:r>
            <a:r>
              <a:rPr lang="bg-BG" sz="1100" b="1" dirty="0" smtClean="0"/>
              <a:t>ИНСТРУКЦИЯ ЗА СГЛОБЯВАНЕ И УПОТРЕБА НА</a:t>
            </a:r>
            <a:r>
              <a:rPr lang="en-US" sz="1100" b="1" dirty="0" smtClean="0"/>
              <a:t> </a:t>
            </a:r>
            <a:r>
              <a:rPr lang="bg-BG" sz="1100" b="1" dirty="0" smtClean="0"/>
              <a:t>БЕБЕШКА</a:t>
            </a:r>
            <a:r>
              <a:rPr lang="en-US" sz="1100" b="1" dirty="0" smtClean="0"/>
              <a:t> </a:t>
            </a:r>
            <a:r>
              <a:rPr lang="bg-BG" sz="1100" b="1" dirty="0" smtClean="0"/>
              <a:t>ПРОХОДИЛКА</a:t>
            </a:r>
            <a:r>
              <a:rPr lang="en-US" sz="1100" b="1" dirty="0" smtClean="0"/>
              <a:t> DOTTY</a:t>
            </a:r>
          </a:p>
          <a:p>
            <a:pPr algn="ctr"/>
            <a:r>
              <a:rPr lang="bg-BG" sz="1100" b="1" dirty="0" err="1" smtClean="0"/>
              <a:t>Артикулен</a:t>
            </a:r>
            <a:r>
              <a:rPr lang="bg-BG" sz="1100" b="1" dirty="0" smtClean="0"/>
              <a:t> номер:</a:t>
            </a:r>
            <a:r>
              <a:rPr lang="en-US" sz="1100" b="1" dirty="0" smtClean="0"/>
              <a:t> BG-0416</a:t>
            </a:r>
          </a:p>
          <a:p>
            <a:pPr algn="ctr"/>
            <a:r>
              <a:rPr lang="en-US" sz="1100" b="1" dirty="0" smtClean="0"/>
              <a:t>EN: INSTRUCTION FOR ASSEMBLY AND USE OF BABY WALKER DOTTY</a:t>
            </a:r>
          </a:p>
          <a:p>
            <a:pPr algn="ctr"/>
            <a:r>
              <a:rPr lang="en-US" sz="1100" b="1" dirty="0" smtClean="0"/>
              <a:t>Item No.: BG-0416</a:t>
            </a:r>
          </a:p>
          <a:p>
            <a:pPr algn="ctr"/>
            <a:r>
              <a:rPr lang="en-US" sz="1100" b="1" dirty="0" smtClean="0"/>
              <a:t>GR:</a:t>
            </a:r>
            <a:r>
              <a:rPr lang="el-GR" sz="1100" b="1" dirty="0" smtClean="0"/>
              <a:t> Οδηγίες χρήσεως της παιδικής στράτας</a:t>
            </a:r>
            <a:r>
              <a:rPr lang="en-US" sz="1100" b="1" dirty="0" smtClean="0"/>
              <a:t> DOTTY</a:t>
            </a:r>
          </a:p>
          <a:p>
            <a:pPr algn="ctr"/>
            <a:r>
              <a:rPr lang="el-GR" sz="1100" b="1" dirty="0" smtClean="0"/>
              <a:t>ΑΡΙΘΜΟΣ ΕΙΔΟΥΣ: </a:t>
            </a:r>
            <a:r>
              <a:rPr lang="en-US" sz="1100" b="1" dirty="0" smtClean="0"/>
              <a:t>BG-0416</a:t>
            </a:r>
          </a:p>
          <a:p>
            <a:pPr algn="ctr"/>
            <a:r>
              <a:rPr lang="en-US" sz="1100" b="1" dirty="0" smtClean="0"/>
              <a:t>RO: </a:t>
            </a:r>
            <a:r>
              <a:rPr lang="ro-RO" sz="1100" b="1" dirty="0" smtClean="0"/>
              <a:t>INSTRUCȚIUNI DE UTILIZARE PREMERGĂTOR PENTRU BEBELUȘI</a:t>
            </a:r>
            <a:r>
              <a:rPr lang="en-US" sz="1100" b="1" dirty="0" smtClean="0"/>
              <a:t> DOTTY</a:t>
            </a:r>
          </a:p>
          <a:p>
            <a:pPr algn="ctr"/>
            <a:r>
              <a:rPr lang="ro-RO" sz="1100" b="1" dirty="0" smtClean="0"/>
              <a:t>NR ARTICOL: BG-</a:t>
            </a:r>
            <a:r>
              <a:rPr lang="en-US" sz="1100" b="1" dirty="0" smtClean="0"/>
              <a:t>0416</a:t>
            </a:r>
            <a:endParaRPr lang="bg-BG" sz="1100" dirty="0" smtClean="0"/>
          </a:p>
        </p:txBody>
      </p:sp>
      <p:sp>
        <p:nvSpPr>
          <p:cNvPr id="12" name="TextBox 11"/>
          <p:cNvSpPr txBox="1"/>
          <p:nvPr/>
        </p:nvSpPr>
        <p:spPr>
          <a:xfrm>
            <a:off x="4283968" y="908720"/>
            <a:ext cx="2160240" cy="369332"/>
          </a:xfrm>
          <a:prstGeom prst="rect">
            <a:avLst/>
          </a:prstGeom>
          <a:noFill/>
        </p:spPr>
        <p:txBody>
          <a:bodyPr wrap="square" rtlCol="0">
            <a:spAutoFit/>
          </a:bodyPr>
          <a:lstStyle/>
          <a:p>
            <a:endParaRPr lang="bg-BG" dirty="0"/>
          </a:p>
        </p:txBody>
      </p:sp>
      <p:sp>
        <p:nvSpPr>
          <p:cNvPr id="16" name="TextBox 15"/>
          <p:cNvSpPr txBox="1"/>
          <p:nvPr/>
        </p:nvSpPr>
        <p:spPr>
          <a:xfrm>
            <a:off x="5076056" y="4063712"/>
            <a:ext cx="3960000" cy="2677656"/>
          </a:xfrm>
          <a:prstGeom prst="rect">
            <a:avLst/>
          </a:prstGeom>
          <a:noFill/>
        </p:spPr>
        <p:txBody>
          <a:bodyPr wrap="square" rtlCol="0">
            <a:spAutoFit/>
          </a:bodyPr>
          <a:lstStyle/>
          <a:p>
            <a:pPr algn="ctr"/>
            <a:r>
              <a:rPr lang="ru-RU" sz="800" b="1" dirty="0" smtClean="0"/>
              <a:t>МОЛЯ, ПРОЧЕТЕТЕ ВНИМАТЕЛНО ИНСТРУКЦИИТЕ ПРЕДИ УПОТРЕБАТА НА ПРОДУКТА И ГИ ЗАПАЗЕТЕ ЗА БЪДЕЩА СПРАВКА НА ЛЕСНО ДОСТЪПНО И СИГУРНО МЯСТО! ТЯ СЪДЪРЖА ВАЖНА ИНФОРМАЦИЯ, УКАЗАНИЯ И ПРЕПОРЪКИ ЗА ПРОХОДИЛКАТА И ЗА БЕЗОПАСНАТА Й УПОТРЕБА. ДЕТЕТО МОЖЕ ДА СЕ НАРАНИ, АКО НЕ СПАЗВАТЕ ТЕЗИ ИНСТРУКЦИИ.</a:t>
            </a:r>
            <a:endParaRPr lang="en-US" sz="800" b="1" dirty="0" smtClean="0"/>
          </a:p>
          <a:p>
            <a:pPr algn="ctr"/>
            <a:r>
              <a:rPr lang="en-US" sz="800" b="1" dirty="0" smtClean="0"/>
              <a:t>PLEASE</a:t>
            </a:r>
            <a:r>
              <a:rPr lang="bg-BG" sz="800" b="1" dirty="0" smtClean="0"/>
              <a:t>, </a:t>
            </a:r>
            <a:r>
              <a:rPr lang="en-US" sz="800" b="1" dirty="0" smtClean="0"/>
              <a:t>READ CAREFULLY THIS INSTRUCTION MANUAL BEFORE USE AND KEEP FOR FUTURE REFERENCE AT AN EASY TO REACH AND SECURE PLACE</a:t>
            </a:r>
            <a:r>
              <a:rPr lang="bg-BG" sz="800" b="1" dirty="0" smtClean="0"/>
              <a:t>! </a:t>
            </a:r>
            <a:r>
              <a:rPr lang="en-US" sz="800" b="1" dirty="0" smtClean="0"/>
              <a:t>IT CONTAINS IMPORTANT INFORMATION, GUIDELINES AND RECOMMENDATIONS ABOUT THE WALKER AND ITS SAFE USE. THE CHILD MAY GET INJURED IF YOU DO NOT FOLLOW THESE INSTRUCTIONS.</a:t>
            </a:r>
          </a:p>
          <a:p>
            <a:pPr algn="ctr"/>
            <a:r>
              <a:rPr lang="el-GR" sz="800" b="1" dirty="0" smtClean="0"/>
              <a:t>ΠΑΡΑΚΑΛΟΥΜΕ ΔΙΑΒΑΣΤΕ ΠΡΟΣΕΚΤΙΚΑ ΤΙΣ ΟΔΗΓΙΕΣ ΠΡΙΝ ΧΡΗΣΙΜΟΠΟΙΗΣΕΤΕ ΤΟ ΠΡΟΙΟΝ ΚΑΙ ΔΙΑΤΗΡΗΣΤΕ ΓΙΑ ΜΕΛΛΟΝΤΙΚΗ ΑΝΑΦΟΡΑ ΣΕ ΠΡΟΣΦΑΤΟ ΚΑΙ ΑΣΦΑΛΕΣ ΜΕΡΟΣ! ΑΥΤΕΣ ΠΕΡΙΕΧΟΥΝ ΣΠΟΥΔΑΙΕΣ ΠΛΗΡΟΦΟΡΙΕΣ, ΟΔΗΓΙΕΣ ΚΑΙ ΣΥΣΤΑΣΕΙΣ ΓΙΑ ΤΗΝ ΣΤΡΑΤΑ ΚΑΙ ΤΗΝ ΑΣΦΑΛΗ ΧΡΗΣΗ ΤΗΣ. ΤΟ ΠΑΙΔΙ ΜΠΟΡΕΙ ΝΑ ΤΡΑΥΜΑΤΙΣΕΙ, ΑΝ ΔΕΝ ΔΙΑΤΗΡΕΙΤΕ ΤΙΣ ΟΔΗΓΙΕΣ ΑΥΤΕΣ.</a:t>
            </a:r>
            <a:endParaRPr lang="en-US" sz="800" b="1" dirty="0" smtClean="0"/>
          </a:p>
          <a:p>
            <a:pPr algn="ctr"/>
            <a:r>
              <a:rPr lang="ro-RO" sz="800" b="1" dirty="0" smtClean="0"/>
              <a:t>VĂ RUGĂM SĂ CITIȚI CU ATENȚIE ACESTE INSTRUCȚIUNI ÎNAINTE DE A PROCEDA LA UTILIZAREA PODUSULUI ȘI A LE PĂSTRA PENTRU CONSULTĂI VIITOARE LA LOCURI ACCESIBILE ȘI SIGURE! ELE CONȚIN INFORMAȚIE IMPORTANTĂ, INSTRUCȚIUNI ȘI RECOMANDĂRI LEGATE DE PREMERGĂTORUL ȘI DE UTILIZAREA SA ÎN CONDIȚII DE SIGURANȚĂ. NERESPECTAREA ACESTOR INSTRUCȚIUNI POATE PROVOCA VĂTĂMAREA COPILULUI.</a:t>
            </a:r>
            <a:endParaRPr lang="bg-BG" sz="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5" descr="C:\Users\user\Desktop\picture_dotty_10_2.jpg"/>
          <p:cNvPicPr>
            <a:picLocks noChangeAspect="1" noChangeArrowheads="1"/>
          </p:cNvPicPr>
          <p:nvPr/>
        </p:nvPicPr>
        <p:blipFill>
          <a:blip r:embed="rId2" cstate="print"/>
          <a:srcRect/>
          <a:stretch>
            <a:fillRect/>
          </a:stretch>
        </p:blipFill>
        <p:spPr bwMode="auto">
          <a:xfrm>
            <a:off x="251880" y="203187"/>
            <a:ext cx="3240000" cy="1785653"/>
          </a:xfrm>
          <a:prstGeom prst="rect">
            <a:avLst/>
          </a:prstGeom>
          <a:noFill/>
        </p:spPr>
      </p:pic>
      <p:sp>
        <p:nvSpPr>
          <p:cNvPr id="10" name="TextBox 9"/>
          <p:cNvSpPr txBox="1"/>
          <p:nvPr/>
        </p:nvSpPr>
        <p:spPr>
          <a:xfrm>
            <a:off x="107504" y="5135"/>
            <a:ext cx="1944216" cy="307777"/>
          </a:xfrm>
          <a:prstGeom prst="rect">
            <a:avLst/>
          </a:prstGeom>
          <a:noFill/>
        </p:spPr>
        <p:txBody>
          <a:bodyPr wrap="square" rtlCol="0">
            <a:spAutoFit/>
          </a:bodyPr>
          <a:lstStyle/>
          <a:p>
            <a:r>
              <a:rPr lang="en-US" sz="1400" b="1" dirty="0" smtClean="0"/>
              <a:t>F </a:t>
            </a:r>
            <a:r>
              <a:rPr lang="en-US" sz="800" b="1" dirty="0" smtClean="0"/>
              <a:t>Installation of the toys</a:t>
            </a:r>
            <a:endParaRPr lang="bg-BG" sz="800" b="1" dirty="0"/>
          </a:p>
        </p:txBody>
      </p:sp>
      <p:sp>
        <p:nvSpPr>
          <p:cNvPr id="11" name="TextBox 10"/>
          <p:cNvSpPr txBox="1"/>
          <p:nvPr/>
        </p:nvSpPr>
        <p:spPr>
          <a:xfrm>
            <a:off x="3275856" y="909300"/>
            <a:ext cx="504056" cy="215444"/>
          </a:xfrm>
          <a:prstGeom prst="rect">
            <a:avLst/>
          </a:prstGeom>
          <a:noFill/>
        </p:spPr>
        <p:txBody>
          <a:bodyPr wrap="square" rtlCol="0">
            <a:spAutoFit/>
          </a:bodyPr>
          <a:lstStyle/>
          <a:p>
            <a:r>
              <a:rPr lang="en-US" sz="800" dirty="0" smtClean="0"/>
              <a:t>Lift</a:t>
            </a:r>
            <a:endParaRPr lang="bg-BG" sz="800" dirty="0"/>
          </a:p>
        </p:txBody>
      </p:sp>
      <p:sp>
        <p:nvSpPr>
          <p:cNvPr id="12" name="TextBox 11"/>
          <p:cNvSpPr txBox="1"/>
          <p:nvPr/>
        </p:nvSpPr>
        <p:spPr>
          <a:xfrm>
            <a:off x="2987824" y="1794302"/>
            <a:ext cx="1008112" cy="338554"/>
          </a:xfrm>
          <a:prstGeom prst="rect">
            <a:avLst/>
          </a:prstGeom>
          <a:noFill/>
        </p:spPr>
        <p:txBody>
          <a:bodyPr wrap="square" rtlCol="0">
            <a:spAutoFit/>
          </a:bodyPr>
          <a:lstStyle/>
          <a:p>
            <a:r>
              <a:rPr lang="en-US" sz="800" dirty="0" smtClean="0"/>
              <a:t>Turn in order to tighten</a:t>
            </a:r>
            <a:r>
              <a:rPr lang="bg-BG" sz="800" dirty="0" smtClean="0"/>
              <a:t>.</a:t>
            </a:r>
            <a:endParaRPr lang="bg-BG" sz="800" dirty="0"/>
          </a:p>
        </p:txBody>
      </p:sp>
      <p:sp>
        <p:nvSpPr>
          <p:cNvPr id="13" name="TextBox 12"/>
          <p:cNvSpPr txBox="1"/>
          <p:nvPr/>
        </p:nvSpPr>
        <p:spPr>
          <a:xfrm>
            <a:off x="8643966"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9</a:t>
            </a:r>
            <a:endParaRPr lang="bg-BG" sz="900" b="1" dirty="0">
              <a:latin typeface="Arial" pitchFamily="34" charset="0"/>
              <a:cs typeface="Arial" pitchFamily="34" charset="0"/>
            </a:endParaRPr>
          </a:p>
        </p:txBody>
      </p:sp>
      <p:sp>
        <p:nvSpPr>
          <p:cNvPr id="14" name="TextBox 13"/>
          <p:cNvSpPr txBox="1"/>
          <p:nvPr/>
        </p:nvSpPr>
        <p:spPr>
          <a:xfrm>
            <a:off x="104034"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8</a:t>
            </a:r>
            <a:endParaRPr lang="bg-BG" sz="900" b="1" dirty="0">
              <a:latin typeface="Arial" pitchFamily="34" charset="0"/>
              <a:cs typeface="Arial" pitchFamily="34" charset="0"/>
            </a:endParaRPr>
          </a:p>
        </p:txBody>
      </p:sp>
      <p:sp>
        <p:nvSpPr>
          <p:cNvPr id="15" name="TextBox 14"/>
          <p:cNvSpPr txBox="1"/>
          <p:nvPr/>
        </p:nvSpPr>
        <p:spPr>
          <a:xfrm>
            <a:off x="35496" y="2700209"/>
            <a:ext cx="3960000" cy="3170099"/>
          </a:xfrm>
          <a:prstGeom prst="rect">
            <a:avLst/>
          </a:prstGeom>
          <a:noFill/>
        </p:spPr>
        <p:txBody>
          <a:bodyPr wrap="square" rtlCol="0">
            <a:spAutoFit/>
          </a:bodyPr>
          <a:lstStyle/>
          <a:p>
            <a:pPr algn="just"/>
            <a:r>
              <a:rPr lang="en-US" sz="800" dirty="0" smtClean="0"/>
              <a:t>Important battery information</a:t>
            </a:r>
            <a:r>
              <a:rPr lang="bg-BG" sz="800" dirty="0" smtClean="0"/>
              <a:t>:</a:t>
            </a:r>
          </a:p>
          <a:p>
            <a:pPr algn="just"/>
            <a:r>
              <a:rPr lang="bg-BG" sz="800" dirty="0" smtClean="0"/>
              <a:t>1. </a:t>
            </a:r>
            <a:r>
              <a:rPr lang="en-US" sz="800" dirty="0" smtClean="0"/>
              <a:t>Only an adult must handle the battery</a:t>
            </a:r>
            <a:r>
              <a:rPr lang="bg-BG" sz="800" dirty="0" smtClean="0"/>
              <a:t>. </a:t>
            </a:r>
            <a:r>
              <a:rPr lang="en-US" sz="800" dirty="0" smtClean="0"/>
              <a:t>Do not allow children to play with the batteries</a:t>
            </a:r>
            <a:r>
              <a:rPr lang="bg-BG" sz="800" dirty="0" smtClean="0"/>
              <a:t>.</a:t>
            </a:r>
          </a:p>
          <a:p>
            <a:pPr algn="just"/>
            <a:r>
              <a:rPr lang="bg-BG" sz="800" dirty="0" smtClean="0"/>
              <a:t>2. </a:t>
            </a:r>
            <a:r>
              <a:rPr lang="en-US" sz="800" dirty="0" smtClean="0"/>
              <a:t>Always use new batteries</a:t>
            </a:r>
            <a:r>
              <a:rPr lang="bg-BG" sz="800" dirty="0" smtClean="0"/>
              <a:t>.</a:t>
            </a:r>
          </a:p>
          <a:p>
            <a:pPr algn="just"/>
            <a:r>
              <a:rPr lang="bg-BG" sz="800" dirty="0" smtClean="0"/>
              <a:t>3. </a:t>
            </a:r>
            <a:r>
              <a:rPr lang="en-US" sz="800" dirty="0" smtClean="0"/>
              <a:t>Never mix new and old batteries</a:t>
            </a:r>
            <a:r>
              <a:rPr lang="bg-BG" sz="800" dirty="0" smtClean="0"/>
              <a:t>.</a:t>
            </a:r>
            <a:endParaRPr lang="en-US" sz="800" dirty="0" smtClean="0"/>
          </a:p>
          <a:p>
            <a:pPr algn="just"/>
            <a:r>
              <a:rPr lang="bg-BG" sz="800" dirty="0" smtClean="0"/>
              <a:t>4. </a:t>
            </a:r>
            <a:r>
              <a:rPr lang="en-US" sz="800" dirty="0" smtClean="0"/>
              <a:t>Always use batteries of one and the same type. So not mix alkaline, standard </a:t>
            </a:r>
            <a:r>
              <a:rPr lang="bg-BG" sz="800" dirty="0" smtClean="0"/>
              <a:t>(</a:t>
            </a:r>
            <a:r>
              <a:rPr lang="en-US" sz="800" dirty="0" smtClean="0"/>
              <a:t>carbon-zinc</a:t>
            </a:r>
            <a:r>
              <a:rPr lang="bg-BG" sz="800" dirty="0" smtClean="0"/>
              <a:t>), </a:t>
            </a:r>
            <a:r>
              <a:rPr lang="en-US" sz="800" dirty="0" smtClean="0"/>
              <a:t>or rechargeable (nickel-cadmium) batteries.</a:t>
            </a:r>
            <a:endParaRPr lang="bg-BG" sz="800" dirty="0" smtClean="0"/>
          </a:p>
          <a:p>
            <a:pPr algn="just"/>
            <a:r>
              <a:rPr lang="bg-BG" sz="800" dirty="0" smtClean="0"/>
              <a:t>5. </a:t>
            </a:r>
            <a:r>
              <a:rPr lang="en-US" sz="800" dirty="0" smtClean="0"/>
              <a:t>The batteries which have not been discharged must be removed from the toy immediately</a:t>
            </a:r>
            <a:r>
              <a:rPr lang="bg-BG" sz="800" dirty="0" smtClean="0"/>
              <a:t>.</a:t>
            </a:r>
          </a:p>
          <a:p>
            <a:pPr algn="just"/>
            <a:r>
              <a:rPr lang="bg-BG" sz="800" dirty="0" smtClean="0"/>
              <a:t>6. </a:t>
            </a:r>
            <a:r>
              <a:rPr lang="en-US" sz="800" dirty="0" smtClean="0"/>
              <a:t>After removal of the discharged batteries throw them at the places intended for that purpose; not in the containers for household waste</a:t>
            </a:r>
            <a:r>
              <a:rPr lang="bg-BG" sz="800" dirty="0" smtClean="0"/>
              <a:t>. </a:t>
            </a:r>
            <a:r>
              <a:rPr lang="en-US" sz="800" dirty="0" smtClean="0"/>
              <a:t>Do not throw the batteries in fire, there is a danger of explosion or leaking</a:t>
            </a:r>
            <a:r>
              <a:rPr lang="bg-BG" sz="800" dirty="0" smtClean="0"/>
              <a:t>.</a:t>
            </a:r>
          </a:p>
          <a:p>
            <a:pPr algn="just"/>
            <a:r>
              <a:rPr lang="bg-BG" sz="800" dirty="0" smtClean="0"/>
              <a:t>7. </a:t>
            </a:r>
            <a:r>
              <a:rPr lang="en-US" sz="800" dirty="0" smtClean="0"/>
              <a:t>When you replace the discharged batteries with new ones, always replace all batteries</a:t>
            </a:r>
            <a:r>
              <a:rPr lang="bg-BG" sz="800" dirty="0" smtClean="0"/>
              <a:t>. </a:t>
            </a:r>
            <a:endParaRPr lang="en-US" sz="800" dirty="0" smtClean="0"/>
          </a:p>
          <a:p>
            <a:pPr algn="just"/>
            <a:r>
              <a:rPr lang="en-US" sz="800" dirty="0" smtClean="0"/>
              <a:t>Children must not be present during the replacement of the batteries</a:t>
            </a:r>
            <a:r>
              <a:rPr lang="bg-BG" sz="800" dirty="0" smtClean="0"/>
              <a:t>.</a:t>
            </a:r>
          </a:p>
          <a:p>
            <a:pPr algn="just"/>
            <a:r>
              <a:rPr lang="en-US" sz="800" dirty="0" smtClean="0"/>
              <a:t>8</a:t>
            </a:r>
            <a:r>
              <a:rPr lang="bg-BG" sz="800" dirty="0" smtClean="0"/>
              <a:t>. </a:t>
            </a:r>
            <a:r>
              <a:rPr lang="en-US" sz="800" dirty="0" smtClean="0"/>
              <a:t>Never mix different types of batteries</a:t>
            </a:r>
            <a:r>
              <a:rPr lang="bg-BG" sz="800" dirty="0" smtClean="0"/>
              <a:t>.</a:t>
            </a:r>
            <a:endParaRPr lang="en-US" sz="800" dirty="0" smtClean="0"/>
          </a:p>
          <a:p>
            <a:pPr algn="just"/>
            <a:r>
              <a:rPr lang="en-US" sz="800" dirty="0" smtClean="0"/>
              <a:t>9</a:t>
            </a:r>
            <a:r>
              <a:rPr lang="bg-BG" sz="800" dirty="0" smtClean="0"/>
              <a:t>. </a:t>
            </a:r>
            <a:r>
              <a:rPr lang="en-US" sz="800" dirty="0" smtClean="0"/>
              <a:t>It is forbidden to modify the electric network or adding other parts to it</a:t>
            </a:r>
            <a:r>
              <a:rPr lang="bg-BG" sz="800" dirty="0" smtClean="0"/>
              <a:t>. </a:t>
            </a:r>
            <a:r>
              <a:rPr lang="en-US" sz="800" dirty="0" smtClean="0"/>
              <a:t>Do not shorten the terminals of the batteries</a:t>
            </a:r>
            <a:r>
              <a:rPr lang="bg-BG" sz="800" dirty="0" smtClean="0"/>
              <a:t>.</a:t>
            </a:r>
          </a:p>
          <a:p>
            <a:pPr algn="just"/>
            <a:r>
              <a:rPr lang="bg-BG" sz="800" dirty="0" smtClean="0"/>
              <a:t>1</a:t>
            </a:r>
            <a:r>
              <a:rPr lang="en-US" sz="800" dirty="0" smtClean="0"/>
              <a:t>0</a:t>
            </a:r>
            <a:r>
              <a:rPr lang="bg-BG" sz="800" dirty="0" smtClean="0"/>
              <a:t>. </a:t>
            </a:r>
            <a:r>
              <a:rPr lang="en-US" sz="800" dirty="0" smtClean="0"/>
              <a:t>Batteries that are not rechargeable must not be recharged</a:t>
            </a:r>
            <a:r>
              <a:rPr lang="bg-BG" sz="800" dirty="0" smtClean="0"/>
              <a:t>.</a:t>
            </a:r>
            <a:endParaRPr lang="en-US" sz="800" dirty="0" smtClean="0"/>
          </a:p>
          <a:p>
            <a:pPr algn="just"/>
            <a:r>
              <a:rPr lang="bg-BG" sz="800" dirty="0" smtClean="0"/>
              <a:t>1</a:t>
            </a:r>
            <a:r>
              <a:rPr lang="en-US" sz="800" dirty="0" smtClean="0"/>
              <a:t>1</a:t>
            </a:r>
            <a:r>
              <a:rPr lang="bg-BG" sz="800" dirty="0" smtClean="0"/>
              <a:t>. </a:t>
            </a:r>
            <a:r>
              <a:rPr lang="en-US" sz="800" dirty="0" smtClean="0"/>
              <a:t>If you use rechargeable batteries, first remove them from the product and afterwards charge them under adult supervision only</a:t>
            </a:r>
            <a:r>
              <a:rPr lang="bg-BG" sz="800" dirty="0" smtClean="0"/>
              <a:t>.</a:t>
            </a:r>
            <a:endParaRPr lang="en-US" sz="800" dirty="0" smtClean="0"/>
          </a:p>
          <a:p>
            <a:pPr algn="just"/>
            <a:r>
              <a:rPr lang="bg-BG" sz="800" dirty="0" smtClean="0"/>
              <a:t>1</a:t>
            </a:r>
            <a:r>
              <a:rPr lang="en-US" sz="800" dirty="0" smtClean="0"/>
              <a:t>2</a:t>
            </a:r>
            <a:r>
              <a:rPr lang="bg-BG" sz="800" dirty="0" smtClean="0"/>
              <a:t>. </a:t>
            </a:r>
            <a:r>
              <a:rPr lang="en-US" sz="800" dirty="0" smtClean="0"/>
              <a:t>Use batteries of the type indicated in the manual or the battery compartment</a:t>
            </a:r>
            <a:r>
              <a:rPr lang="bg-BG" sz="800" dirty="0" smtClean="0"/>
              <a:t>.</a:t>
            </a:r>
          </a:p>
          <a:p>
            <a:pPr algn="just"/>
            <a:r>
              <a:rPr lang="bg-BG" sz="800" dirty="0" smtClean="0"/>
              <a:t>1</a:t>
            </a:r>
            <a:r>
              <a:rPr lang="en-US" sz="800" dirty="0" smtClean="0"/>
              <a:t>3</a:t>
            </a:r>
            <a:r>
              <a:rPr lang="bg-BG" sz="800" dirty="0" smtClean="0"/>
              <a:t>. </a:t>
            </a:r>
            <a:r>
              <a:rPr lang="en-US" sz="800" dirty="0" smtClean="0"/>
              <a:t>Alkaline batteries AA</a:t>
            </a:r>
            <a:r>
              <a:rPr lang="bg-BG" sz="800" dirty="0" smtClean="0"/>
              <a:t>1.5</a:t>
            </a:r>
            <a:r>
              <a:rPr lang="en-US" sz="800" dirty="0" smtClean="0"/>
              <a:t>V are recommended</a:t>
            </a:r>
            <a:r>
              <a:rPr lang="bg-BG" sz="800" dirty="0" smtClean="0"/>
              <a:t>.</a:t>
            </a:r>
          </a:p>
          <a:p>
            <a:pPr algn="just"/>
            <a:r>
              <a:rPr lang="en-US" sz="800" dirty="0" smtClean="0"/>
              <a:t>14.</a:t>
            </a:r>
            <a:r>
              <a:rPr lang="bg-BG" sz="800" dirty="0" smtClean="0"/>
              <a:t> </a:t>
            </a:r>
            <a:r>
              <a:rPr lang="en-US" sz="800" dirty="0" smtClean="0"/>
              <a:t>The batteries must be placed correctly according to their polarity</a:t>
            </a:r>
            <a:r>
              <a:rPr lang="bg-BG" sz="800" dirty="0" smtClean="0"/>
              <a:t>.</a:t>
            </a:r>
          </a:p>
          <a:p>
            <a:pPr algn="just"/>
            <a:r>
              <a:rPr lang="en-US" sz="800" dirty="0" smtClean="0"/>
              <a:t>15.</a:t>
            </a:r>
            <a:r>
              <a:rPr lang="bg-BG" sz="800" dirty="0" smtClean="0"/>
              <a:t> </a:t>
            </a:r>
            <a:r>
              <a:rPr lang="en-US" sz="800" dirty="0" smtClean="0"/>
              <a:t>The rechargeable batteries must be removed from the toy before they are charged</a:t>
            </a:r>
            <a:r>
              <a:rPr lang="bg-BG" sz="800" dirty="0" smtClean="0"/>
              <a:t>.</a:t>
            </a:r>
          </a:p>
          <a:p>
            <a:pPr algn="just"/>
            <a:r>
              <a:rPr lang="en-US" sz="800" dirty="0" smtClean="0"/>
              <a:t>16. If the batteries are discharged, remove them from the product immediately</a:t>
            </a:r>
            <a:r>
              <a:rPr lang="bg-BG" sz="800" dirty="0" smtClean="0"/>
              <a:t>.</a:t>
            </a:r>
          </a:p>
          <a:p>
            <a:pPr algn="just"/>
            <a:r>
              <a:rPr lang="en-US" sz="800" dirty="0" smtClean="0"/>
              <a:t>17</a:t>
            </a:r>
            <a:r>
              <a:rPr lang="bg-BG" sz="800" dirty="0" smtClean="0"/>
              <a:t>. </a:t>
            </a:r>
            <a:r>
              <a:rPr lang="en-US" sz="800" dirty="0" smtClean="0"/>
              <a:t>If you are not going to use the product for a long time remove the batteries from it</a:t>
            </a:r>
            <a:r>
              <a:rPr lang="bg-BG" sz="800" dirty="0" smtClean="0"/>
              <a:t>.</a:t>
            </a:r>
          </a:p>
        </p:txBody>
      </p:sp>
      <p:sp>
        <p:nvSpPr>
          <p:cNvPr id="30" name="TextBox 29"/>
          <p:cNvSpPr txBox="1"/>
          <p:nvPr/>
        </p:nvSpPr>
        <p:spPr>
          <a:xfrm>
            <a:off x="35936" y="1949931"/>
            <a:ext cx="3960000" cy="830997"/>
          </a:xfrm>
          <a:prstGeom prst="rect">
            <a:avLst/>
          </a:prstGeom>
          <a:noFill/>
        </p:spPr>
        <p:txBody>
          <a:bodyPr wrap="square" rtlCol="0">
            <a:spAutoFit/>
          </a:bodyPr>
          <a:lstStyle/>
          <a:p>
            <a:pPr algn="just"/>
            <a:r>
              <a:rPr lang="en-US" sz="800" b="1" dirty="0" smtClean="0"/>
              <a:t>WARNING </a:t>
            </a:r>
            <a:r>
              <a:rPr lang="bg-BG" sz="800" b="1" dirty="0" smtClean="0"/>
              <a:t>– </a:t>
            </a:r>
            <a:r>
              <a:rPr lang="en-US" sz="800" b="1" dirty="0" smtClean="0"/>
              <a:t>FALLING HAZARD</a:t>
            </a:r>
            <a:r>
              <a:rPr lang="bg-BG" sz="800" b="1" dirty="0" smtClean="0"/>
              <a:t>!</a:t>
            </a:r>
            <a:endParaRPr lang="bg-BG" sz="800" dirty="0" smtClean="0"/>
          </a:p>
          <a:p>
            <a:pPr algn="just"/>
            <a:r>
              <a:rPr lang="en-US" sz="800" dirty="0" smtClean="0"/>
              <a:t>IN ORDER TO AVOID THE RISK OF SERIOUS INJURY AND DEATH, BEFORE YOU PLACE THE CHILD IN THE WALKER, BLOCK THE ACCESS TO ALL STAIRS, STEPS AND INCLINED SURFACES</a:t>
            </a:r>
            <a:r>
              <a:rPr lang="bg-BG" sz="800" dirty="0" smtClean="0"/>
              <a:t>! </a:t>
            </a:r>
            <a:r>
              <a:rPr lang="en-US" sz="800" dirty="0" smtClean="0"/>
              <a:t>THE STOPPERS ARE NOT A WARRANTY FOR LACK OF ACCIRENTS IF YOU DO NOT SECURE THE AREA</a:t>
            </a:r>
            <a:r>
              <a:rPr lang="bg-BG" sz="800" dirty="0" smtClean="0"/>
              <a:t>, </a:t>
            </a:r>
            <a:r>
              <a:rPr lang="en-US" sz="800" dirty="0" smtClean="0"/>
              <a:t>WHERE THE PRODUCT WILL BE USED</a:t>
            </a:r>
            <a:r>
              <a:rPr lang="bg-BG" sz="800" dirty="0" smtClean="0"/>
              <a:t>. </a:t>
            </a:r>
            <a:r>
              <a:rPr lang="en-US" sz="800" dirty="0" smtClean="0"/>
              <a:t>NEVER LEAVE THE CHILD WITHOUT ADULT SUPERVISION</a:t>
            </a:r>
            <a:r>
              <a:rPr lang="bg-BG" sz="800" dirty="0" smtClean="0"/>
              <a:t>.</a:t>
            </a:r>
            <a:endParaRPr lang="bg-BG" sz="800" dirty="0"/>
          </a:p>
        </p:txBody>
      </p:sp>
      <p:sp>
        <p:nvSpPr>
          <p:cNvPr id="41" name="TextBox 40"/>
          <p:cNvSpPr txBox="1"/>
          <p:nvPr/>
        </p:nvSpPr>
        <p:spPr>
          <a:xfrm>
            <a:off x="35496" y="5805264"/>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en-US" sz="1200" b="1" dirty="0" smtClean="0">
                <a:solidFill>
                  <a:schemeClr val="tx1"/>
                </a:solidFill>
                <a:cs typeface="Arial" pitchFamily="34" charset="0"/>
              </a:rPr>
              <a:t>CLEANING AND MAINTENANCE</a:t>
            </a:r>
            <a:endParaRPr lang="bg-BG" sz="1200" b="1" dirty="0">
              <a:solidFill>
                <a:schemeClr val="tx1"/>
              </a:solidFill>
              <a:cs typeface="Arial" pitchFamily="34" charset="0"/>
            </a:endParaRPr>
          </a:p>
        </p:txBody>
      </p:sp>
      <p:sp>
        <p:nvSpPr>
          <p:cNvPr id="42" name="TextBox 41"/>
          <p:cNvSpPr txBox="1"/>
          <p:nvPr/>
        </p:nvSpPr>
        <p:spPr>
          <a:xfrm>
            <a:off x="35936" y="5995101"/>
            <a:ext cx="3960000" cy="584775"/>
          </a:xfrm>
          <a:prstGeom prst="rect">
            <a:avLst/>
          </a:prstGeom>
          <a:noFill/>
        </p:spPr>
        <p:txBody>
          <a:bodyPr wrap="square" rtlCol="0">
            <a:spAutoFit/>
          </a:bodyPr>
          <a:lstStyle/>
          <a:p>
            <a:pPr algn="just">
              <a:buAutoNum type="arabicPeriod"/>
            </a:pPr>
            <a:r>
              <a:rPr lang="bg-BG" sz="800" dirty="0" smtClean="0">
                <a:cs typeface="Arial" pitchFamily="34" charset="0"/>
              </a:rPr>
              <a:t> </a:t>
            </a:r>
            <a:r>
              <a:rPr lang="en-US" sz="800" dirty="0" smtClean="0">
                <a:cs typeface="Arial" pitchFamily="34" charset="0"/>
              </a:rPr>
              <a:t>The walker is intended for children which have not started walking. It is an instrument that always helps the child to learn to walk by itself.</a:t>
            </a:r>
          </a:p>
          <a:p>
            <a:pPr algn="just">
              <a:buFontTx/>
              <a:buAutoNum type="arabicPeriod"/>
            </a:pPr>
            <a:r>
              <a:rPr lang="en-US" sz="800" dirty="0" smtClean="0">
                <a:cs typeface="Arial" pitchFamily="34" charset="0"/>
              </a:rPr>
              <a:t> Before initial use of the walker, please, check whether all parts are fixed well and whether the fastening elements are secured well.</a:t>
            </a:r>
          </a:p>
        </p:txBody>
      </p:sp>
      <p:sp>
        <p:nvSpPr>
          <p:cNvPr id="29" name="TextBox 28"/>
          <p:cNvSpPr txBox="1"/>
          <p:nvPr/>
        </p:nvSpPr>
        <p:spPr>
          <a:xfrm>
            <a:off x="5148504" y="44624"/>
            <a:ext cx="3960000" cy="1815882"/>
          </a:xfrm>
          <a:prstGeom prst="rect">
            <a:avLst/>
          </a:prstGeom>
          <a:noFill/>
        </p:spPr>
        <p:txBody>
          <a:bodyPr wrap="square" rtlCol="0">
            <a:spAutoFit/>
          </a:bodyPr>
          <a:lstStyle/>
          <a:p>
            <a:pPr algn="just">
              <a:buFont typeface="+mj-lt"/>
              <a:buAutoNum type="arabicPeriod" startAt="3"/>
            </a:pPr>
            <a:r>
              <a:rPr lang="en-US" sz="800" dirty="0" smtClean="0">
                <a:cs typeface="Arial" pitchFamily="34" charset="0"/>
              </a:rPr>
              <a:t>Regularly check the condition of the main parts and fastening elements, whether  there is something broken or chipped and whether they are damaged. If you find any damage, please stop using the baby walker, until the broken part is replaced. Do not repair the product by yourself; contact an authorized repair shop or the commercial agent you bought the product from. Otherwise your warranty will be annulled.</a:t>
            </a:r>
          </a:p>
          <a:p>
            <a:pPr algn="just">
              <a:buAutoNum type="arabicPeriod" startAt="3"/>
            </a:pPr>
            <a:r>
              <a:rPr lang="en-US" sz="800" dirty="0" smtClean="0">
                <a:cs typeface="Arial" pitchFamily="34" charset="0"/>
              </a:rPr>
              <a:t> When you do not use the product, please, store it at a dry, well ventilated and safe place. Do not store the product at a dusty, moist rooms with very high or very low room temperatures.</a:t>
            </a:r>
          </a:p>
          <a:p>
            <a:pPr algn="just">
              <a:buAutoNum type="arabicPeriod" startAt="3"/>
            </a:pPr>
            <a:r>
              <a:rPr lang="en-US" sz="800" dirty="0" smtClean="0">
                <a:cs typeface="Arial" pitchFamily="34" charset="0"/>
              </a:rPr>
              <a:t> When unfolding the walker always check whether the supporting mechanism is correctly secured  before placing the baby in the walker.</a:t>
            </a:r>
          </a:p>
          <a:p>
            <a:pPr algn="just">
              <a:buAutoNum type="arabicPeriod" startAt="3"/>
            </a:pPr>
            <a:r>
              <a:rPr lang="en-US" sz="800" dirty="0" smtClean="0">
                <a:cs typeface="Arial" pitchFamily="34" charset="0"/>
              </a:rPr>
              <a:t> The fabric of the walker must be cleaned with warm water and soft soap.  After cleaning leave the walker to dry well before using it. It is absolutely forbidden to fold it and store it before it is completely dry.</a:t>
            </a:r>
          </a:p>
          <a:p>
            <a:pPr algn="just">
              <a:buAutoNum type="arabicPeriod" startAt="3"/>
            </a:pPr>
            <a:r>
              <a:rPr lang="en-US" sz="800" dirty="0" smtClean="0">
                <a:cs typeface="Arial" pitchFamily="34" charset="0"/>
              </a:rPr>
              <a:t> Do not use strong cleaning agents, bleach or agents with abrasive particles in order to</a:t>
            </a:r>
            <a:endParaRPr lang="bg-BG" sz="800" dirty="0" smtClean="0">
              <a:cs typeface="Arial" pitchFamily="34" charset="0"/>
            </a:endParaRPr>
          </a:p>
        </p:txBody>
      </p:sp>
      <p:sp>
        <p:nvSpPr>
          <p:cNvPr id="32" name="TextBox 31"/>
          <p:cNvSpPr txBox="1"/>
          <p:nvPr/>
        </p:nvSpPr>
        <p:spPr>
          <a:xfrm>
            <a:off x="5148504" y="1733907"/>
            <a:ext cx="3960000" cy="830997"/>
          </a:xfrm>
          <a:prstGeom prst="rect">
            <a:avLst/>
          </a:prstGeom>
          <a:noFill/>
        </p:spPr>
        <p:txBody>
          <a:bodyPr wrap="square" rtlCol="0">
            <a:spAutoFit/>
          </a:bodyPr>
          <a:lstStyle/>
          <a:p>
            <a:pPr algn="just"/>
            <a:r>
              <a:rPr lang="en-US" sz="800" dirty="0" smtClean="0">
                <a:cs typeface="Arial" pitchFamily="34" charset="0"/>
              </a:rPr>
              <a:t>clean the product. It is forbidden to clean it in a washing machine, dryer, dry cleaning, whitening and tumble drying.</a:t>
            </a:r>
          </a:p>
          <a:p>
            <a:pPr algn="just">
              <a:buFont typeface="+mj-lt"/>
              <a:buAutoNum type="arabicPeriod" startAt="8"/>
            </a:pPr>
            <a:r>
              <a:rPr lang="en-US" sz="800" dirty="0" smtClean="0">
                <a:cs typeface="Arial" pitchFamily="34" charset="0"/>
              </a:rPr>
              <a:t> The plastic parts must be cleaned with wet soft cloth and dry with dry soft cloth.</a:t>
            </a:r>
          </a:p>
          <a:p>
            <a:pPr algn="just">
              <a:buAutoNum type="arabicPeriod" startAt="8"/>
            </a:pPr>
            <a:r>
              <a:rPr lang="en-US" sz="800" dirty="0" smtClean="0">
                <a:cs typeface="Arial" pitchFamily="34" charset="0"/>
              </a:rPr>
              <a:t> Do not leave the product exposed to the harmful effect of external factors – direct sunlight, rain, snow or wind. This may lead to damage of the plastic parts and fading of the fabrics of the product.</a:t>
            </a:r>
            <a:endParaRPr lang="bg-BG" sz="800" dirty="0" smtClean="0">
              <a:cs typeface="Arial" pitchFamily="34" charset="0"/>
            </a:endParaRPr>
          </a:p>
        </p:txBody>
      </p:sp>
      <p:sp>
        <p:nvSpPr>
          <p:cNvPr id="33" name="TextBox 32"/>
          <p:cNvSpPr txBox="1"/>
          <p:nvPr/>
        </p:nvSpPr>
        <p:spPr>
          <a:xfrm>
            <a:off x="5580112" y="2425590"/>
            <a:ext cx="2880000" cy="630942"/>
          </a:xfrm>
          <a:prstGeom prst="rect">
            <a:avLst/>
          </a:prstGeom>
          <a:noFill/>
        </p:spPr>
        <p:txBody>
          <a:bodyPr wrap="square" rtlCol="0">
            <a:spAutoFit/>
          </a:bodyPr>
          <a:lstStyle/>
          <a:p>
            <a:pPr algn="ctr"/>
            <a:r>
              <a:rPr lang="en-US" sz="700" b="1" dirty="0" smtClean="0">
                <a:cs typeface="Arial" pitchFamily="34" charset="0"/>
              </a:rPr>
              <a:t>Importer</a:t>
            </a:r>
            <a:r>
              <a:rPr lang="bg-BG" sz="700" b="1" dirty="0" smtClean="0">
                <a:cs typeface="Arial" pitchFamily="34" charset="0"/>
              </a:rPr>
              <a:t>: </a:t>
            </a:r>
            <a:r>
              <a:rPr lang="en-US" sz="700" b="1" dirty="0" err="1" smtClean="0">
                <a:cs typeface="Arial" pitchFamily="34" charset="0"/>
              </a:rPr>
              <a:t>Moni</a:t>
            </a:r>
            <a:r>
              <a:rPr lang="en-US" sz="700" b="1" dirty="0" smtClean="0">
                <a:cs typeface="Arial" pitchFamily="34" charset="0"/>
              </a:rPr>
              <a:t> Trade Ltd. </a:t>
            </a:r>
            <a:endParaRPr lang="bg-BG" sz="700" b="1" dirty="0" smtClean="0">
              <a:cs typeface="Arial" pitchFamily="34" charset="0"/>
            </a:endParaRPr>
          </a:p>
          <a:p>
            <a:pPr algn="ctr"/>
            <a:r>
              <a:rPr lang="en-US" sz="700" b="1" dirty="0" smtClean="0">
                <a:cs typeface="Arial" pitchFamily="34" charset="0"/>
              </a:rPr>
              <a:t>Address</a:t>
            </a:r>
            <a:r>
              <a:rPr lang="bg-BG" sz="700" b="1" dirty="0" smtClean="0">
                <a:cs typeface="Arial" pitchFamily="34" charset="0"/>
              </a:rPr>
              <a:t>: </a:t>
            </a:r>
            <a:r>
              <a:rPr lang="en-US" sz="700" b="1" dirty="0" smtClean="0">
                <a:cs typeface="Arial" pitchFamily="34" charset="0"/>
              </a:rPr>
              <a:t>Bulgaria</a:t>
            </a:r>
            <a:r>
              <a:rPr lang="bg-BG" sz="700" b="1" dirty="0" smtClean="0">
                <a:cs typeface="Arial" pitchFamily="34" charset="0"/>
              </a:rPr>
              <a:t>, </a:t>
            </a:r>
            <a:r>
              <a:rPr lang="en-US" sz="700" b="1" dirty="0" smtClean="0">
                <a:cs typeface="Arial" pitchFamily="34" charset="0"/>
              </a:rPr>
              <a:t>city of Sofia</a:t>
            </a:r>
            <a:r>
              <a:rPr lang="bg-BG" sz="700" b="1" dirty="0" smtClean="0">
                <a:cs typeface="Arial" pitchFamily="34" charset="0"/>
              </a:rPr>
              <a:t>, </a:t>
            </a:r>
          </a:p>
          <a:p>
            <a:pPr algn="ctr"/>
            <a:r>
              <a:rPr lang="en-US" sz="700" b="1" dirty="0" err="1" smtClean="0">
                <a:cs typeface="Arial" pitchFamily="34" charset="0"/>
              </a:rPr>
              <a:t>Trebich</a:t>
            </a:r>
            <a:r>
              <a:rPr lang="en-US" sz="700" b="1" dirty="0" smtClean="0">
                <a:cs typeface="Arial" pitchFamily="34" charset="0"/>
              </a:rPr>
              <a:t> quarter </a:t>
            </a:r>
            <a:r>
              <a:rPr lang="bg-BG" sz="700" b="1" dirty="0" smtClean="0">
                <a:cs typeface="Arial" pitchFamily="34" charset="0"/>
              </a:rPr>
              <a:t>– </a:t>
            </a:r>
            <a:r>
              <a:rPr lang="en-US" sz="700" b="1" dirty="0" err="1" smtClean="0">
                <a:cs typeface="Arial" pitchFamily="34" charset="0"/>
              </a:rPr>
              <a:t>Stopanski</a:t>
            </a:r>
            <a:r>
              <a:rPr lang="en-US" sz="700" b="1" dirty="0" smtClean="0">
                <a:cs typeface="Arial" pitchFamily="34" charset="0"/>
              </a:rPr>
              <a:t> </a:t>
            </a:r>
            <a:r>
              <a:rPr lang="en-US" sz="700" b="1" dirty="0" err="1" smtClean="0">
                <a:cs typeface="Arial" pitchFamily="34" charset="0"/>
              </a:rPr>
              <a:t>dvor</a:t>
            </a:r>
            <a:endParaRPr lang="bg-BG" sz="700" b="1" dirty="0" smtClean="0">
              <a:cs typeface="Arial" pitchFamily="34" charset="0"/>
            </a:endParaRPr>
          </a:p>
          <a:p>
            <a:pPr algn="ctr"/>
            <a:r>
              <a:rPr lang="en-US" sz="700" b="1" dirty="0" smtClean="0">
                <a:cs typeface="Arial" pitchFamily="34" charset="0"/>
              </a:rPr>
              <a:t>Tel</a:t>
            </a:r>
            <a:r>
              <a:rPr lang="bg-BG" sz="700" b="1" dirty="0" smtClean="0">
                <a:cs typeface="Arial" pitchFamily="34" charset="0"/>
              </a:rPr>
              <a:t>: 02/ 936 07 90</a:t>
            </a:r>
          </a:p>
          <a:p>
            <a:pPr algn="ctr"/>
            <a:r>
              <a:rPr lang="en-US" sz="700" b="1" dirty="0" smtClean="0">
                <a:cs typeface="Arial" pitchFamily="34" charset="0"/>
              </a:rPr>
              <a:t>Web: www.cangaroo-bg.com</a:t>
            </a:r>
            <a:endParaRPr lang="bg-BG" sz="700" b="1" dirty="0">
              <a:cs typeface="Arial" pitchFamily="34" charset="0"/>
            </a:endParaRPr>
          </a:p>
        </p:txBody>
      </p:sp>
      <p:pic>
        <p:nvPicPr>
          <p:cNvPr id="40" name="Picture 39" descr="НЕ ОСТАВЯЙТЕ ДЕТЕТО БЕЗ НАДЗОР.jpg"/>
          <p:cNvPicPr>
            <a:picLocks noChangeAspect="1"/>
          </p:cNvPicPr>
          <p:nvPr/>
        </p:nvPicPr>
        <p:blipFill>
          <a:blip r:embed="rId3" cstate="print"/>
          <a:stretch>
            <a:fillRect/>
          </a:stretch>
        </p:blipFill>
        <p:spPr>
          <a:xfrm>
            <a:off x="6228368" y="5283304"/>
            <a:ext cx="1620000" cy="882000"/>
          </a:xfrm>
          <a:prstGeom prst="rect">
            <a:avLst/>
          </a:prstGeom>
        </p:spPr>
      </p:pic>
      <p:sp>
        <p:nvSpPr>
          <p:cNvPr id="50" name="TextBox 49"/>
          <p:cNvSpPr txBox="1"/>
          <p:nvPr/>
        </p:nvSpPr>
        <p:spPr>
          <a:xfrm>
            <a:off x="5148504" y="3154961"/>
            <a:ext cx="3960000" cy="1569660"/>
          </a:xfrm>
          <a:prstGeom prst="rect">
            <a:avLst/>
          </a:prstGeom>
          <a:noFill/>
        </p:spPr>
        <p:txBody>
          <a:bodyPr wrap="square" rtlCol="0">
            <a:spAutoFit/>
          </a:bodyPr>
          <a:lstStyle/>
          <a:p>
            <a:pPr algn="just"/>
            <a:r>
              <a:rPr lang="el-GR" sz="800" dirty="0" smtClean="0"/>
              <a:t>Αυτό το προϊόν συμμορφώνεται με το ευρωπαϊκό πρότυπο EN 1273: 2005 – Προϊόντα για τη διατροφή μικρών παιδιών. Παιδικές στράτες. Η στράτα προορίζεται για χρήση από παιδιά που μπορούν να κάθονται χωρίς ξένη βοήθεια, σε ηλικία ως περίπου 6 μηνών και βάρος ως 12 κιλά.</a:t>
            </a:r>
            <a:endParaRPr lang="bg-BG" sz="800" dirty="0" smtClean="0"/>
          </a:p>
          <a:p>
            <a:pPr algn="just"/>
            <a:r>
              <a:rPr lang="el-GR" sz="800" dirty="0" smtClean="0"/>
              <a:t>ΠΡΟΣΟΧΗ! ΤΟ ΠΑΙΔΙ ΣΑΣ ΘΑ ΠΡΟΣΤΑΤΕΥΤΕΙ ΜΕΓΙΣΤΑ ΑΝ ΔΙΑΤΗΡΕΙΤΕ ΤΙΣ ΥΠΟΔΕΙΞΕΙΣ ΚΑΙ ΣΥΜΒΟΥΛΕΣ ΣΤΙΣ ΟΔΗΓΙΕΣ!</a:t>
            </a:r>
            <a:endParaRPr lang="bg-BG" sz="800" dirty="0" smtClean="0"/>
          </a:p>
          <a:p>
            <a:pPr algn="just"/>
            <a:r>
              <a:rPr lang="el-GR" sz="800" dirty="0" smtClean="0"/>
              <a:t>Δώστε προσοχή στις προειδοποιήσεις για την ασφαλή χρήση και εξασφαλίστε όλες τις απαραίτητες προφυλάξεις για να αποτραπεί ο κίνδυνος τραυματισμού ή βλάβης του παιδιού και για να εξασφαλίσετε την ασφάλειά του! Είστε υπεύθυνοι για την ασφάλεια του παιδιού, αν δεν διατηρείτε και δεν συμμορφώνεστε με τις εν λόγω οδηγίες και συστάσεις! Βεβαιωθείτε ότι όποιος χρησιμοποιεί τη στράτα έχει διαβάσει τις οδηγίες και συμμορφώνεται με αυτές.</a:t>
            </a:r>
            <a:endParaRPr lang="bg-BG" sz="800" dirty="0"/>
          </a:p>
        </p:txBody>
      </p:sp>
      <p:sp>
        <p:nvSpPr>
          <p:cNvPr id="51" name="TextBox 50"/>
          <p:cNvSpPr txBox="1"/>
          <p:nvPr/>
        </p:nvSpPr>
        <p:spPr>
          <a:xfrm>
            <a:off x="5148504" y="4688637"/>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el-GR" sz="900" b="1" dirty="0" smtClean="0">
                <a:solidFill>
                  <a:schemeClr val="tx1"/>
                </a:solidFill>
                <a:cs typeface="Arial" pitchFamily="34" charset="0"/>
              </a:rPr>
              <a:t>ΠΡΟΕΙΔΟΠΟΙΗΣΕΙΣ ΚΑΙ ΣΥΣΤΑΣΕΙΣ ΓΙΑ ΤΗΝ ΑΣΦΑΛΗ ΧΡΗΣΗ</a:t>
            </a:r>
          </a:p>
        </p:txBody>
      </p:sp>
      <p:sp>
        <p:nvSpPr>
          <p:cNvPr id="52" name="Rounded Rectangle 51"/>
          <p:cNvSpPr/>
          <p:nvPr/>
        </p:nvSpPr>
        <p:spPr>
          <a:xfrm>
            <a:off x="5148064" y="3001654"/>
            <a:ext cx="360040" cy="180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b="1" dirty="0" smtClean="0">
                <a:solidFill>
                  <a:schemeClr val="tx1"/>
                </a:solidFill>
              </a:rPr>
              <a:t>GR</a:t>
            </a:r>
            <a:endParaRPr lang="bg-BG" sz="700" b="1" dirty="0">
              <a:solidFill>
                <a:schemeClr val="tx1"/>
              </a:solidFill>
            </a:endParaRPr>
          </a:p>
        </p:txBody>
      </p:sp>
      <p:sp>
        <p:nvSpPr>
          <p:cNvPr id="53" name="TextBox 52"/>
          <p:cNvSpPr txBox="1"/>
          <p:nvPr/>
        </p:nvSpPr>
        <p:spPr>
          <a:xfrm>
            <a:off x="5148504" y="4868637"/>
            <a:ext cx="3960000" cy="461665"/>
          </a:xfrm>
          <a:prstGeom prst="rect">
            <a:avLst/>
          </a:prstGeom>
          <a:noFill/>
        </p:spPr>
        <p:txBody>
          <a:bodyPr wrap="square" rtlCol="0">
            <a:spAutoFit/>
          </a:bodyPr>
          <a:lstStyle/>
          <a:p>
            <a:pPr algn="ctr"/>
            <a:r>
              <a:rPr lang="el-GR" sz="800" b="1" dirty="0" smtClean="0"/>
              <a:t>ΔΙΑΒΑΣΤΕ ΤΙΣ ΟΔΗΓΙΕΣ ΑΥΤΕΣ ΠΡΟΣΕΚΤΙΚΑ ΠΡΙΝ ΧΡΗΣΗ ΤΟΥ ΠΡΟΙΟΝΤΟΣ ΚΑΙ ΔΙΑΤΗΡΗΣΤΕ ΤΙΣ ΓΙΑ ΜΕΛΛΟΝΤΙΚΗ ΑΝΑΦΟΡΑ. Η ΣΩΣΤΗ ΧΡΗΣΗ ΚΑΙ ΣΥΝΤΗΡΗΣΗ ΑΥΤΟΥ ΤΟΥ ΠΡΟΪΟΝΤΟΣ ΕΙΝΑΙ ΕΞΑΙΡΕΤΙΚΑ ΣΗΜΑΝΤΙΚΗ</a:t>
            </a:r>
            <a:r>
              <a:rPr lang="el-GR" sz="800" dirty="0" smtClean="0"/>
              <a:t>.</a:t>
            </a:r>
            <a:endParaRPr lang="bg-BG" sz="800" dirty="0"/>
          </a:p>
        </p:txBody>
      </p:sp>
      <p:sp>
        <p:nvSpPr>
          <p:cNvPr id="54" name="TextBox 53"/>
          <p:cNvSpPr txBox="1"/>
          <p:nvPr/>
        </p:nvSpPr>
        <p:spPr>
          <a:xfrm>
            <a:off x="5148504" y="6093296"/>
            <a:ext cx="3960000" cy="461665"/>
          </a:xfrm>
          <a:prstGeom prst="rect">
            <a:avLst/>
          </a:prstGeom>
          <a:noFill/>
        </p:spPr>
        <p:txBody>
          <a:bodyPr wrap="square" rtlCol="0">
            <a:spAutoFit/>
          </a:bodyPr>
          <a:lstStyle/>
          <a:p>
            <a:pPr algn="just"/>
            <a:r>
              <a:rPr lang="el-GR" sz="800" dirty="0" smtClean="0"/>
              <a:t> </a:t>
            </a:r>
            <a:r>
              <a:rPr lang="el-GR" sz="800" b="1" dirty="0" smtClean="0"/>
              <a:t>ΠΡΟΣΟΧΗ!Παρακαλούμε διατηρήστε και ακολουθήστε τις προειδοποιήσεις</a:t>
            </a:r>
            <a:r>
              <a:rPr lang="el-GR" sz="800" dirty="0" smtClean="0"/>
              <a:t>, </a:t>
            </a:r>
            <a:r>
              <a:rPr lang="el-GR" sz="800" b="1" dirty="0" smtClean="0"/>
              <a:t>οδηγίες για την εγκατάσταση</a:t>
            </a:r>
            <a:r>
              <a:rPr lang="el-GR" sz="800" dirty="0" smtClean="0"/>
              <a:t>, </a:t>
            </a:r>
            <a:r>
              <a:rPr lang="el-GR" sz="800" b="1" dirty="0" smtClean="0"/>
              <a:t>λειτουργία και συντήρηση</a:t>
            </a:r>
            <a:r>
              <a:rPr lang="el-GR" sz="800" dirty="0" smtClean="0"/>
              <a:t>!</a:t>
            </a:r>
            <a:r>
              <a:rPr lang="el-GR" sz="800" b="1" dirty="0" smtClean="0"/>
              <a:t>Διαφορετικά</a:t>
            </a:r>
            <a:r>
              <a:rPr lang="el-GR" sz="800" dirty="0" smtClean="0"/>
              <a:t>, </a:t>
            </a:r>
            <a:r>
              <a:rPr lang="el-GR" sz="800" b="1" dirty="0" smtClean="0"/>
              <a:t>μπορεί να οδηγήσει σε σοβαρούς τραυματισμούς ή βλάβη στο παιδί σας</a:t>
            </a:r>
            <a:r>
              <a:rPr lang="el-GR" sz="800" dirty="0" smtClean="0"/>
              <a:t>!</a:t>
            </a:r>
            <a:endParaRPr lang="bg-BG" sz="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3" descr="C:\Users\user\Desktop\picture_dotty_8_2.jpg"/>
          <p:cNvPicPr>
            <a:picLocks noChangeAspect="1" noChangeArrowheads="1"/>
          </p:cNvPicPr>
          <p:nvPr/>
        </p:nvPicPr>
        <p:blipFill>
          <a:blip r:embed="rId3" cstate="print"/>
          <a:srcRect/>
          <a:stretch>
            <a:fillRect/>
          </a:stretch>
        </p:blipFill>
        <p:spPr bwMode="auto">
          <a:xfrm>
            <a:off x="5904448" y="44624"/>
            <a:ext cx="2700000" cy="1431494"/>
          </a:xfrm>
          <a:prstGeom prst="rect">
            <a:avLst/>
          </a:prstGeom>
          <a:noFill/>
        </p:spPr>
      </p:pic>
      <p:pic>
        <p:nvPicPr>
          <p:cNvPr id="51" name="Picture 50" descr="НЕ ОСТАВЯЙТЕ ДЕТЕТО БЕЗ НАДЗОР.jpg"/>
          <p:cNvPicPr>
            <a:picLocks noChangeAspect="1"/>
          </p:cNvPicPr>
          <p:nvPr/>
        </p:nvPicPr>
        <p:blipFill>
          <a:blip r:embed="rId4" cstate="print"/>
          <a:stretch>
            <a:fillRect/>
          </a:stretch>
        </p:blipFill>
        <p:spPr>
          <a:xfrm>
            <a:off x="1187808" y="2090465"/>
            <a:ext cx="1620000" cy="882000"/>
          </a:xfrm>
          <a:prstGeom prst="rect">
            <a:avLst/>
          </a:prstGeom>
        </p:spPr>
      </p:pic>
      <p:sp>
        <p:nvSpPr>
          <p:cNvPr id="9" name="TextBox 8"/>
          <p:cNvSpPr txBox="1"/>
          <p:nvPr/>
        </p:nvSpPr>
        <p:spPr>
          <a:xfrm>
            <a:off x="8643966"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17</a:t>
            </a:r>
            <a:endParaRPr lang="bg-BG" sz="900" b="1" dirty="0">
              <a:latin typeface="Arial" pitchFamily="34" charset="0"/>
              <a:cs typeface="Arial" pitchFamily="34" charset="0"/>
            </a:endParaRPr>
          </a:p>
        </p:txBody>
      </p:sp>
      <p:sp>
        <p:nvSpPr>
          <p:cNvPr id="10" name="TextBox 9"/>
          <p:cNvSpPr txBox="1"/>
          <p:nvPr/>
        </p:nvSpPr>
        <p:spPr>
          <a:xfrm>
            <a:off x="104034" y="6535148"/>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a:t>
            </a:r>
            <a:endParaRPr lang="bg-BG" sz="900" b="1" dirty="0">
              <a:latin typeface="Arial" pitchFamily="34" charset="0"/>
              <a:cs typeface="Arial" pitchFamily="34" charset="0"/>
            </a:endParaRPr>
          </a:p>
        </p:txBody>
      </p:sp>
      <p:sp>
        <p:nvSpPr>
          <p:cNvPr id="30" name="TextBox 29"/>
          <p:cNvSpPr txBox="1"/>
          <p:nvPr/>
        </p:nvSpPr>
        <p:spPr>
          <a:xfrm>
            <a:off x="35496" y="233353"/>
            <a:ext cx="3960000" cy="1323439"/>
          </a:xfrm>
          <a:prstGeom prst="rect">
            <a:avLst/>
          </a:prstGeom>
          <a:noFill/>
        </p:spPr>
        <p:txBody>
          <a:bodyPr wrap="square" rtlCol="0">
            <a:spAutoFit/>
          </a:bodyPr>
          <a:lstStyle/>
          <a:p>
            <a:pPr algn="just"/>
            <a:r>
              <a:rPr lang="bg-BG" sz="800" dirty="0" smtClean="0"/>
              <a:t>Този продукт отговаря на Европейски стандарт </a:t>
            </a:r>
            <a:r>
              <a:rPr lang="en-US" sz="800" dirty="0" smtClean="0"/>
              <a:t>EN 1273:2005 – </a:t>
            </a:r>
            <a:r>
              <a:rPr lang="bg-BG" sz="800" dirty="0" smtClean="0"/>
              <a:t>Изделия за отглеждане на малки деца. </a:t>
            </a:r>
            <a:r>
              <a:rPr lang="bg-BG" sz="800" dirty="0" err="1" smtClean="0"/>
              <a:t>Проходилки</a:t>
            </a:r>
            <a:r>
              <a:rPr lang="bg-BG" sz="800" dirty="0" smtClean="0"/>
              <a:t> за бебета. </a:t>
            </a:r>
            <a:r>
              <a:rPr lang="bg-BG" sz="800" dirty="0" err="1" smtClean="0"/>
              <a:t>Проходилката</a:t>
            </a:r>
            <a:r>
              <a:rPr lang="bg-BG" sz="800" dirty="0" smtClean="0"/>
              <a:t> е предназначена за употреба от деца, които могат да седят в седнало положение без чужда помощ, на възраст приблизително 6 месеца и тегло максимум до 12 кг.</a:t>
            </a:r>
          </a:p>
          <a:p>
            <a:pPr algn="just"/>
            <a:r>
              <a:rPr lang="bg-BG" sz="800" dirty="0" smtClean="0"/>
              <a:t>ВНИМАНИЕ! ВАШЕТО ДЕТЕ ЩЕ БЪДЕ МАКСИМАЛНО ЗАЩИТЕНО, АКО СПАЗВАТЕ ПРЕПОРЪКИТЕ И УКАЗАНИЯТА ОТ ИНСТРУКЦИЯТА! Обърнете внимание на предупрежденията за безопасна употреба и осигурете всички необходими предпазни мерки, за да предотвратите риска от нараняване или увреждане на детето, ако не спазвате и не се съобразявате с тези указания и препоръки! Уверете се, че всеки, който ползва </a:t>
            </a:r>
            <a:r>
              <a:rPr lang="bg-BG" sz="800" dirty="0" err="1" smtClean="0"/>
              <a:t>проходилката</a:t>
            </a:r>
            <a:r>
              <a:rPr lang="bg-BG" sz="800" dirty="0" smtClean="0"/>
              <a:t> е запознат с инструкцията и я спазва.</a:t>
            </a:r>
            <a:endParaRPr lang="bg-BG" sz="800" dirty="0"/>
          </a:p>
        </p:txBody>
      </p:sp>
      <p:sp>
        <p:nvSpPr>
          <p:cNvPr id="49" name="TextBox 48"/>
          <p:cNvSpPr txBox="1"/>
          <p:nvPr/>
        </p:nvSpPr>
        <p:spPr>
          <a:xfrm>
            <a:off x="35496" y="1520808"/>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bg-BG" sz="900" b="1" dirty="0" smtClean="0">
                <a:solidFill>
                  <a:schemeClr val="tx1"/>
                </a:solidFill>
                <a:cs typeface="Arial" pitchFamily="34" charset="0"/>
              </a:rPr>
              <a:t>ПРЕПОРЪКИ И ПРЕДУПРЕЖДЕНИЯ ЗА БЕЗОПАСНА УПОТРЕБА</a:t>
            </a:r>
            <a:endParaRPr lang="bg-BG" sz="900" b="1" dirty="0">
              <a:solidFill>
                <a:schemeClr val="tx1"/>
              </a:solidFill>
              <a:cs typeface="Arial" pitchFamily="34" charset="0"/>
            </a:endParaRPr>
          </a:p>
        </p:txBody>
      </p:sp>
      <p:sp>
        <p:nvSpPr>
          <p:cNvPr id="52" name="TextBox 51"/>
          <p:cNvSpPr txBox="1"/>
          <p:nvPr/>
        </p:nvSpPr>
        <p:spPr>
          <a:xfrm>
            <a:off x="35496" y="3284984"/>
            <a:ext cx="3960000" cy="3293209"/>
          </a:xfrm>
          <a:prstGeom prst="rect">
            <a:avLst/>
          </a:prstGeom>
          <a:noFill/>
        </p:spPr>
        <p:txBody>
          <a:bodyPr wrap="square" rtlCol="0">
            <a:spAutoFit/>
          </a:bodyPr>
          <a:lstStyle/>
          <a:p>
            <a:pPr algn="just"/>
            <a:r>
              <a:rPr lang="bg-BG" sz="800" dirty="0" smtClean="0"/>
              <a:t>1. ВНИМАНИЕ! Никога не оставяйте детето без надзор от възрастен, докато е в бебешката </a:t>
            </a:r>
            <a:r>
              <a:rPr lang="bg-BG" sz="800" dirty="0" err="1" smtClean="0"/>
              <a:t>проходилка</a:t>
            </a:r>
            <a:r>
              <a:rPr lang="bg-BG" sz="800" dirty="0" smtClean="0"/>
              <a:t>.</a:t>
            </a:r>
          </a:p>
          <a:p>
            <a:pPr algn="just"/>
            <a:r>
              <a:rPr lang="bg-BG" sz="800" dirty="0" smtClean="0"/>
              <a:t>2. ВНИМАНИЕ! Детето ви може да се придвижва бързо и да достига по-далеч, когато е в </a:t>
            </a:r>
            <a:r>
              <a:rPr lang="bg-BG" sz="800" dirty="0" err="1" smtClean="0"/>
              <a:t>проходилката</a:t>
            </a:r>
            <a:r>
              <a:rPr lang="bg-BG" sz="800" dirty="0" smtClean="0"/>
              <a:t>:</a:t>
            </a:r>
          </a:p>
          <a:p>
            <a:pPr algn="just"/>
            <a:r>
              <a:rPr lang="bg-BG" sz="800" dirty="0" smtClean="0"/>
              <a:t>- Предотвратявайте достъпа на детето до стълби, стъпала и неравни повърхности;</a:t>
            </a:r>
          </a:p>
          <a:p>
            <a:pPr algn="just"/>
            <a:r>
              <a:rPr lang="bg-BG" sz="800" dirty="0" smtClean="0"/>
              <a:t>- Вземете предпазни мерки срещу пожари и достъп до уреди за отопление и за готвене;</a:t>
            </a:r>
          </a:p>
          <a:p>
            <a:pPr algn="just"/>
            <a:r>
              <a:rPr lang="bg-BG" sz="800" dirty="0" smtClean="0"/>
              <a:t>- Поставете на недостъпни места горещи течности, електрически шнурове и други потенциално опасни предмети;</a:t>
            </a:r>
          </a:p>
          <a:p>
            <a:pPr algn="just"/>
            <a:r>
              <a:rPr lang="bg-BG" sz="800" dirty="0" smtClean="0"/>
              <a:t>- Предотвратявайте сблъсъци със стъклени врати, прозорци и мебели;</a:t>
            </a:r>
          </a:p>
          <a:p>
            <a:pPr algn="just"/>
            <a:r>
              <a:rPr lang="bg-BG" sz="800" dirty="0" smtClean="0"/>
              <a:t>- Не използвайте </a:t>
            </a:r>
            <a:r>
              <a:rPr lang="bg-BG" sz="800" dirty="0" err="1" smtClean="0"/>
              <a:t>проходилката</a:t>
            </a:r>
            <a:r>
              <a:rPr lang="bg-BG" sz="800" dirty="0" smtClean="0"/>
              <a:t>, ако има счупени или липсващи части;</a:t>
            </a:r>
          </a:p>
          <a:p>
            <a:pPr algn="just"/>
            <a:r>
              <a:rPr lang="bg-BG" sz="800" dirty="0" smtClean="0"/>
              <a:t>- Тази </a:t>
            </a:r>
            <a:r>
              <a:rPr lang="bg-BG" sz="800" dirty="0" err="1" smtClean="0"/>
              <a:t>проходилка</a:t>
            </a:r>
            <a:r>
              <a:rPr lang="bg-BG" sz="800" dirty="0" smtClean="0"/>
              <a:t> за бебета не трябва да се използва за дълги периоди от време (максимум 20 минути);</a:t>
            </a:r>
          </a:p>
          <a:p>
            <a:pPr algn="just"/>
            <a:r>
              <a:rPr lang="bg-BG" sz="800" dirty="0" smtClean="0"/>
              <a:t>- Тази </a:t>
            </a:r>
            <a:r>
              <a:rPr lang="bg-BG" sz="800" dirty="0" err="1" smtClean="0"/>
              <a:t>проходилка</a:t>
            </a:r>
            <a:r>
              <a:rPr lang="bg-BG" sz="800" dirty="0" smtClean="0"/>
              <a:t> за бебета е предназначена за деца, които могат да ходят самостоятелно, приблизително на 6-месечна възраст. Не е предназначена за деца, които тежат повече от 12 кг.</a:t>
            </a:r>
          </a:p>
          <a:p>
            <a:pPr algn="just"/>
            <a:r>
              <a:rPr lang="bg-BG" sz="800" dirty="0" smtClean="0"/>
              <a:t>- Не използвайте резервни части, които не са одобрени или предоставени от производителя или дистрибутора;</a:t>
            </a:r>
          </a:p>
          <a:p>
            <a:pPr algn="just"/>
            <a:r>
              <a:rPr lang="bg-BG" sz="800" dirty="0" smtClean="0"/>
              <a:t>3. ВНИМАНИЕ! Преустановете употребата на бебешката </a:t>
            </a:r>
            <a:r>
              <a:rPr lang="bg-BG" sz="800" dirty="0" err="1" smtClean="0"/>
              <a:t>проходилка</a:t>
            </a:r>
            <a:r>
              <a:rPr lang="bg-BG" sz="800" dirty="0" smtClean="0"/>
              <a:t>, когато детето Ви вече може само да се придвижва без чужда помощ.</a:t>
            </a:r>
          </a:p>
          <a:p>
            <a:pPr algn="just"/>
            <a:r>
              <a:rPr lang="bg-BG" sz="800" dirty="0" smtClean="0"/>
              <a:t>4. ВНИМАНИЕ! </a:t>
            </a:r>
            <a:r>
              <a:rPr lang="bg-BG" sz="800" dirty="0" err="1" smtClean="0"/>
              <a:t>Проходилката</a:t>
            </a:r>
            <a:r>
              <a:rPr lang="bg-BG" sz="800" dirty="0" smtClean="0"/>
              <a:t> трябва да се сглоби от възрастен.</a:t>
            </a:r>
          </a:p>
          <a:p>
            <a:pPr algn="just"/>
            <a:r>
              <a:rPr lang="bg-BG" sz="800" dirty="0" smtClean="0"/>
              <a:t>5. Не използвайте бебешката </a:t>
            </a:r>
            <a:r>
              <a:rPr lang="bg-BG" sz="800" dirty="0" err="1" smtClean="0"/>
              <a:t>проходилка</a:t>
            </a:r>
            <a:r>
              <a:rPr lang="bg-BG" sz="800" dirty="0" smtClean="0"/>
              <a:t> на неравни, чакълести или заледени повърхности, в близост до стъпала или стълбища, прагове, хлъзгави и мокри повърхности, до плувни басейни.</a:t>
            </a:r>
          </a:p>
          <a:p>
            <a:pPr algn="just"/>
            <a:r>
              <a:rPr lang="bg-BG" sz="800" dirty="0" smtClean="0"/>
              <a:t>6. Не оставяйте бебешката </a:t>
            </a:r>
            <a:r>
              <a:rPr lang="bg-BG" sz="800" dirty="0" err="1" smtClean="0"/>
              <a:t>проходилка</a:t>
            </a:r>
            <a:r>
              <a:rPr lang="bg-BG" sz="800" dirty="0" smtClean="0"/>
              <a:t> в близост до източници на топлина – открит огън, готварски печки и газови печки, отоплителни уреди и др.</a:t>
            </a:r>
            <a:endParaRPr lang="bg-BG" sz="800" dirty="0"/>
          </a:p>
        </p:txBody>
      </p:sp>
      <p:sp>
        <p:nvSpPr>
          <p:cNvPr id="53" name="Rounded Rectangle 52"/>
          <p:cNvSpPr/>
          <p:nvPr/>
        </p:nvSpPr>
        <p:spPr>
          <a:xfrm>
            <a:off x="107504" y="65530"/>
            <a:ext cx="360040" cy="180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b="1" dirty="0" smtClean="0">
                <a:solidFill>
                  <a:schemeClr val="tx1"/>
                </a:solidFill>
              </a:rPr>
              <a:t>BG</a:t>
            </a:r>
            <a:endParaRPr lang="bg-BG" sz="700" b="1" dirty="0">
              <a:solidFill>
                <a:schemeClr val="tx1"/>
              </a:solidFill>
            </a:endParaRPr>
          </a:p>
        </p:txBody>
      </p:sp>
      <p:sp>
        <p:nvSpPr>
          <p:cNvPr id="17" name="TextBox 16"/>
          <p:cNvSpPr txBox="1"/>
          <p:nvPr/>
        </p:nvSpPr>
        <p:spPr>
          <a:xfrm>
            <a:off x="35936" y="1700808"/>
            <a:ext cx="3960000" cy="461665"/>
          </a:xfrm>
          <a:prstGeom prst="rect">
            <a:avLst/>
          </a:prstGeom>
          <a:noFill/>
        </p:spPr>
        <p:txBody>
          <a:bodyPr wrap="square" rtlCol="0">
            <a:spAutoFit/>
          </a:bodyPr>
          <a:lstStyle/>
          <a:p>
            <a:pPr algn="ctr"/>
            <a:r>
              <a:rPr lang="bg-BG" sz="800" b="1" dirty="0" smtClean="0">
                <a:cs typeface="Arial" pitchFamily="34" charset="0"/>
              </a:rPr>
              <a:t>ПРОЧЕТЕТЕ ТЕЗИ ИНСТРУКЦИИ ВНИМАТЕЛНО ПРЕДИ УПОТРЕБАТА НА ПРОДУКТА И ГИ ЗАПАЗЕТЕ ЗА БЪДЕЩА СПРАВКА. ПРАВИЛНАТА УПОТРЕБА И ПОДДРЪЖКА НА ТОЗИ ПРОДУКТ Е ИЗКЛЮЧИТЕЛНО ВАЖНА.</a:t>
            </a:r>
          </a:p>
        </p:txBody>
      </p:sp>
      <p:sp>
        <p:nvSpPr>
          <p:cNvPr id="18" name="TextBox 17"/>
          <p:cNvSpPr txBox="1"/>
          <p:nvPr/>
        </p:nvSpPr>
        <p:spPr>
          <a:xfrm>
            <a:off x="35936" y="2895327"/>
            <a:ext cx="3960000" cy="461665"/>
          </a:xfrm>
          <a:prstGeom prst="rect">
            <a:avLst/>
          </a:prstGeom>
          <a:noFill/>
        </p:spPr>
        <p:txBody>
          <a:bodyPr wrap="square" rtlCol="0">
            <a:spAutoFit/>
          </a:bodyPr>
          <a:lstStyle/>
          <a:p>
            <a:pPr algn="just"/>
            <a:r>
              <a:rPr lang="bg-BG" sz="800" b="1" dirty="0"/>
              <a:t>ВНИМАНИЕ! Моля, спазвайте и следвайте следните предупреждения, инструкции за монтаж, експлоатация и поддръжка! В противен </a:t>
            </a:r>
            <a:r>
              <a:rPr lang="bg-BG" sz="800" b="1" dirty="0" smtClean="0"/>
              <a:t>случай може да се стигне до сериозни наранявания или увреждане на Вашето дете!</a:t>
            </a:r>
            <a:endParaRPr lang="en-US" sz="800" dirty="0" smtClean="0"/>
          </a:p>
        </p:txBody>
      </p:sp>
      <p:pic>
        <p:nvPicPr>
          <p:cNvPr id="13" name="Picture 4" descr="C:\Users\user\Desktop\picture_dotty_9_2.jpg"/>
          <p:cNvPicPr>
            <a:picLocks noChangeAspect="1" noChangeArrowheads="1"/>
          </p:cNvPicPr>
          <p:nvPr/>
        </p:nvPicPr>
        <p:blipFill>
          <a:blip r:embed="rId5" cstate="print"/>
          <a:srcRect/>
          <a:stretch>
            <a:fillRect/>
          </a:stretch>
        </p:blipFill>
        <p:spPr bwMode="auto">
          <a:xfrm>
            <a:off x="5472032" y="1573640"/>
            <a:ext cx="2755900" cy="1066800"/>
          </a:xfrm>
          <a:prstGeom prst="rect">
            <a:avLst/>
          </a:prstGeom>
          <a:noFill/>
        </p:spPr>
      </p:pic>
      <p:sp>
        <p:nvSpPr>
          <p:cNvPr id="14" name="TextBox 13"/>
          <p:cNvSpPr txBox="1"/>
          <p:nvPr/>
        </p:nvSpPr>
        <p:spPr>
          <a:xfrm>
            <a:off x="5112568" y="1304772"/>
            <a:ext cx="3960000" cy="369332"/>
          </a:xfrm>
          <a:prstGeom prst="rect">
            <a:avLst/>
          </a:prstGeom>
          <a:noFill/>
        </p:spPr>
        <p:txBody>
          <a:bodyPr wrap="square" rtlCol="0">
            <a:spAutoFit/>
          </a:bodyPr>
          <a:lstStyle/>
          <a:p>
            <a:r>
              <a:rPr lang="en-US" sz="1400" b="1" dirty="0" smtClean="0"/>
              <a:t>E</a:t>
            </a:r>
            <a:r>
              <a:rPr lang="en-US" b="1" dirty="0" smtClean="0"/>
              <a:t> </a:t>
            </a:r>
            <a:r>
              <a:rPr lang="ro-RO" sz="800" dirty="0" smtClean="0"/>
              <a:t>Așezați inelele plastice ale suportului cu forma de U.</a:t>
            </a:r>
            <a:endParaRPr lang="bg-BG" sz="800" dirty="0"/>
          </a:p>
        </p:txBody>
      </p:sp>
      <p:sp>
        <p:nvSpPr>
          <p:cNvPr id="15" name="TextBox 14"/>
          <p:cNvSpPr txBox="1"/>
          <p:nvPr/>
        </p:nvSpPr>
        <p:spPr>
          <a:xfrm>
            <a:off x="7704280" y="1573640"/>
            <a:ext cx="1296144" cy="338554"/>
          </a:xfrm>
          <a:prstGeom prst="rect">
            <a:avLst/>
          </a:prstGeom>
          <a:noFill/>
        </p:spPr>
        <p:txBody>
          <a:bodyPr wrap="square" rtlCol="0">
            <a:spAutoFit/>
          </a:bodyPr>
          <a:lstStyle/>
          <a:p>
            <a:r>
              <a:rPr lang="ro-RO" sz="800" dirty="0" smtClean="0"/>
              <a:t>Rotiți în dreapta pentru a strânge panoul cu jucării. </a:t>
            </a:r>
            <a:endParaRPr lang="bg-BG" sz="800" dirty="0"/>
          </a:p>
        </p:txBody>
      </p:sp>
      <p:pic>
        <p:nvPicPr>
          <p:cNvPr id="16" name="Picture 5" descr="C:\Users\user\Desktop\picture_dotty_10_2.jpg"/>
          <p:cNvPicPr>
            <a:picLocks noChangeAspect="1" noChangeArrowheads="1"/>
          </p:cNvPicPr>
          <p:nvPr/>
        </p:nvPicPr>
        <p:blipFill>
          <a:blip r:embed="rId6" cstate="print"/>
          <a:srcRect/>
          <a:stretch>
            <a:fillRect/>
          </a:stretch>
        </p:blipFill>
        <p:spPr bwMode="auto">
          <a:xfrm>
            <a:off x="5184000" y="2712451"/>
            <a:ext cx="3240000" cy="1785653"/>
          </a:xfrm>
          <a:prstGeom prst="rect">
            <a:avLst/>
          </a:prstGeom>
          <a:noFill/>
        </p:spPr>
      </p:pic>
      <p:sp>
        <p:nvSpPr>
          <p:cNvPr id="19" name="TextBox 18"/>
          <p:cNvSpPr txBox="1"/>
          <p:nvPr/>
        </p:nvSpPr>
        <p:spPr>
          <a:xfrm>
            <a:off x="5112568" y="2476679"/>
            <a:ext cx="1944216" cy="307777"/>
          </a:xfrm>
          <a:prstGeom prst="rect">
            <a:avLst/>
          </a:prstGeom>
          <a:noFill/>
        </p:spPr>
        <p:txBody>
          <a:bodyPr wrap="square" rtlCol="0">
            <a:spAutoFit/>
          </a:bodyPr>
          <a:lstStyle/>
          <a:p>
            <a:r>
              <a:rPr lang="en-US" sz="1400" b="1" dirty="0" smtClean="0"/>
              <a:t>F </a:t>
            </a:r>
            <a:r>
              <a:rPr lang="ro-RO" sz="800" dirty="0" smtClean="0"/>
              <a:t>Instalarea jucăriilor </a:t>
            </a:r>
            <a:endParaRPr lang="bg-BG" sz="800" b="1" dirty="0"/>
          </a:p>
        </p:txBody>
      </p:sp>
      <p:sp>
        <p:nvSpPr>
          <p:cNvPr id="20" name="TextBox 19"/>
          <p:cNvSpPr txBox="1"/>
          <p:nvPr/>
        </p:nvSpPr>
        <p:spPr>
          <a:xfrm>
            <a:off x="8136328" y="3433108"/>
            <a:ext cx="1008112" cy="215444"/>
          </a:xfrm>
          <a:prstGeom prst="rect">
            <a:avLst/>
          </a:prstGeom>
          <a:noFill/>
        </p:spPr>
        <p:txBody>
          <a:bodyPr wrap="square" rtlCol="0">
            <a:spAutoFit/>
          </a:bodyPr>
          <a:lstStyle/>
          <a:p>
            <a:r>
              <a:rPr lang="ro-RO" sz="800" dirty="0" smtClean="0"/>
              <a:t>apăsați în sus </a:t>
            </a:r>
            <a:endParaRPr lang="bg-BG" sz="800" dirty="0" smtClean="0"/>
          </a:p>
        </p:txBody>
      </p:sp>
      <p:sp>
        <p:nvSpPr>
          <p:cNvPr id="21" name="TextBox 20"/>
          <p:cNvSpPr txBox="1"/>
          <p:nvPr/>
        </p:nvSpPr>
        <p:spPr>
          <a:xfrm>
            <a:off x="7956376" y="4246102"/>
            <a:ext cx="1008112" cy="338554"/>
          </a:xfrm>
          <a:prstGeom prst="rect">
            <a:avLst/>
          </a:prstGeom>
          <a:noFill/>
        </p:spPr>
        <p:txBody>
          <a:bodyPr wrap="square" rtlCol="0">
            <a:spAutoFit/>
          </a:bodyPr>
          <a:lstStyle/>
          <a:p>
            <a:r>
              <a:rPr lang="ro-RO" sz="800" dirty="0" smtClean="0"/>
              <a:t>apoi rotiți pentru a strânge </a:t>
            </a:r>
            <a:endParaRPr lang="bg-BG" sz="800" dirty="0"/>
          </a:p>
        </p:txBody>
      </p:sp>
      <p:sp>
        <p:nvSpPr>
          <p:cNvPr id="22" name="TextBox 21"/>
          <p:cNvSpPr txBox="1"/>
          <p:nvPr/>
        </p:nvSpPr>
        <p:spPr>
          <a:xfrm>
            <a:off x="5148504" y="5200209"/>
            <a:ext cx="3960000" cy="1446550"/>
          </a:xfrm>
          <a:prstGeom prst="rect">
            <a:avLst/>
          </a:prstGeom>
          <a:noFill/>
        </p:spPr>
        <p:txBody>
          <a:bodyPr wrap="square" rtlCol="0">
            <a:spAutoFit/>
          </a:bodyPr>
          <a:lstStyle/>
          <a:p>
            <a:pPr algn="just"/>
            <a:r>
              <a:rPr lang="ro-RO" sz="800" dirty="0" smtClean="0"/>
              <a:t>Informație </a:t>
            </a:r>
            <a:r>
              <a:rPr lang="ro-RO" sz="800" dirty="0" smtClean="0"/>
              <a:t>importantă despre bateriile:  </a:t>
            </a:r>
            <a:endParaRPr lang="bg-BG" sz="800" dirty="0" smtClean="0"/>
          </a:p>
          <a:p>
            <a:pPr algn="just"/>
            <a:r>
              <a:rPr lang="ro-RO" sz="800" dirty="0" smtClean="0"/>
              <a:t>1. Bateriile pot fi manipulate numai de către adulți. Nu permiteți copiilor a se juca cu bateriile. </a:t>
            </a:r>
            <a:endParaRPr lang="bg-BG" sz="800" dirty="0" smtClean="0"/>
          </a:p>
          <a:p>
            <a:pPr algn="just"/>
            <a:r>
              <a:rPr lang="ro-RO" sz="800" dirty="0" smtClean="0"/>
              <a:t>2. Întotdeauna folosiți baterii noi.  </a:t>
            </a:r>
            <a:endParaRPr lang="en-US" sz="800" dirty="0" smtClean="0"/>
          </a:p>
          <a:p>
            <a:pPr algn="just"/>
            <a:r>
              <a:rPr lang="ro-RO" sz="800" dirty="0" smtClean="0"/>
              <a:t>3. Niciodată nu amestecați baterii noi cu unele epuizate.  </a:t>
            </a:r>
            <a:endParaRPr lang="en-US" sz="800" dirty="0" smtClean="0"/>
          </a:p>
          <a:p>
            <a:pPr algn="just"/>
            <a:r>
              <a:rPr lang="ro-RO" sz="800" dirty="0" smtClean="0"/>
              <a:t>4. Întotdeauna folosiți baterii de același tip. Nu amestecați baterii alcaline, standard (</a:t>
            </a:r>
            <a:r>
              <a:rPr lang="ro-RO" sz="800" dirty="0" smtClean="0"/>
              <a:t>de</a:t>
            </a:r>
            <a:r>
              <a:rPr lang="en-US" sz="800" dirty="0" smtClean="0"/>
              <a:t> </a:t>
            </a:r>
            <a:r>
              <a:rPr lang="ro-RO" sz="800" dirty="0" smtClean="0"/>
              <a:t>carbon-zinc), sau reîncărcabile (nichel-cadmiu).</a:t>
            </a:r>
            <a:endParaRPr lang="bg-BG" sz="800" dirty="0" smtClean="0"/>
          </a:p>
          <a:p>
            <a:pPr algn="just"/>
            <a:r>
              <a:rPr lang="ro-RO" sz="800" dirty="0" smtClean="0"/>
              <a:t>5. Bateriile epuizate trebuie scoase imediat din jucăria.  </a:t>
            </a:r>
            <a:endParaRPr lang="bg-BG" sz="800" dirty="0" smtClean="0"/>
          </a:p>
          <a:p>
            <a:pPr algn="just"/>
            <a:r>
              <a:rPr lang="ro-RO" sz="800" dirty="0" smtClean="0"/>
              <a:t>6. După îndepărtarea bateriilor epuizate, ele trebuie eliminate la locurile desemnate în </a:t>
            </a:r>
            <a:r>
              <a:rPr lang="en-US" sz="800" dirty="0" smtClean="0"/>
              <a:t> </a:t>
            </a:r>
            <a:r>
              <a:rPr lang="ro-RO" sz="800" dirty="0" smtClean="0"/>
              <a:t>acest scop, ci nu în containerele de deșeuri menajere. Nu aruncați bateriile în foc, este prezent pericolul de explozie sau de scurgere</a:t>
            </a:r>
            <a:r>
              <a:rPr lang="ro-RO" sz="800" dirty="0" smtClean="0"/>
              <a:t>.</a:t>
            </a:r>
            <a:endParaRPr lang="bg-BG" sz="800" dirty="0" smtClean="0"/>
          </a:p>
        </p:txBody>
      </p:sp>
      <p:sp>
        <p:nvSpPr>
          <p:cNvPr id="23" name="TextBox 22"/>
          <p:cNvSpPr txBox="1"/>
          <p:nvPr/>
        </p:nvSpPr>
        <p:spPr>
          <a:xfrm>
            <a:off x="5148504" y="4462126"/>
            <a:ext cx="3960000" cy="830997"/>
          </a:xfrm>
          <a:prstGeom prst="rect">
            <a:avLst/>
          </a:prstGeom>
          <a:noFill/>
        </p:spPr>
        <p:txBody>
          <a:bodyPr wrap="square" rtlCol="0">
            <a:spAutoFit/>
          </a:bodyPr>
          <a:lstStyle/>
          <a:p>
            <a:r>
              <a:rPr lang="ro-RO" sz="800" dirty="0" smtClean="0"/>
              <a:t>ATENȚIE – PERICOL DE CĂDERE PE SCĂRI!</a:t>
            </a:r>
            <a:br>
              <a:rPr lang="ro-RO" sz="800" dirty="0" smtClean="0"/>
            </a:br>
            <a:r>
              <a:rPr lang="ro-RO" sz="800" dirty="0" smtClean="0"/>
              <a:t>PENTRU A EVITA PERICOLUL DE VĂTĂMARE SERIOASĂ ȘI DECES, ÎNAINTE DE A AȘEZA COPILUL ÎN PREMERGĂTOR, BLOCAȚI ACCESUL LA TOATE SCĂRILE ȘI SUPRAFEȚELE INCLINATE! STOPERII NU GARANTEAZĂ LIPSA UNOR ACCIDENTE DACĂ NU AVEȚI GRIJĂ PENTRU ASIGURAREA ÎNCĂPERII,  ÎN CARE VA FI FOLOSIT PRODUSUL.  NICIODATĂ NU LĂSAȚI COPILUL FĂRĂ CONTROL PARENTAL.  </a:t>
            </a:r>
            <a:endParaRPr lang="bg-BG" sz="800" dirty="0"/>
          </a:p>
        </p:txBody>
      </p:sp>
    </p:spTree>
    <p:extLst>
      <p:ext uri="{BB962C8B-B14F-4D97-AF65-F5344CB8AC3E}">
        <p14:creationId xmlns:p14="http://schemas.microsoft.com/office/powerpoint/2010/main" xmlns="" val="2645576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2008" y="15002"/>
            <a:ext cx="3960000" cy="4278094"/>
          </a:xfrm>
          <a:prstGeom prst="rect">
            <a:avLst/>
          </a:prstGeom>
          <a:noFill/>
        </p:spPr>
        <p:txBody>
          <a:bodyPr wrap="square" rtlCol="0">
            <a:spAutoFit/>
          </a:bodyPr>
          <a:lstStyle/>
          <a:p>
            <a:pPr algn="just"/>
            <a:r>
              <a:rPr lang="bg-BG" sz="800" dirty="0" smtClean="0"/>
              <a:t>7. </a:t>
            </a:r>
            <a:r>
              <a:rPr lang="bg-BG" sz="800" dirty="0" err="1" smtClean="0"/>
              <a:t>Проходилката</a:t>
            </a:r>
            <a:r>
              <a:rPr lang="bg-BG" sz="800" dirty="0" smtClean="0"/>
              <a:t> не трябва да се използва в близост до електрически кабели, шнурове на завеси, радиатори и горещи течности.</a:t>
            </a:r>
          </a:p>
          <a:p>
            <a:pPr algn="just"/>
            <a:r>
              <a:rPr lang="bg-BG" sz="800" dirty="0" smtClean="0"/>
              <a:t>8. Уверете се, че детето докосва пода с </a:t>
            </a:r>
            <a:r>
              <a:rPr lang="bg-BG" sz="800" dirty="0" err="1" smtClean="0"/>
              <a:t>крачета</a:t>
            </a:r>
            <a:r>
              <a:rPr lang="bg-BG" sz="800" dirty="0" smtClean="0"/>
              <a:t>, когато е в </a:t>
            </a:r>
            <a:r>
              <a:rPr lang="bg-BG" sz="800" dirty="0" err="1" smtClean="0"/>
              <a:t>проходилката</a:t>
            </a:r>
            <a:r>
              <a:rPr lang="bg-BG" sz="800" dirty="0" smtClean="0"/>
              <a:t>.</a:t>
            </a:r>
          </a:p>
          <a:p>
            <a:pPr algn="just"/>
            <a:r>
              <a:rPr lang="bg-BG" sz="800" dirty="0" smtClean="0"/>
              <a:t>9. При употреба предпазвайте детето от сблъсък с врати, прозорци и мебели, съдържащи стъклени елементи.</a:t>
            </a:r>
            <a:endParaRPr lang="en-US" sz="800" dirty="0" smtClean="0"/>
          </a:p>
          <a:p>
            <a:pPr algn="just"/>
            <a:r>
              <a:rPr lang="bg-BG" sz="800" dirty="0" smtClean="0"/>
              <a:t>10. Бебешката </a:t>
            </a:r>
            <a:r>
              <a:rPr lang="bg-BG" sz="800" dirty="0" err="1" smtClean="0"/>
              <a:t>проходилка</a:t>
            </a:r>
            <a:r>
              <a:rPr lang="bg-BG" sz="800" dirty="0" smtClean="0"/>
              <a:t> не е предназначена за употреба от повече от едно дете едновременно. Моля, използвайте продукта по предназначение. </a:t>
            </a:r>
            <a:r>
              <a:rPr lang="bg-BG" sz="800" dirty="0" err="1" smtClean="0"/>
              <a:t>Проходилката</a:t>
            </a:r>
            <a:r>
              <a:rPr lang="bg-BG" sz="800" dirty="0" smtClean="0"/>
              <a:t> не е играчка и не позволявайте на други деца да я бутат и играят с нея, когато Вашето дете е в нея!</a:t>
            </a:r>
          </a:p>
          <a:p>
            <a:pPr algn="just"/>
            <a:r>
              <a:rPr lang="bg-BG" sz="800" dirty="0" smtClean="0"/>
              <a:t>11. ВНИМАНИЕ! Не правете никакви промени и подобрения по конструкцията на </a:t>
            </a:r>
            <a:r>
              <a:rPr lang="bg-BG" sz="800" dirty="0" err="1" smtClean="0"/>
              <a:t>проходилката</a:t>
            </a:r>
            <a:r>
              <a:rPr lang="bg-BG" sz="800" dirty="0" smtClean="0"/>
              <a:t>, тъй като това може да доведе до прекатурване или повреда на </a:t>
            </a:r>
            <a:r>
              <a:rPr lang="bg-BG" sz="800" dirty="0" err="1" smtClean="0"/>
              <a:t>проходилката</a:t>
            </a:r>
            <a:r>
              <a:rPr lang="bg-BG" sz="800" dirty="0" smtClean="0"/>
              <a:t>, докато детето е в нея и то да се нарани.</a:t>
            </a:r>
          </a:p>
          <a:p>
            <a:pPr algn="just"/>
            <a:r>
              <a:rPr lang="bg-BG" sz="800" dirty="0" smtClean="0"/>
              <a:t>12. Не прекачвайте предмети и аксесоари към </a:t>
            </a:r>
            <a:r>
              <a:rPr lang="bg-BG" sz="800" dirty="0" err="1" smtClean="0"/>
              <a:t>проходилката</a:t>
            </a:r>
            <a:r>
              <a:rPr lang="bg-BG" sz="800" dirty="0" smtClean="0"/>
              <a:t>, които не са осигурени от производителя, тъй като това може да се отрази на стабилността й и безопасността на Вашето дете.</a:t>
            </a:r>
          </a:p>
          <a:p>
            <a:pPr algn="just"/>
            <a:r>
              <a:rPr lang="bg-BG" sz="800" dirty="0" smtClean="0"/>
              <a:t>13. Преди всяка употреба на продукта проверете дали всички части на </a:t>
            </a:r>
            <a:r>
              <a:rPr lang="bg-BG" sz="800" dirty="0" err="1" smtClean="0"/>
              <a:t>проходилката</a:t>
            </a:r>
            <a:r>
              <a:rPr lang="bg-BG" sz="800" dirty="0" smtClean="0"/>
              <a:t> са правилно поставени и затегнати и дали няма липсващи части.</a:t>
            </a:r>
          </a:p>
          <a:p>
            <a:pPr algn="just"/>
            <a:r>
              <a:rPr lang="bg-BG" sz="800" dirty="0" smtClean="0"/>
              <a:t>14. Преди всяка употреба проверявайте дали няма повредени, счупени, отчупени или липсващи части. Ако установите такива повреди, моля, преустановете ползването на </a:t>
            </a:r>
            <a:r>
              <a:rPr lang="bg-BG" sz="800" dirty="0" err="1" smtClean="0"/>
              <a:t>проходилката</a:t>
            </a:r>
            <a:r>
              <a:rPr lang="bg-BG" sz="800" dirty="0" smtClean="0"/>
              <a:t>, докато повредата бъде отстранена и счупените части, подменени.</a:t>
            </a:r>
          </a:p>
          <a:p>
            <a:pPr algn="just"/>
            <a:r>
              <a:rPr lang="bg-BG" sz="800" dirty="0" smtClean="0"/>
              <a:t>15. Не извършвайте сами ремонт на </a:t>
            </a:r>
            <a:r>
              <a:rPr lang="bg-BG" sz="800" dirty="0" err="1" smtClean="0"/>
              <a:t>проходилката</a:t>
            </a:r>
            <a:r>
              <a:rPr lang="bg-BG" sz="800" dirty="0" smtClean="0"/>
              <a:t>. Свържете се с оторизиран сервиз или търговско лице, от което сте закупили продукта.</a:t>
            </a:r>
          </a:p>
          <a:p>
            <a:pPr algn="just"/>
            <a:r>
              <a:rPr lang="bg-BG" sz="800" dirty="0" smtClean="0"/>
              <a:t>16. Тази бебешка </a:t>
            </a:r>
            <a:r>
              <a:rPr lang="bg-BG" sz="800" dirty="0" err="1" smtClean="0"/>
              <a:t>проходилка</a:t>
            </a:r>
            <a:r>
              <a:rPr lang="bg-BG" sz="800" dirty="0" smtClean="0"/>
              <a:t> трябва да се използва само за къси периоди от време, максимум 20 минути.</a:t>
            </a:r>
          </a:p>
          <a:p>
            <a:pPr algn="just"/>
            <a:r>
              <a:rPr lang="bg-BG" sz="800" dirty="0" smtClean="0"/>
              <a:t>17. Не използвайте други резервни части освен тези, които са предоставени от производителя или дистрибутора.</a:t>
            </a:r>
          </a:p>
          <a:p>
            <a:pPr algn="just"/>
            <a:r>
              <a:rPr lang="bg-BG" sz="800" dirty="0" smtClean="0"/>
              <a:t>18. С цел да се избегне задушаване на детето, изхвърлете всички найлонови опаковки на означените за целта места.</a:t>
            </a:r>
          </a:p>
          <a:p>
            <a:pPr algn="just"/>
            <a:r>
              <a:rPr lang="bg-BG" sz="800" dirty="0" smtClean="0"/>
              <a:t>19. Не сгъвайте и не регулирайте височината на </a:t>
            </a:r>
            <a:r>
              <a:rPr lang="bg-BG" sz="800" dirty="0" err="1" smtClean="0"/>
              <a:t>проходилката</a:t>
            </a:r>
            <a:r>
              <a:rPr lang="bg-BG" sz="800" dirty="0" smtClean="0"/>
              <a:t>, докато детето е в нея!</a:t>
            </a:r>
          </a:p>
          <a:p>
            <a:pPr algn="just"/>
            <a:r>
              <a:rPr lang="bg-BG" sz="800" dirty="0" smtClean="0"/>
              <a:t>20. Музикалното табло с играчки работи с помощта на батерии (не са включени в продукта)</a:t>
            </a:r>
            <a:r>
              <a:rPr lang="en-US" sz="800" dirty="0" smtClean="0"/>
              <a:t>.</a:t>
            </a:r>
          </a:p>
          <a:p>
            <a:pPr algn="just"/>
            <a:r>
              <a:rPr lang="bg-BG" sz="800" dirty="0" smtClean="0"/>
              <a:t>21. Стоперите на </a:t>
            </a:r>
            <a:r>
              <a:rPr lang="bg-BG" sz="800" dirty="0" err="1" smtClean="0"/>
              <a:t>проходилката</a:t>
            </a:r>
            <a:r>
              <a:rPr lang="bg-BG" sz="800" dirty="0" smtClean="0"/>
              <a:t> не ограничават изцяло движенията й и не са гаранция за избягване на инциденти. Затова винаги наблюдавайте детето, докато е в </a:t>
            </a:r>
            <a:r>
              <a:rPr lang="bg-BG" sz="800" dirty="0" err="1" smtClean="0"/>
              <a:t>проходилката</a:t>
            </a:r>
            <a:r>
              <a:rPr lang="bg-BG" sz="800" dirty="0" smtClean="0"/>
              <a:t>, дори да сте поставили стоперите.</a:t>
            </a:r>
          </a:p>
        </p:txBody>
      </p:sp>
      <p:sp>
        <p:nvSpPr>
          <p:cNvPr id="11" name="TextBox 10"/>
          <p:cNvSpPr txBox="1"/>
          <p:nvPr/>
        </p:nvSpPr>
        <p:spPr>
          <a:xfrm>
            <a:off x="72008" y="4230419"/>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bg-BG" sz="1000" b="1" dirty="0" smtClean="0">
                <a:solidFill>
                  <a:schemeClr val="tx1"/>
                </a:solidFill>
                <a:cs typeface="Arial" pitchFamily="34" charset="0"/>
              </a:rPr>
              <a:t>ИНСТРУКЦИИ ЗА СГЛОБЯВАНЕ</a:t>
            </a:r>
            <a:endParaRPr lang="bg-BG" sz="1000" b="1" dirty="0">
              <a:solidFill>
                <a:schemeClr val="tx1"/>
              </a:solidFill>
              <a:cs typeface="Arial" pitchFamily="34" charset="0"/>
            </a:endParaRPr>
          </a:p>
        </p:txBody>
      </p:sp>
      <p:sp>
        <p:nvSpPr>
          <p:cNvPr id="12" name="TextBox 11"/>
          <p:cNvSpPr txBox="1"/>
          <p:nvPr/>
        </p:nvSpPr>
        <p:spPr>
          <a:xfrm>
            <a:off x="72008" y="4407495"/>
            <a:ext cx="3960000" cy="461665"/>
          </a:xfrm>
          <a:prstGeom prst="rect">
            <a:avLst/>
          </a:prstGeom>
          <a:noFill/>
        </p:spPr>
        <p:txBody>
          <a:bodyPr wrap="square" rtlCol="0">
            <a:spAutoFit/>
          </a:bodyPr>
          <a:lstStyle/>
          <a:p>
            <a:pPr algn="just"/>
            <a:r>
              <a:rPr lang="bg-BG" sz="800" dirty="0" smtClean="0"/>
              <a:t>Моля, следвайте инструкциите за сглобяване на продукта. След всяко действие проверявайте дали сте свързали, фиксирали и </a:t>
            </a:r>
            <a:r>
              <a:rPr lang="bg-BG" sz="800" dirty="0" err="1" smtClean="0"/>
              <a:t>застопорили</a:t>
            </a:r>
            <a:r>
              <a:rPr lang="bg-BG" sz="800" dirty="0" smtClean="0"/>
              <a:t> правилно отделните части на продукта.</a:t>
            </a:r>
          </a:p>
        </p:txBody>
      </p:sp>
      <p:sp>
        <p:nvSpPr>
          <p:cNvPr id="23" name="TextBox 22"/>
          <p:cNvSpPr txBox="1"/>
          <p:nvPr/>
        </p:nvSpPr>
        <p:spPr>
          <a:xfrm>
            <a:off x="8643966"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16</a:t>
            </a:r>
            <a:endParaRPr lang="bg-BG" sz="900" b="1" dirty="0">
              <a:latin typeface="Arial" pitchFamily="34" charset="0"/>
              <a:cs typeface="Arial" pitchFamily="34" charset="0"/>
            </a:endParaRPr>
          </a:p>
        </p:txBody>
      </p:sp>
      <p:sp>
        <p:nvSpPr>
          <p:cNvPr id="24" name="TextBox 23"/>
          <p:cNvSpPr txBox="1"/>
          <p:nvPr/>
        </p:nvSpPr>
        <p:spPr>
          <a:xfrm>
            <a:off x="104034" y="6535148"/>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3</a:t>
            </a:r>
            <a:endParaRPr lang="bg-BG" sz="900" b="1" dirty="0">
              <a:latin typeface="Arial" pitchFamily="34" charset="0"/>
              <a:cs typeface="Arial" pitchFamily="34" charset="0"/>
            </a:endParaRPr>
          </a:p>
        </p:txBody>
      </p:sp>
      <p:sp>
        <p:nvSpPr>
          <p:cNvPr id="43" name="TextBox 42"/>
          <p:cNvSpPr txBox="1"/>
          <p:nvPr/>
        </p:nvSpPr>
        <p:spPr>
          <a:xfrm>
            <a:off x="107504" y="4777407"/>
            <a:ext cx="2376264" cy="307777"/>
          </a:xfrm>
          <a:prstGeom prst="rect">
            <a:avLst/>
          </a:prstGeom>
          <a:noFill/>
        </p:spPr>
        <p:txBody>
          <a:bodyPr wrap="square" rtlCol="0">
            <a:spAutoFit/>
          </a:bodyPr>
          <a:lstStyle/>
          <a:p>
            <a:r>
              <a:rPr lang="en-US" sz="1400" b="1" dirty="0" smtClean="0"/>
              <a:t>A </a:t>
            </a:r>
            <a:r>
              <a:rPr lang="bg-BG" sz="800" b="1" dirty="0" smtClean="0"/>
              <a:t>Поставяне на дръжката</a:t>
            </a:r>
            <a:endParaRPr lang="bg-BG" sz="800" b="1" dirty="0"/>
          </a:p>
        </p:txBody>
      </p:sp>
      <p:sp>
        <p:nvSpPr>
          <p:cNvPr id="44" name="TextBox 43"/>
          <p:cNvSpPr txBox="1"/>
          <p:nvPr/>
        </p:nvSpPr>
        <p:spPr>
          <a:xfrm>
            <a:off x="1979712" y="6021288"/>
            <a:ext cx="1944216" cy="307777"/>
          </a:xfrm>
          <a:prstGeom prst="rect">
            <a:avLst/>
          </a:prstGeom>
          <a:noFill/>
        </p:spPr>
        <p:txBody>
          <a:bodyPr wrap="square" rtlCol="0">
            <a:spAutoFit/>
          </a:bodyPr>
          <a:lstStyle/>
          <a:p>
            <a:r>
              <a:rPr lang="en-US" sz="1400" b="1" dirty="0" smtClean="0"/>
              <a:t>B </a:t>
            </a:r>
            <a:r>
              <a:rPr lang="bg-BG" sz="800" b="1" dirty="0" smtClean="0"/>
              <a:t>Поставяне на стоперите и колелцата</a:t>
            </a:r>
            <a:endParaRPr lang="bg-BG" sz="800" b="1" dirty="0"/>
          </a:p>
        </p:txBody>
      </p:sp>
      <p:pic>
        <p:nvPicPr>
          <p:cNvPr id="45" name="Picture 2" descr="C:\Users\user\Desktop\picture_dotty_3_2.jpg"/>
          <p:cNvPicPr>
            <a:picLocks noChangeAspect="1" noChangeArrowheads="1"/>
          </p:cNvPicPr>
          <p:nvPr/>
        </p:nvPicPr>
        <p:blipFill>
          <a:blip r:embed="rId2" cstate="print"/>
          <a:srcRect/>
          <a:stretch>
            <a:fillRect/>
          </a:stretch>
        </p:blipFill>
        <p:spPr bwMode="auto">
          <a:xfrm>
            <a:off x="1799928" y="4738847"/>
            <a:ext cx="2124000" cy="1282441"/>
          </a:xfrm>
          <a:prstGeom prst="rect">
            <a:avLst/>
          </a:prstGeom>
          <a:noFill/>
        </p:spPr>
      </p:pic>
      <p:pic>
        <p:nvPicPr>
          <p:cNvPr id="46" name="Picture 3" descr="C:\Users\user\Desktop\picture_dotty_4_2.jpg"/>
          <p:cNvPicPr>
            <a:picLocks noChangeAspect="1" noChangeArrowheads="1"/>
          </p:cNvPicPr>
          <p:nvPr/>
        </p:nvPicPr>
        <p:blipFill>
          <a:blip r:embed="rId3" cstate="print"/>
          <a:srcRect/>
          <a:stretch>
            <a:fillRect/>
          </a:stretch>
        </p:blipFill>
        <p:spPr bwMode="auto">
          <a:xfrm>
            <a:off x="71688" y="5029165"/>
            <a:ext cx="1692000" cy="1424171"/>
          </a:xfrm>
          <a:prstGeom prst="rect">
            <a:avLst/>
          </a:prstGeom>
          <a:noFill/>
        </p:spPr>
      </p:pic>
      <p:sp>
        <p:nvSpPr>
          <p:cNvPr id="47" name="TextBox 46"/>
          <p:cNvSpPr txBox="1"/>
          <p:nvPr/>
        </p:nvSpPr>
        <p:spPr>
          <a:xfrm>
            <a:off x="3635896" y="5229200"/>
            <a:ext cx="504056" cy="215444"/>
          </a:xfrm>
          <a:prstGeom prst="rect">
            <a:avLst/>
          </a:prstGeom>
          <a:noFill/>
        </p:spPr>
        <p:txBody>
          <a:bodyPr wrap="square" rtlCol="0">
            <a:spAutoFit/>
          </a:bodyPr>
          <a:lstStyle/>
          <a:p>
            <a:r>
              <a:rPr lang="bg-BG" sz="800" dirty="0" err="1" smtClean="0"/>
              <a:t>Щрак</a:t>
            </a:r>
            <a:endParaRPr lang="bg-BG" sz="800" dirty="0"/>
          </a:p>
        </p:txBody>
      </p:sp>
      <p:sp>
        <p:nvSpPr>
          <p:cNvPr id="48" name="TextBox 47"/>
          <p:cNvSpPr txBox="1"/>
          <p:nvPr/>
        </p:nvSpPr>
        <p:spPr>
          <a:xfrm>
            <a:off x="1979712" y="6258798"/>
            <a:ext cx="2160240" cy="338554"/>
          </a:xfrm>
          <a:prstGeom prst="rect">
            <a:avLst/>
          </a:prstGeom>
          <a:noFill/>
        </p:spPr>
        <p:txBody>
          <a:bodyPr wrap="square" rtlCol="0">
            <a:spAutoFit/>
          </a:bodyPr>
          <a:lstStyle/>
          <a:p>
            <a:r>
              <a:rPr lang="bg-BG" sz="800" dirty="0" smtClean="0"/>
              <a:t>Никога не използвайте бебешката </a:t>
            </a:r>
            <a:r>
              <a:rPr lang="bg-BG" sz="800" dirty="0" err="1" smtClean="0"/>
              <a:t>проходилка</a:t>
            </a:r>
            <a:r>
              <a:rPr lang="bg-BG" sz="800" dirty="0" smtClean="0"/>
              <a:t> без колелцата.</a:t>
            </a:r>
            <a:endParaRPr lang="bg-BG" sz="800" dirty="0"/>
          </a:p>
        </p:txBody>
      </p:sp>
      <p:pic>
        <p:nvPicPr>
          <p:cNvPr id="17" name="Picture 2" descr="C:\Users\user\Desktop\picture_dotty_3_2.jpg"/>
          <p:cNvPicPr>
            <a:picLocks noChangeAspect="1" noChangeArrowheads="1"/>
          </p:cNvPicPr>
          <p:nvPr/>
        </p:nvPicPr>
        <p:blipFill>
          <a:blip r:embed="rId2" cstate="print"/>
          <a:srcRect/>
          <a:stretch>
            <a:fillRect/>
          </a:stretch>
        </p:blipFill>
        <p:spPr bwMode="auto">
          <a:xfrm>
            <a:off x="6840488" y="222088"/>
            <a:ext cx="2124000" cy="1282441"/>
          </a:xfrm>
          <a:prstGeom prst="rect">
            <a:avLst/>
          </a:prstGeom>
          <a:noFill/>
        </p:spPr>
      </p:pic>
      <p:sp>
        <p:nvSpPr>
          <p:cNvPr id="18" name="TextBox 17"/>
          <p:cNvSpPr txBox="1"/>
          <p:nvPr/>
        </p:nvSpPr>
        <p:spPr>
          <a:xfrm>
            <a:off x="5148064" y="188640"/>
            <a:ext cx="2376264" cy="307777"/>
          </a:xfrm>
          <a:prstGeom prst="rect">
            <a:avLst/>
          </a:prstGeom>
          <a:noFill/>
        </p:spPr>
        <p:txBody>
          <a:bodyPr wrap="square" rtlCol="0">
            <a:spAutoFit/>
          </a:bodyPr>
          <a:lstStyle/>
          <a:p>
            <a:r>
              <a:rPr lang="en-US" sz="1400" b="1" dirty="0" smtClean="0"/>
              <a:t>A </a:t>
            </a:r>
            <a:r>
              <a:rPr lang="ro-RO" sz="800" dirty="0" smtClean="0"/>
              <a:t>Montarea mânerului</a:t>
            </a:r>
            <a:endParaRPr lang="bg-BG" sz="800" b="1" dirty="0"/>
          </a:p>
        </p:txBody>
      </p:sp>
      <p:sp>
        <p:nvSpPr>
          <p:cNvPr id="19" name="TextBox 18"/>
          <p:cNvSpPr txBox="1"/>
          <p:nvPr/>
        </p:nvSpPr>
        <p:spPr>
          <a:xfrm>
            <a:off x="7020272" y="1390130"/>
            <a:ext cx="1944216" cy="307777"/>
          </a:xfrm>
          <a:prstGeom prst="rect">
            <a:avLst/>
          </a:prstGeom>
          <a:noFill/>
        </p:spPr>
        <p:txBody>
          <a:bodyPr wrap="square" rtlCol="0">
            <a:spAutoFit/>
          </a:bodyPr>
          <a:lstStyle/>
          <a:p>
            <a:r>
              <a:rPr lang="en-US" sz="1400" b="1" dirty="0" smtClean="0"/>
              <a:t>B </a:t>
            </a:r>
            <a:r>
              <a:rPr lang="ro-RO" sz="800" dirty="0" smtClean="0"/>
              <a:t>Montarea stoperilor și a roților.  </a:t>
            </a:r>
            <a:endParaRPr lang="bg-BG" sz="800" dirty="0" smtClean="0"/>
          </a:p>
        </p:txBody>
      </p:sp>
      <p:pic>
        <p:nvPicPr>
          <p:cNvPr id="20" name="Picture 3" descr="C:\Users\user\Desktop\picture_dotty_4_2.jpg"/>
          <p:cNvPicPr>
            <a:picLocks noChangeAspect="1" noChangeArrowheads="1"/>
          </p:cNvPicPr>
          <p:nvPr/>
        </p:nvPicPr>
        <p:blipFill>
          <a:blip r:embed="rId3" cstate="print"/>
          <a:srcRect/>
          <a:stretch>
            <a:fillRect/>
          </a:stretch>
        </p:blipFill>
        <p:spPr bwMode="auto">
          <a:xfrm>
            <a:off x="5112248" y="440398"/>
            <a:ext cx="1692000" cy="1424171"/>
          </a:xfrm>
          <a:prstGeom prst="rect">
            <a:avLst/>
          </a:prstGeom>
          <a:noFill/>
        </p:spPr>
      </p:pic>
      <p:sp>
        <p:nvSpPr>
          <p:cNvPr id="21" name="TextBox 20"/>
          <p:cNvSpPr txBox="1"/>
          <p:nvPr/>
        </p:nvSpPr>
        <p:spPr>
          <a:xfrm>
            <a:off x="8748464" y="713021"/>
            <a:ext cx="504056" cy="215444"/>
          </a:xfrm>
          <a:prstGeom prst="rect">
            <a:avLst/>
          </a:prstGeom>
          <a:noFill/>
        </p:spPr>
        <p:txBody>
          <a:bodyPr wrap="square" rtlCol="0">
            <a:spAutoFit/>
          </a:bodyPr>
          <a:lstStyle/>
          <a:p>
            <a:r>
              <a:rPr lang="ro-RO" sz="800" dirty="0" smtClean="0"/>
              <a:t>clic</a:t>
            </a:r>
            <a:endParaRPr lang="bg-BG" sz="800" dirty="0" smtClean="0"/>
          </a:p>
        </p:txBody>
      </p:sp>
      <p:sp>
        <p:nvSpPr>
          <p:cNvPr id="22" name="TextBox 21"/>
          <p:cNvSpPr txBox="1"/>
          <p:nvPr/>
        </p:nvSpPr>
        <p:spPr>
          <a:xfrm>
            <a:off x="7020272" y="1606154"/>
            <a:ext cx="2160240" cy="338554"/>
          </a:xfrm>
          <a:prstGeom prst="rect">
            <a:avLst/>
          </a:prstGeom>
          <a:noFill/>
        </p:spPr>
        <p:txBody>
          <a:bodyPr wrap="square" rtlCol="0">
            <a:spAutoFit/>
          </a:bodyPr>
          <a:lstStyle/>
          <a:p>
            <a:r>
              <a:rPr lang="ro-RO" sz="800" dirty="0" smtClean="0"/>
              <a:t>Niciodată nu folosiți premergătorul pentru bebeluși fără roțile.  </a:t>
            </a:r>
            <a:endParaRPr lang="bg-BG" sz="800" dirty="0"/>
          </a:p>
        </p:txBody>
      </p:sp>
      <p:pic>
        <p:nvPicPr>
          <p:cNvPr id="25" name="Picture 4" descr="C:\Users\user\Desktop\picture_dotty_5_2.jpg"/>
          <p:cNvPicPr>
            <a:picLocks noChangeAspect="1" noChangeArrowheads="1"/>
          </p:cNvPicPr>
          <p:nvPr/>
        </p:nvPicPr>
        <p:blipFill>
          <a:blip r:embed="rId4" cstate="print"/>
          <a:srcRect/>
          <a:stretch>
            <a:fillRect/>
          </a:stretch>
        </p:blipFill>
        <p:spPr bwMode="auto">
          <a:xfrm>
            <a:off x="5940152" y="1902318"/>
            <a:ext cx="2304000" cy="1420333"/>
          </a:xfrm>
          <a:prstGeom prst="rect">
            <a:avLst/>
          </a:prstGeom>
          <a:noFill/>
        </p:spPr>
      </p:pic>
      <p:sp>
        <p:nvSpPr>
          <p:cNvPr id="26" name="TextBox 25"/>
          <p:cNvSpPr txBox="1"/>
          <p:nvPr/>
        </p:nvSpPr>
        <p:spPr>
          <a:xfrm>
            <a:off x="5148064" y="1758301"/>
            <a:ext cx="2376264" cy="307777"/>
          </a:xfrm>
          <a:prstGeom prst="rect">
            <a:avLst/>
          </a:prstGeom>
          <a:noFill/>
        </p:spPr>
        <p:txBody>
          <a:bodyPr wrap="square" rtlCol="0">
            <a:spAutoFit/>
          </a:bodyPr>
          <a:lstStyle/>
          <a:p>
            <a:r>
              <a:rPr lang="en-US" sz="1400" b="1" dirty="0" smtClean="0"/>
              <a:t>C </a:t>
            </a:r>
            <a:r>
              <a:rPr lang="ro-RO" sz="800" dirty="0" smtClean="0"/>
              <a:t>Montarea scaunului </a:t>
            </a:r>
            <a:endParaRPr lang="bg-BG" sz="800" b="1" dirty="0"/>
          </a:p>
        </p:txBody>
      </p:sp>
      <p:sp>
        <p:nvSpPr>
          <p:cNvPr id="27" name="TextBox 26"/>
          <p:cNvSpPr txBox="1"/>
          <p:nvPr/>
        </p:nvSpPr>
        <p:spPr>
          <a:xfrm>
            <a:off x="8100392" y="2160732"/>
            <a:ext cx="936104" cy="1077218"/>
          </a:xfrm>
          <a:prstGeom prst="rect">
            <a:avLst/>
          </a:prstGeom>
          <a:noFill/>
        </p:spPr>
        <p:txBody>
          <a:bodyPr wrap="square" rtlCol="0">
            <a:spAutoFit/>
          </a:bodyPr>
          <a:lstStyle/>
          <a:p>
            <a:pPr algn="just"/>
            <a:r>
              <a:rPr lang="ro-RO" sz="800" dirty="0" smtClean="0"/>
              <a:t>Introduceți cataramele prin orificiile din scaun, trageți până la trecerea completă a acestora prin orificiile.   </a:t>
            </a:r>
            <a:endParaRPr lang="bg-BG" sz="800" dirty="0"/>
          </a:p>
        </p:txBody>
      </p:sp>
      <p:pic>
        <p:nvPicPr>
          <p:cNvPr id="28" name="Picture 5" descr="C:\Users\user\Desktop\picture_dotty_6.jpg"/>
          <p:cNvPicPr>
            <a:picLocks noChangeAspect="1" noChangeArrowheads="1"/>
          </p:cNvPicPr>
          <p:nvPr/>
        </p:nvPicPr>
        <p:blipFill>
          <a:blip r:embed="rId5" cstate="print"/>
          <a:srcRect/>
          <a:stretch>
            <a:fillRect/>
          </a:stretch>
        </p:blipFill>
        <p:spPr bwMode="auto">
          <a:xfrm>
            <a:off x="5148064" y="3414486"/>
            <a:ext cx="2520000" cy="1323385"/>
          </a:xfrm>
          <a:prstGeom prst="rect">
            <a:avLst/>
          </a:prstGeom>
          <a:noFill/>
        </p:spPr>
      </p:pic>
      <p:sp>
        <p:nvSpPr>
          <p:cNvPr id="29" name="TextBox 28"/>
          <p:cNvSpPr txBox="1"/>
          <p:nvPr/>
        </p:nvSpPr>
        <p:spPr>
          <a:xfrm>
            <a:off x="5868144" y="3270469"/>
            <a:ext cx="1872208" cy="338554"/>
          </a:xfrm>
          <a:prstGeom prst="rect">
            <a:avLst/>
          </a:prstGeom>
          <a:noFill/>
        </p:spPr>
        <p:txBody>
          <a:bodyPr wrap="square" rtlCol="0">
            <a:spAutoFit/>
          </a:bodyPr>
          <a:lstStyle/>
          <a:p>
            <a:pPr algn="just"/>
            <a:r>
              <a:rPr lang="ro-RO" sz="800" dirty="0" smtClean="0"/>
              <a:t>Blocați și încuiați cadrul scaunului în partea frontală a suportului superior. </a:t>
            </a:r>
            <a:endParaRPr lang="bg-BG" sz="800" dirty="0"/>
          </a:p>
        </p:txBody>
      </p:sp>
      <p:sp>
        <p:nvSpPr>
          <p:cNvPr id="30" name="TextBox 29"/>
          <p:cNvSpPr txBox="1"/>
          <p:nvPr/>
        </p:nvSpPr>
        <p:spPr>
          <a:xfrm>
            <a:off x="7452320" y="4422597"/>
            <a:ext cx="864096" cy="215444"/>
          </a:xfrm>
          <a:prstGeom prst="rect">
            <a:avLst/>
          </a:prstGeom>
          <a:noFill/>
        </p:spPr>
        <p:txBody>
          <a:bodyPr wrap="square" rtlCol="0">
            <a:spAutoFit/>
          </a:bodyPr>
          <a:lstStyle/>
          <a:p>
            <a:r>
              <a:rPr lang="ro-RO" sz="800" dirty="0" smtClean="0"/>
              <a:t>concavă</a:t>
            </a:r>
            <a:endParaRPr lang="bg-BG" sz="800" dirty="0"/>
          </a:p>
        </p:txBody>
      </p:sp>
      <p:sp>
        <p:nvSpPr>
          <p:cNvPr id="31" name="TextBox 30"/>
          <p:cNvSpPr txBox="1"/>
          <p:nvPr/>
        </p:nvSpPr>
        <p:spPr>
          <a:xfrm>
            <a:off x="7380312" y="3558501"/>
            <a:ext cx="1440160" cy="338554"/>
          </a:xfrm>
          <a:prstGeom prst="rect">
            <a:avLst/>
          </a:prstGeom>
          <a:noFill/>
        </p:spPr>
        <p:txBody>
          <a:bodyPr wrap="square" rtlCol="0">
            <a:spAutoFit/>
          </a:bodyPr>
          <a:lstStyle/>
          <a:p>
            <a:pPr algn="just"/>
            <a:r>
              <a:rPr lang="ro-RO" sz="800" dirty="0" smtClean="0"/>
              <a:t>Așezați cadrul scaunului pe suportul superior, în concave. </a:t>
            </a:r>
            <a:endParaRPr lang="bg-BG" sz="800" dirty="0"/>
          </a:p>
        </p:txBody>
      </p:sp>
      <p:pic>
        <p:nvPicPr>
          <p:cNvPr id="32" name="Picture 6" descr="C:\Users\user\Desktop\picture_dotty_7.jpg"/>
          <p:cNvPicPr>
            <a:picLocks noChangeAspect="1" noChangeArrowheads="1"/>
          </p:cNvPicPr>
          <p:nvPr/>
        </p:nvPicPr>
        <p:blipFill>
          <a:blip r:embed="rId6" cstate="print"/>
          <a:srcRect/>
          <a:stretch>
            <a:fillRect/>
          </a:stretch>
        </p:blipFill>
        <p:spPr bwMode="auto">
          <a:xfrm>
            <a:off x="5148064" y="4702498"/>
            <a:ext cx="2520000" cy="1237018"/>
          </a:xfrm>
          <a:prstGeom prst="rect">
            <a:avLst/>
          </a:prstGeom>
          <a:noFill/>
        </p:spPr>
      </p:pic>
      <p:sp>
        <p:nvSpPr>
          <p:cNvPr id="33" name="TextBox 32"/>
          <p:cNvSpPr txBox="1"/>
          <p:nvPr/>
        </p:nvSpPr>
        <p:spPr>
          <a:xfrm>
            <a:off x="5508104" y="4702498"/>
            <a:ext cx="576064" cy="215444"/>
          </a:xfrm>
          <a:prstGeom prst="rect">
            <a:avLst/>
          </a:prstGeom>
          <a:noFill/>
        </p:spPr>
        <p:txBody>
          <a:bodyPr wrap="square" rtlCol="0">
            <a:spAutoFit/>
          </a:bodyPr>
          <a:lstStyle/>
          <a:p>
            <a:r>
              <a:rPr lang="ro-RO" sz="800" dirty="0" smtClean="0"/>
              <a:t>clic</a:t>
            </a:r>
            <a:endParaRPr lang="bg-BG" sz="800" dirty="0"/>
          </a:p>
        </p:txBody>
      </p:sp>
      <p:sp>
        <p:nvSpPr>
          <p:cNvPr id="34" name="TextBox 33"/>
          <p:cNvSpPr txBox="1"/>
          <p:nvPr/>
        </p:nvSpPr>
        <p:spPr>
          <a:xfrm>
            <a:off x="6228184" y="4846514"/>
            <a:ext cx="576064" cy="215444"/>
          </a:xfrm>
          <a:prstGeom prst="rect">
            <a:avLst/>
          </a:prstGeom>
          <a:noFill/>
        </p:spPr>
        <p:txBody>
          <a:bodyPr wrap="square" rtlCol="0">
            <a:spAutoFit/>
          </a:bodyPr>
          <a:lstStyle/>
          <a:p>
            <a:r>
              <a:rPr lang="ro-RO" sz="800" dirty="0" smtClean="0"/>
              <a:t>clic</a:t>
            </a:r>
            <a:endParaRPr lang="bg-BG" sz="800" dirty="0"/>
          </a:p>
        </p:txBody>
      </p:sp>
      <p:sp>
        <p:nvSpPr>
          <p:cNvPr id="35" name="TextBox 34"/>
          <p:cNvSpPr txBox="1"/>
          <p:nvPr/>
        </p:nvSpPr>
        <p:spPr>
          <a:xfrm>
            <a:off x="7380312" y="5350570"/>
            <a:ext cx="864096" cy="215444"/>
          </a:xfrm>
          <a:prstGeom prst="rect">
            <a:avLst/>
          </a:prstGeom>
          <a:noFill/>
        </p:spPr>
        <p:txBody>
          <a:bodyPr wrap="square" rtlCol="0">
            <a:spAutoFit/>
          </a:bodyPr>
          <a:lstStyle/>
          <a:p>
            <a:r>
              <a:rPr lang="ro-RO" sz="800" dirty="0" smtClean="0"/>
              <a:t>apăsați</a:t>
            </a:r>
            <a:endParaRPr lang="bg-BG" sz="800" dirty="0"/>
          </a:p>
        </p:txBody>
      </p:sp>
      <p:sp>
        <p:nvSpPr>
          <p:cNvPr id="36" name="TextBox 35"/>
          <p:cNvSpPr txBox="1"/>
          <p:nvPr/>
        </p:nvSpPr>
        <p:spPr>
          <a:xfrm>
            <a:off x="6444208" y="5589240"/>
            <a:ext cx="2592288" cy="461665"/>
          </a:xfrm>
          <a:prstGeom prst="rect">
            <a:avLst/>
          </a:prstGeom>
          <a:noFill/>
        </p:spPr>
        <p:txBody>
          <a:bodyPr wrap="square" rtlCol="0">
            <a:spAutoFit/>
          </a:bodyPr>
          <a:lstStyle/>
          <a:p>
            <a:pPr algn="just"/>
            <a:r>
              <a:rPr lang="ro-RO" sz="800" dirty="0" smtClean="0"/>
              <a:t>ATENȚIE: VĂ RUGĂM A VĂ ASIGURA CĂ CÂRLUGELE DIN AMBELE PĂRȚI SUNT AȘEZATE CORECT ȘI FIXATE LA SUPORTUL SUPERIOR. </a:t>
            </a:r>
            <a:endParaRPr lang="bg-BG" sz="800" dirty="0"/>
          </a:p>
        </p:txBody>
      </p:sp>
      <p:sp>
        <p:nvSpPr>
          <p:cNvPr id="41" name="TextBox 40"/>
          <p:cNvSpPr txBox="1"/>
          <p:nvPr/>
        </p:nvSpPr>
        <p:spPr>
          <a:xfrm>
            <a:off x="5076056" y="44624"/>
            <a:ext cx="3960000" cy="215444"/>
          </a:xfrm>
          <a:prstGeom prst="rect">
            <a:avLst/>
          </a:prstGeom>
          <a:noFill/>
        </p:spPr>
        <p:txBody>
          <a:bodyPr wrap="square" rtlCol="0">
            <a:spAutoFit/>
          </a:bodyPr>
          <a:lstStyle/>
          <a:p>
            <a:r>
              <a:rPr lang="ro-RO" sz="800" dirty="0" smtClean="0"/>
              <a:t>verificați dacă ați conectat, fixat și blocat corect diferitele piese ale produsului</a:t>
            </a:r>
            <a:r>
              <a:rPr lang="ro-RO" sz="800" dirty="0" smtClean="0"/>
              <a:t>.</a:t>
            </a:r>
            <a:endParaRPr lang="bg-BG" sz="800" dirty="0" smtClean="0"/>
          </a:p>
        </p:txBody>
      </p:sp>
      <p:sp>
        <p:nvSpPr>
          <p:cNvPr id="42" name="TextBox 41"/>
          <p:cNvSpPr txBox="1"/>
          <p:nvPr/>
        </p:nvSpPr>
        <p:spPr>
          <a:xfrm>
            <a:off x="5112568" y="5827910"/>
            <a:ext cx="1944216" cy="307777"/>
          </a:xfrm>
          <a:prstGeom prst="rect">
            <a:avLst/>
          </a:prstGeom>
          <a:noFill/>
        </p:spPr>
        <p:txBody>
          <a:bodyPr wrap="square" rtlCol="0">
            <a:spAutoFit/>
          </a:bodyPr>
          <a:lstStyle/>
          <a:p>
            <a:r>
              <a:rPr lang="en-US" sz="1400" b="1" dirty="0" smtClean="0"/>
              <a:t>D </a:t>
            </a:r>
            <a:r>
              <a:rPr lang="ro-RO" sz="800" dirty="0" smtClean="0"/>
              <a:t>Reglarea înălțimii </a:t>
            </a:r>
            <a:endParaRPr lang="bg-BG" sz="800" b="1" dirty="0"/>
          </a:p>
        </p:txBody>
      </p:sp>
      <p:sp>
        <p:nvSpPr>
          <p:cNvPr id="49" name="TextBox 48"/>
          <p:cNvSpPr txBox="1"/>
          <p:nvPr/>
        </p:nvSpPr>
        <p:spPr>
          <a:xfrm>
            <a:off x="5112568" y="6043934"/>
            <a:ext cx="3960000" cy="584775"/>
          </a:xfrm>
          <a:prstGeom prst="rect">
            <a:avLst/>
          </a:prstGeom>
          <a:noFill/>
        </p:spPr>
        <p:txBody>
          <a:bodyPr wrap="square" rtlCol="0">
            <a:spAutoFit/>
          </a:bodyPr>
          <a:lstStyle/>
          <a:p>
            <a:pPr algn="just"/>
            <a:r>
              <a:rPr lang="ro-RO" sz="800" dirty="0" smtClean="0"/>
              <a:t>Pentru modificarea înălțimii premergătorului sau pentru plierea acestuia: Rotiți în dreapta butonul arătat în figura D , apoi împingeți în sus pentru a elibera mecanismul, cu cealaltă</a:t>
            </a:r>
            <a:r>
              <a:rPr lang="en-US" sz="800" dirty="0" smtClean="0"/>
              <a:t> </a:t>
            </a:r>
            <a:r>
              <a:rPr lang="ro-RO" sz="800" dirty="0" smtClean="0"/>
              <a:t>mâna mutați  suportul superior în poziția dorită. Atenție: Vă rugăm a nu proceda la reglarea înălțimii în timp ce copilul vostru folosește premergătorul.</a:t>
            </a:r>
            <a:endParaRPr lang="bg-BG" sz="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6" descr="C:\Users\user\Desktop\picture_dotty_7.jpg"/>
          <p:cNvPicPr>
            <a:picLocks noChangeAspect="1" noChangeArrowheads="1"/>
          </p:cNvPicPr>
          <p:nvPr/>
        </p:nvPicPr>
        <p:blipFill>
          <a:blip r:embed="rId2" cstate="print"/>
          <a:srcRect/>
          <a:stretch>
            <a:fillRect/>
          </a:stretch>
        </p:blipFill>
        <p:spPr bwMode="auto">
          <a:xfrm>
            <a:off x="539552" y="3111734"/>
            <a:ext cx="2592000" cy="1272362"/>
          </a:xfrm>
          <a:prstGeom prst="rect">
            <a:avLst/>
          </a:prstGeom>
          <a:noFill/>
        </p:spPr>
      </p:pic>
      <p:pic>
        <p:nvPicPr>
          <p:cNvPr id="2052" name="Picture 4" descr="C:\Users\user\Desktop\picture_dotty_5_2.jpg"/>
          <p:cNvPicPr>
            <a:picLocks noChangeAspect="1" noChangeArrowheads="1"/>
          </p:cNvPicPr>
          <p:nvPr/>
        </p:nvPicPr>
        <p:blipFill>
          <a:blip r:embed="rId3" cstate="print"/>
          <a:srcRect/>
          <a:stretch>
            <a:fillRect/>
          </a:stretch>
        </p:blipFill>
        <p:spPr bwMode="auto">
          <a:xfrm>
            <a:off x="971864" y="116632"/>
            <a:ext cx="2376000" cy="1464719"/>
          </a:xfrm>
          <a:prstGeom prst="rect">
            <a:avLst/>
          </a:prstGeom>
          <a:noFill/>
        </p:spPr>
      </p:pic>
      <p:sp>
        <p:nvSpPr>
          <p:cNvPr id="29" name="TextBox 28"/>
          <p:cNvSpPr txBox="1"/>
          <p:nvPr/>
        </p:nvSpPr>
        <p:spPr>
          <a:xfrm>
            <a:off x="8643966"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15</a:t>
            </a:r>
            <a:endParaRPr lang="bg-BG" sz="900" b="1" dirty="0">
              <a:latin typeface="Arial" pitchFamily="34" charset="0"/>
              <a:cs typeface="Arial" pitchFamily="34" charset="0"/>
            </a:endParaRPr>
          </a:p>
        </p:txBody>
      </p:sp>
      <p:sp>
        <p:nvSpPr>
          <p:cNvPr id="30" name="TextBox 29"/>
          <p:cNvSpPr txBox="1"/>
          <p:nvPr/>
        </p:nvSpPr>
        <p:spPr>
          <a:xfrm>
            <a:off x="104034"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4</a:t>
            </a:r>
            <a:endParaRPr lang="bg-BG" sz="900" b="1" dirty="0">
              <a:latin typeface="Arial" pitchFamily="34" charset="0"/>
              <a:cs typeface="Arial" pitchFamily="34" charset="0"/>
            </a:endParaRPr>
          </a:p>
        </p:txBody>
      </p:sp>
      <p:sp>
        <p:nvSpPr>
          <p:cNvPr id="38" name="TextBox 37"/>
          <p:cNvSpPr txBox="1"/>
          <p:nvPr/>
        </p:nvSpPr>
        <p:spPr>
          <a:xfrm>
            <a:off x="107504" y="24879"/>
            <a:ext cx="2376264" cy="307777"/>
          </a:xfrm>
          <a:prstGeom prst="rect">
            <a:avLst/>
          </a:prstGeom>
          <a:noFill/>
        </p:spPr>
        <p:txBody>
          <a:bodyPr wrap="square" rtlCol="0">
            <a:spAutoFit/>
          </a:bodyPr>
          <a:lstStyle/>
          <a:p>
            <a:r>
              <a:rPr lang="en-US" sz="1400" b="1" dirty="0" smtClean="0"/>
              <a:t>C </a:t>
            </a:r>
            <a:r>
              <a:rPr lang="bg-BG" sz="800" b="1" dirty="0" smtClean="0"/>
              <a:t>Поставяне на седалката</a:t>
            </a:r>
            <a:endParaRPr lang="bg-BG" sz="800" b="1" dirty="0"/>
          </a:p>
        </p:txBody>
      </p:sp>
      <p:pic>
        <p:nvPicPr>
          <p:cNvPr id="2053" name="Picture 5" descr="C:\Users\user\Desktop\picture_dotty_6.jpg"/>
          <p:cNvPicPr>
            <a:picLocks noChangeAspect="1" noChangeArrowheads="1"/>
          </p:cNvPicPr>
          <p:nvPr/>
        </p:nvPicPr>
        <p:blipFill>
          <a:blip r:embed="rId4" cstate="print"/>
          <a:srcRect/>
          <a:stretch>
            <a:fillRect/>
          </a:stretch>
        </p:blipFill>
        <p:spPr bwMode="auto">
          <a:xfrm>
            <a:off x="179512" y="1730425"/>
            <a:ext cx="2592000" cy="1361196"/>
          </a:xfrm>
          <a:prstGeom prst="rect">
            <a:avLst/>
          </a:prstGeom>
          <a:noFill/>
        </p:spPr>
      </p:pic>
      <p:sp>
        <p:nvSpPr>
          <p:cNvPr id="26" name="TextBox 25"/>
          <p:cNvSpPr txBox="1"/>
          <p:nvPr/>
        </p:nvSpPr>
        <p:spPr>
          <a:xfrm>
            <a:off x="3059832" y="323945"/>
            <a:ext cx="936104" cy="1200329"/>
          </a:xfrm>
          <a:prstGeom prst="rect">
            <a:avLst/>
          </a:prstGeom>
          <a:noFill/>
        </p:spPr>
        <p:txBody>
          <a:bodyPr wrap="square" rtlCol="0">
            <a:spAutoFit/>
          </a:bodyPr>
          <a:lstStyle/>
          <a:p>
            <a:pPr algn="just"/>
            <a:r>
              <a:rPr lang="bg-BG" sz="800" dirty="0" smtClean="0"/>
              <a:t>Поставете токите през отворите на рамката на седалката и ги издърпайте, докато те напълно преминат през отворите.</a:t>
            </a:r>
            <a:endParaRPr lang="bg-BG" sz="800" dirty="0"/>
          </a:p>
        </p:txBody>
      </p:sp>
      <p:sp>
        <p:nvSpPr>
          <p:cNvPr id="27" name="TextBox 26"/>
          <p:cNvSpPr txBox="1"/>
          <p:nvPr/>
        </p:nvSpPr>
        <p:spPr>
          <a:xfrm>
            <a:off x="827584" y="1556792"/>
            <a:ext cx="1872208" cy="461665"/>
          </a:xfrm>
          <a:prstGeom prst="rect">
            <a:avLst/>
          </a:prstGeom>
          <a:noFill/>
        </p:spPr>
        <p:txBody>
          <a:bodyPr wrap="square" rtlCol="0">
            <a:spAutoFit/>
          </a:bodyPr>
          <a:lstStyle/>
          <a:p>
            <a:r>
              <a:rPr lang="bg-BG" sz="800" dirty="0" err="1" smtClean="0"/>
              <a:t>Застопорете</a:t>
            </a:r>
            <a:r>
              <a:rPr lang="bg-BG" sz="800" dirty="0" smtClean="0"/>
              <a:t> и заключете рамката на седалката в предната част на горната поставка</a:t>
            </a:r>
            <a:endParaRPr lang="bg-BG" sz="800" dirty="0"/>
          </a:p>
        </p:txBody>
      </p:sp>
      <p:sp>
        <p:nvSpPr>
          <p:cNvPr id="28" name="TextBox 27"/>
          <p:cNvSpPr txBox="1"/>
          <p:nvPr/>
        </p:nvSpPr>
        <p:spPr>
          <a:xfrm>
            <a:off x="2411760" y="2780928"/>
            <a:ext cx="864096" cy="215444"/>
          </a:xfrm>
          <a:prstGeom prst="rect">
            <a:avLst/>
          </a:prstGeom>
          <a:noFill/>
        </p:spPr>
        <p:txBody>
          <a:bodyPr wrap="square" rtlCol="0">
            <a:spAutoFit/>
          </a:bodyPr>
          <a:lstStyle/>
          <a:p>
            <a:r>
              <a:rPr lang="bg-BG" sz="800" dirty="0" smtClean="0"/>
              <a:t>Вдлъбнатина</a:t>
            </a:r>
            <a:endParaRPr lang="bg-BG" sz="800" dirty="0"/>
          </a:p>
        </p:txBody>
      </p:sp>
      <p:sp>
        <p:nvSpPr>
          <p:cNvPr id="31" name="TextBox 30"/>
          <p:cNvSpPr txBox="1"/>
          <p:nvPr/>
        </p:nvSpPr>
        <p:spPr>
          <a:xfrm>
            <a:off x="2411760" y="1887215"/>
            <a:ext cx="1440160" cy="461665"/>
          </a:xfrm>
          <a:prstGeom prst="rect">
            <a:avLst/>
          </a:prstGeom>
          <a:noFill/>
        </p:spPr>
        <p:txBody>
          <a:bodyPr wrap="square" rtlCol="0">
            <a:spAutoFit/>
          </a:bodyPr>
          <a:lstStyle/>
          <a:p>
            <a:pPr algn="just"/>
            <a:r>
              <a:rPr lang="bg-BG" sz="800" dirty="0" smtClean="0"/>
              <a:t>Сложете рамката на седалката на горната поставка по вдлъбнатините</a:t>
            </a:r>
            <a:endParaRPr lang="bg-BG" sz="800" dirty="0"/>
          </a:p>
        </p:txBody>
      </p:sp>
      <p:sp>
        <p:nvSpPr>
          <p:cNvPr id="44" name="TextBox 43"/>
          <p:cNvSpPr txBox="1"/>
          <p:nvPr/>
        </p:nvSpPr>
        <p:spPr>
          <a:xfrm>
            <a:off x="899592" y="3098774"/>
            <a:ext cx="576064" cy="215444"/>
          </a:xfrm>
          <a:prstGeom prst="rect">
            <a:avLst/>
          </a:prstGeom>
          <a:noFill/>
        </p:spPr>
        <p:txBody>
          <a:bodyPr wrap="square" rtlCol="0">
            <a:spAutoFit/>
          </a:bodyPr>
          <a:lstStyle/>
          <a:p>
            <a:r>
              <a:rPr lang="bg-BG" sz="800" dirty="0" err="1" smtClean="0"/>
              <a:t>Щрак</a:t>
            </a:r>
            <a:endParaRPr lang="bg-BG" sz="800" dirty="0"/>
          </a:p>
        </p:txBody>
      </p:sp>
      <p:sp>
        <p:nvSpPr>
          <p:cNvPr id="45" name="TextBox 44"/>
          <p:cNvSpPr txBox="1"/>
          <p:nvPr/>
        </p:nvSpPr>
        <p:spPr>
          <a:xfrm>
            <a:off x="1619672" y="3170202"/>
            <a:ext cx="576064" cy="215444"/>
          </a:xfrm>
          <a:prstGeom prst="rect">
            <a:avLst/>
          </a:prstGeom>
          <a:noFill/>
        </p:spPr>
        <p:txBody>
          <a:bodyPr wrap="square" rtlCol="0">
            <a:spAutoFit/>
          </a:bodyPr>
          <a:lstStyle/>
          <a:p>
            <a:r>
              <a:rPr lang="bg-BG" sz="800" dirty="0" err="1" smtClean="0"/>
              <a:t>Щрак</a:t>
            </a:r>
            <a:endParaRPr lang="bg-BG" sz="800" dirty="0"/>
          </a:p>
        </p:txBody>
      </p:sp>
      <p:sp>
        <p:nvSpPr>
          <p:cNvPr id="46" name="TextBox 45"/>
          <p:cNvSpPr txBox="1"/>
          <p:nvPr/>
        </p:nvSpPr>
        <p:spPr>
          <a:xfrm>
            <a:off x="2771800" y="3746266"/>
            <a:ext cx="864096" cy="215444"/>
          </a:xfrm>
          <a:prstGeom prst="rect">
            <a:avLst/>
          </a:prstGeom>
          <a:noFill/>
        </p:spPr>
        <p:txBody>
          <a:bodyPr wrap="square" rtlCol="0">
            <a:spAutoFit/>
          </a:bodyPr>
          <a:lstStyle/>
          <a:p>
            <a:r>
              <a:rPr lang="bg-BG" sz="800" dirty="0" smtClean="0"/>
              <a:t>Натиснете</a:t>
            </a:r>
            <a:endParaRPr lang="bg-BG" sz="800" dirty="0"/>
          </a:p>
        </p:txBody>
      </p:sp>
      <p:sp>
        <p:nvSpPr>
          <p:cNvPr id="47" name="TextBox 46"/>
          <p:cNvSpPr txBox="1"/>
          <p:nvPr/>
        </p:nvSpPr>
        <p:spPr>
          <a:xfrm>
            <a:off x="1835696" y="4005064"/>
            <a:ext cx="2160240" cy="461665"/>
          </a:xfrm>
          <a:prstGeom prst="rect">
            <a:avLst/>
          </a:prstGeom>
          <a:noFill/>
        </p:spPr>
        <p:txBody>
          <a:bodyPr wrap="square" rtlCol="0">
            <a:spAutoFit/>
          </a:bodyPr>
          <a:lstStyle/>
          <a:p>
            <a:pPr algn="just"/>
            <a:r>
              <a:rPr lang="bg-BG" sz="800" b="1" dirty="0" smtClean="0"/>
              <a:t>ВНИМАНИЕ: </a:t>
            </a:r>
            <a:r>
              <a:rPr lang="bg-BG" sz="800" dirty="0" smtClean="0"/>
              <a:t>Моля,  уверете се, че кукичките от двете страни са правилно поставени и </a:t>
            </a:r>
            <a:r>
              <a:rPr lang="bg-BG" sz="800" dirty="0" err="1" smtClean="0"/>
              <a:t>застопорени</a:t>
            </a:r>
            <a:r>
              <a:rPr lang="bg-BG" sz="800" dirty="0" smtClean="0"/>
              <a:t> в горната поставка</a:t>
            </a:r>
            <a:endParaRPr lang="bg-BG" sz="800" dirty="0"/>
          </a:p>
        </p:txBody>
      </p:sp>
      <p:sp>
        <p:nvSpPr>
          <p:cNvPr id="66" name="TextBox 65"/>
          <p:cNvSpPr txBox="1"/>
          <p:nvPr/>
        </p:nvSpPr>
        <p:spPr>
          <a:xfrm>
            <a:off x="107504" y="4373815"/>
            <a:ext cx="1944216" cy="307777"/>
          </a:xfrm>
          <a:prstGeom prst="rect">
            <a:avLst/>
          </a:prstGeom>
          <a:noFill/>
        </p:spPr>
        <p:txBody>
          <a:bodyPr wrap="square" rtlCol="0">
            <a:spAutoFit/>
          </a:bodyPr>
          <a:lstStyle/>
          <a:p>
            <a:r>
              <a:rPr lang="en-US" sz="1400" b="1" dirty="0" smtClean="0"/>
              <a:t>D </a:t>
            </a:r>
            <a:r>
              <a:rPr lang="bg-BG" sz="800" b="1" dirty="0" smtClean="0"/>
              <a:t>Регулиране на височината</a:t>
            </a:r>
            <a:endParaRPr lang="bg-BG" sz="800" b="1" dirty="0"/>
          </a:p>
        </p:txBody>
      </p:sp>
      <p:sp>
        <p:nvSpPr>
          <p:cNvPr id="67" name="TextBox 66"/>
          <p:cNvSpPr txBox="1"/>
          <p:nvPr/>
        </p:nvSpPr>
        <p:spPr>
          <a:xfrm>
            <a:off x="72008" y="4589839"/>
            <a:ext cx="3960000" cy="707886"/>
          </a:xfrm>
          <a:prstGeom prst="rect">
            <a:avLst/>
          </a:prstGeom>
          <a:noFill/>
        </p:spPr>
        <p:txBody>
          <a:bodyPr wrap="square" rtlCol="0">
            <a:spAutoFit/>
          </a:bodyPr>
          <a:lstStyle/>
          <a:p>
            <a:pPr algn="just"/>
            <a:r>
              <a:rPr lang="bg-BG" sz="800" dirty="0" smtClean="0"/>
              <a:t>За да промените височината на детската </a:t>
            </a:r>
            <a:r>
              <a:rPr lang="bg-BG" sz="800" dirty="0" err="1" smtClean="0"/>
              <a:t>проходилка</a:t>
            </a:r>
            <a:r>
              <a:rPr lang="bg-BG" sz="800" dirty="0" smtClean="0"/>
              <a:t> или да я сгънете: Завъртете бутона, показан на фигура </a:t>
            </a:r>
            <a:r>
              <a:rPr lang="en-US" sz="800" dirty="0" smtClean="0"/>
              <a:t>D, </a:t>
            </a:r>
            <a:r>
              <a:rPr lang="bg-BG" sz="800" dirty="0" smtClean="0"/>
              <a:t>надясно след това го натиснете нагоре, за да освободите механизма и с помощта на другата ръка преместете горната поставка в желаната позиция. </a:t>
            </a:r>
            <a:r>
              <a:rPr lang="bg-BG" sz="800" b="1" dirty="0" smtClean="0"/>
              <a:t>Внимание</a:t>
            </a:r>
            <a:r>
              <a:rPr lang="bg-BG" sz="800" dirty="0" smtClean="0"/>
              <a:t>: Моля, не регулирайте височината, докато Вашето дете ползва </a:t>
            </a:r>
            <a:r>
              <a:rPr lang="bg-BG" sz="800" dirty="0" err="1" smtClean="0"/>
              <a:t>проходилката</a:t>
            </a:r>
            <a:r>
              <a:rPr lang="bg-BG" sz="800" dirty="0" smtClean="0"/>
              <a:t>. </a:t>
            </a:r>
            <a:endParaRPr lang="bg-BG" sz="800" dirty="0"/>
          </a:p>
        </p:txBody>
      </p:sp>
      <p:pic>
        <p:nvPicPr>
          <p:cNvPr id="68" name="Picture 3" descr="C:\Users\user\Desktop\picture_dotty_8_2.jpg"/>
          <p:cNvPicPr>
            <a:picLocks noChangeAspect="1" noChangeArrowheads="1"/>
          </p:cNvPicPr>
          <p:nvPr/>
        </p:nvPicPr>
        <p:blipFill>
          <a:blip r:embed="rId5" cstate="print"/>
          <a:srcRect/>
          <a:stretch>
            <a:fillRect/>
          </a:stretch>
        </p:blipFill>
        <p:spPr bwMode="auto">
          <a:xfrm>
            <a:off x="863888" y="5153709"/>
            <a:ext cx="2700000" cy="1431494"/>
          </a:xfrm>
          <a:prstGeom prst="rect">
            <a:avLst/>
          </a:prstGeom>
          <a:noFill/>
        </p:spPr>
      </p:pic>
      <p:sp>
        <p:nvSpPr>
          <p:cNvPr id="32" name="TextBox 31"/>
          <p:cNvSpPr txBox="1"/>
          <p:nvPr/>
        </p:nvSpPr>
        <p:spPr>
          <a:xfrm>
            <a:off x="5148064" y="44624"/>
            <a:ext cx="3960000" cy="5262979"/>
          </a:xfrm>
          <a:prstGeom prst="rect">
            <a:avLst/>
          </a:prstGeom>
          <a:noFill/>
        </p:spPr>
        <p:txBody>
          <a:bodyPr wrap="square" rtlCol="0">
            <a:spAutoFit/>
          </a:bodyPr>
          <a:lstStyle/>
          <a:p>
            <a:pPr algn="just"/>
            <a:r>
              <a:rPr lang="vi-VN" sz="800" dirty="0" smtClean="0">
                <a:latin typeface="Calibri" pitchFamily="34" charset="0"/>
              </a:rPr>
              <a:t>periculoase</a:t>
            </a:r>
            <a:r>
              <a:rPr lang="vi-VN" sz="800" dirty="0" smtClean="0">
                <a:latin typeface="Calibri" pitchFamily="34" charset="0"/>
              </a:rPr>
              <a:t>;  </a:t>
            </a:r>
          </a:p>
          <a:p>
            <a:pPr algn="just"/>
            <a:r>
              <a:rPr lang="vi-VN" sz="800" dirty="0" smtClean="0">
                <a:latin typeface="Calibri" pitchFamily="34" charset="0"/>
              </a:rPr>
              <a:t>- </a:t>
            </a:r>
            <a:r>
              <a:rPr lang="vi-VN" sz="800" dirty="0" smtClean="0">
                <a:latin typeface="Calibri" pitchFamily="34" charset="0"/>
              </a:rPr>
              <a:t>Preveniți impacturi cu uși din sticlă, geamuri și mobilă;  </a:t>
            </a:r>
          </a:p>
          <a:p>
            <a:pPr algn="just">
              <a:buFontTx/>
              <a:buChar char="-"/>
            </a:pPr>
            <a:r>
              <a:rPr lang="vi-VN" sz="800" dirty="0" smtClean="0">
                <a:latin typeface="Calibri" pitchFamily="34" charset="0"/>
              </a:rPr>
              <a:t>Nu folosiți premergătorul la prezența unor piese rupte sau lipsa; </a:t>
            </a:r>
            <a:endParaRPr lang="en-US" sz="800" dirty="0" smtClean="0">
              <a:latin typeface="Calibri" pitchFamily="34" charset="0"/>
            </a:endParaRPr>
          </a:p>
          <a:p>
            <a:pPr algn="just">
              <a:buFontTx/>
              <a:buChar char="-"/>
            </a:pPr>
            <a:r>
              <a:rPr lang="vi-VN" sz="800" dirty="0" smtClean="0">
                <a:latin typeface="Calibri" pitchFamily="34" charset="0"/>
              </a:rPr>
              <a:t>- Acest premergător pentru bebeluși nu trebuie folosit pentru intervale de timp îndelungate (maxim 20 de minute);</a:t>
            </a:r>
            <a:endParaRPr lang="en-US" sz="800" dirty="0" smtClean="0">
              <a:latin typeface="Calibri" pitchFamily="34" charset="0"/>
            </a:endParaRPr>
          </a:p>
          <a:p>
            <a:pPr algn="just"/>
            <a:r>
              <a:rPr lang="vi-VN" sz="800" dirty="0" smtClean="0">
                <a:latin typeface="Calibri" pitchFamily="34" charset="0"/>
              </a:rPr>
              <a:t>- Acest premergător pentru bebeluși este destinat copiilor, care </a:t>
            </a:r>
            <a:r>
              <a:rPr lang="en-US" sz="800" dirty="0" smtClean="0">
                <a:latin typeface="Calibri" pitchFamily="34" charset="0"/>
              </a:rPr>
              <a:t>nu </a:t>
            </a:r>
            <a:r>
              <a:rPr lang="vi-VN" sz="800" dirty="0" smtClean="0">
                <a:latin typeface="Calibri" pitchFamily="34" charset="0"/>
              </a:rPr>
              <a:t>pot merge individual, în vârsta de aproximativ 6 luni. Nu este destinat copiilor cu greutate de peste 12 kg.  </a:t>
            </a:r>
          </a:p>
          <a:p>
            <a:pPr algn="just">
              <a:buFontTx/>
              <a:buChar char="-"/>
            </a:pPr>
            <a:r>
              <a:rPr lang="vi-VN" sz="800" dirty="0" smtClean="0">
                <a:latin typeface="Calibri" pitchFamily="34" charset="0"/>
              </a:rPr>
              <a:t>Nu folosiți piese de schimb care nu sunt aprobate sau furnizate de către producătorul sau distribuitorul;  </a:t>
            </a:r>
            <a:endParaRPr lang="en-US" sz="800" dirty="0" smtClean="0">
              <a:latin typeface="Calibri" pitchFamily="34" charset="0"/>
            </a:endParaRPr>
          </a:p>
          <a:p>
            <a:pPr algn="just">
              <a:buFontTx/>
              <a:buChar char="-"/>
            </a:pPr>
            <a:r>
              <a:rPr lang="vi-VN" sz="800" dirty="0" smtClean="0">
                <a:latin typeface="Calibri" pitchFamily="34" charset="0"/>
              </a:rPr>
              <a:t>3. ATENȚIE! Încetați folosirea premergătorului pentru bebeluși când copilul vostru poate merge singur, fără ajutor. </a:t>
            </a:r>
            <a:endParaRPr lang="bg-BG" sz="800" dirty="0" smtClean="0">
              <a:latin typeface="Calibri" pitchFamily="34" charset="0"/>
            </a:endParaRPr>
          </a:p>
          <a:p>
            <a:pPr algn="just"/>
            <a:r>
              <a:rPr lang="vi-VN" sz="800" dirty="0" smtClean="0">
                <a:latin typeface="Calibri" pitchFamily="34" charset="0"/>
              </a:rPr>
              <a:t>4. ATENȚIE! Premergătorul trebuie montat de către un adult.  </a:t>
            </a:r>
          </a:p>
          <a:p>
            <a:pPr algn="just"/>
            <a:r>
              <a:rPr lang="vi-VN" sz="800" dirty="0" smtClean="0">
                <a:latin typeface="Calibri" pitchFamily="34" charset="0"/>
              </a:rPr>
              <a:t>5. Nu folosiți premergătorul pentru bebeluși pe suprafețe inegale, acoperite cu pietriș sau gheață, în apropierea unor scări, praguri, suprafețe alunecătoare sau ude, lângă piscine de înot.</a:t>
            </a:r>
          </a:p>
          <a:p>
            <a:pPr algn="just"/>
            <a:r>
              <a:rPr lang="vi-VN" sz="800" dirty="0" smtClean="0">
                <a:latin typeface="Calibri" pitchFamily="34" charset="0"/>
              </a:rPr>
              <a:t>6. Nu lăsați premergătorul pentru copii în apropierea unor surse de căldură – foc deschis, aragazuri și mașini de gătit, aparate de încălzit, etc.</a:t>
            </a:r>
          </a:p>
          <a:p>
            <a:pPr algn="just"/>
            <a:r>
              <a:rPr lang="vi-VN" sz="800" dirty="0" smtClean="0">
                <a:latin typeface="Calibri" pitchFamily="34" charset="0"/>
              </a:rPr>
              <a:t>7. Premergătorul nu trebuie folosit în apropierea unor cabluri electrice, șnururi de perdele, radiatoare și lichide fierbinte.</a:t>
            </a:r>
          </a:p>
          <a:p>
            <a:pPr algn="just"/>
            <a:r>
              <a:rPr lang="vi-VN" sz="800" dirty="0" smtClean="0">
                <a:latin typeface="Calibri" pitchFamily="34" charset="0"/>
              </a:rPr>
              <a:t>8. Asigurați-vă că copilul atinge pardoseaua cu picioarele când este în premergător.  </a:t>
            </a:r>
          </a:p>
          <a:p>
            <a:pPr algn="just"/>
            <a:r>
              <a:rPr lang="vi-VN" sz="800" dirty="0" smtClean="0">
                <a:latin typeface="Calibri" pitchFamily="34" charset="0"/>
              </a:rPr>
              <a:t>9. La utilizarea produsului, feriți copilul de impacturi cu uși, geamuri și mobilă, care conțin elemente din sticlă.  </a:t>
            </a:r>
          </a:p>
          <a:p>
            <a:pPr algn="just"/>
            <a:r>
              <a:rPr lang="vi-VN" sz="800" dirty="0" smtClean="0">
                <a:latin typeface="Calibri" pitchFamily="34" charset="0"/>
              </a:rPr>
              <a:t>10. Premergătorul pentru bebeluși este destinat a se folosi de către un singur copil în același timp. Vă rugăm să utilizați produsul conform destinației sale. Premergătorul nu este jucărie, nu permiteți altor copii a-l împinge și a se juca cu acesta când copilul vostru este în incita sa!</a:t>
            </a:r>
            <a:endParaRPr lang="en-US" sz="800" dirty="0" smtClean="0">
              <a:latin typeface="Calibri" pitchFamily="34" charset="0"/>
            </a:endParaRPr>
          </a:p>
          <a:p>
            <a:pPr algn="just"/>
            <a:r>
              <a:rPr lang="vi-VN" sz="800" dirty="0" smtClean="0">
                <a:latin typeface="Calibri" pitchFamily="34" charset="0"/>
              </a:rPr>
              <a:t>11. ATENȚIE! Nu aduceți modificări sau ameliorări construcției premergătorului, întrucât</a:t>
            </a:r>
          </a:p>
          <a:p>
            <a:pPr algn="just"/>
            <a:r>
              <a:rPr lang="vi-VN" sz="800" dirty="0" smtClean="0">
                <a:latin typeface="Calibri" pitchFamily="34" charset="0"/>
              </a:rPr>
              <a:t>aceasta poate cauza răsturnarea sau defectarea premergătorului, când copilul este în incinta sa, provocând vătămarea sa.  </a:t>
            </a:r>
          </a:p>
          <a:p>
            <a:pPr algn="just"/>
            <a:r>
              <a:rPr lang="vi-VN" sz="800" dirty="0" smtClean="0">
                <a:latin typeface="Calibri" pitchFamily="34" charset="0"/>
              </a:rPr>
              <a:t>12. Nu agățați obiecte sau accesorii pe premergător, în afara celor asigurate de către producător, întrucât aceasta poate reflecta asupra stabilității și siguranței copilului vostru. </a:t>
            </a:r>
          </a:p>
          <a:p>
            <a:pPr algn="just"/>
            <a:r>
              <a:rPr lang="vi-VN" sz="800" dirty="0" smtClean="0">
                <a:latin typeface="Calibri" pitchFamily="34" charset="0"/>
              </a:rPr>
              <a:t>13. Înaintea fiecărei utilizări a produsului, verificați dacă toate piesele premergătorului sunt așezate corect și bine strânse și dacă nu lipsesc unele piese.  </a:t>
            </a:r>
          </a:p>
          <a:p>
            <a:pPr algn="just"/>
            <a:r>
              <a:rPr lang="vi-VN" sz="800" dirty="0" smtClean="0">
                <a:latin typeface="Calibri" pitchFamily="34" charset="0"/>
              </a:rPr>
              <a:t>14. Înaintea fiecărei utilizări verificați pentru existența unor piese defectate, rupte sau</a:t>
            </a:r>
          </a:p>
          <a:p>
            <a:pPr algn="just"/>
            <a:r>
              <a:rPr lang="vi-VN" sz="800" dirty="0" smtClean="0">
                <a:latin typeface="Calibri" pitchFamily="34" charset="0"/>
              </a:rPr>
              <a:t>lipsă. La constatarea unor asemenea defecțiuni, vă rugăm a înceta folosirea premergătorului până la îndepărtarea defecțiunii și înlocuirea pieselor rupte.  </a:t>
            </a:r>
          </a:p>
          <a:p>
            <a:pPr algn="just"/>
            <a:r>
              <a:rPr lang="vi-VN" sz="800" dirty="0" smtClean="0">
                <a:latin typeface="Calibri" pitchFamily="34" charset="0"/>
              </a:rPr>
              <a:t>15. Nu reparați singuri premergătorul. Contactați un service autorizat sau comerciantul de la care ați achiziționat produsul.  </a:t>
            </a:r>
          </a:p>
          <a:p>
            <a:pPr algn="just"/>
            <a:r>
              <a:rPr lang="vi-VN" sz="800" dirty="0" smtClean="0">
                <a:latin typeface="Calibri" pitchFamily="34" charset="0"/>
              </a:rPr>
              <a:t>16. Acest premergător pentru copii trebuie folosit pentru intervale de timp scurte, cu durata de maxim 20 de minute.  </a:t>
            </a:r>
          </a:p>
          <a:p>
            <a:pPr algn="just"/>
            <a:r>
              <a:rPr lang="vi-VN" sz="800" dirty="0" smtClean="0">
                <a:latin typeface="Calibri" pitchFamily="34" charset="0"/>
              </a:rPr>
              <a:t>17. Nu folosiți alte piese de schimb, diferite de cele furnizate de către producătorul sau distribuitorul.  </a:t>
            </a:r>
          </a:p>
        </p:txBody>
      </p:sp>
      <p:sp>
        <p:nvSpPr>
          <p:cNvPr id="33" name="TextBox 32"/>
          <p:cNvSpPr txBox="1"/>
          <p:nvPr/>
        </p:nvSpPr>
        <p:spPr>
          <a:xfrm>
            <a:off x="5148504" y="5157192"/>
            <a:ext cx="3960000" cy="1077218"/>
          </a:xfrm>
          <a:prstGeom prst="rect">
            <a:avLst/>
          </a:prstGeom>
          <a:noFill/>
        </p:spPr>
        <p:txBody>
          <a:bodyPr wrap="square" rtlCol="0">
            <a:spAutoFit/>
          </a:bodyPr>
          <a:lstStyle/>
          <a:p>
            <a:pPr algn="just"/>
            <a:r>
              <a:rPr lang="vi-VN" sz="800" dirty="0" smtClean="0">
                <a:latin typeface="Calibri" pitchFamily="34" charset="0"/>
              </a:rPr>
              <a:t>18. Pentru prevenirea sufocării copilului, eliminați toate ambalările din plastic la locurile desemnate în acest scop.  </a:t>
            </a:r>
          </a:p>
          <a:p>
            <a:pPr algn="just"/>
            <a:r>
              <a:rPr lang="vi-VN" sz="800" dirty="0" smtClean="0">
                <a:latin typeface="Calibri" pitchFamily="34" charset="0"/>
              </a:rPr>
              <a:t>19. Nu pliați și nu reglați înălțimea premergătorului când copilul este în incinta sa!  </a:t>
            </a:r>
          </a:p>
          <a:p>
            <a:pPr algn="just"/>
            <a:r>
              <a:rPr lang="vi-VN" sz="800" dirty="0" smtClean="0">
                <a:latin typeface="Calibri" pitchFamily="34" charset="0"/>
              </a:rPr>
              <a:t>20. Panoul muzical cu jucării funcționează cu ajutorul unor baterii (nu fac parte din produs). </a:t>
            </a:r>
          </a:p>
          <a:p>
            <a:pPr algn="just"/>
            <a:r>
              <a:rPr lang="vi-VN" sz="800" dirty="0" smtClean="0">
                <a:latin typeface="Calibri" pitchFamily="34" charset="0"/>
              </a:rPr>
              <a:t>21. Stoperii premergătorului nu delimitează în întregime mișcările sale și nu reprezintă o garanție pentru  evitarea accidentelor. Din acest motiv, întotdeauna trebuie să supravegheați copilul când este în premergător, chiar dacă ați acționat stoperii.</a:t>
            </a:r>
          </a:p>
        </p:txBody>
      </p:sp>
      <p:sp>
        <p:nvSpPr>
          <p:cNvPr id="23" name="TextBox 22"/>
          <p:cNvSpPr txBox="1"/>
          <p:nvPr/>
        </p:nvSpPr>
        <p:spPr>
          <a:xfrm>
            <a:off x="5148504" y="6165304"/>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en-GB" sz="1000" b="1" dirty="0" smtClean="0">
                <a:solidFill>
                  <a:schemeClr val="tx1"/>
                </a:solidFill>
                <a:cs typeface="Arial" pitchFamily="34" charset="0"/>
              </a:rPr>
              <a:t>INSTRUCȚIUNI PENTRU MONTAREA PREMERGĂTORULUI DE BEBELUȘI  </a:t>
            </a:r>
          </a:p>
        </p:txBody>
      </p:sp>
      <p:sp>
        <p:nvSpPr>
          <p:cNvPr id="24" name="TextBox 23"/>
          <p:cNvSpPr txBox="1"/>
          <p:nvPr/>
        </p:nvSpPr>
        <p:spPr>
          <a:xfrm>
            <a:off x="5148504" y="6345304"/>
            <a:ext cx="3960000" cy="215444"/>
          </a:xfrm>
          <a:prstGeom prst="rect">
            <a:avLst/>
          </a:prstGeom>
          <a:noFill/>
        </p:spPr>
        <p:txBody>
          <a:bodyPr wrap="square" rtlCol="0">
            <a:spAutoFit/>
          </a:bodyPr>
          <a:lstStyle/>
          <a:p>
            <a:pPr algn="just"/>
            <a:r>
              <a:rPr lang="ro-RO" sz="800" dirty="0" smtClean="0"/>
              <a:t>Vă rugăm să respectați instrucțiune pentru montarea produsului. După fiecare </a:t>
            </a:r>
            <a:r>
              <a:rPr lang="ro-RO" sz="800" dirty="0" smtClean="0"/>
              <a:t>acțiuni</a:t>
            </a:r>
            <a:endParaRPr lang="bg-BG" sz="800" dirty="0"/>
          </a:p>
        </p:txBody>
      </p:sp>
    </p:spTree>
    <p:extLst>
      <p:ext uri="{BB962C8B-B14F-4D97-AF65-F5344CB8AC3E}">
        <p14:creationId xmlns:p14="http://schemas.microsoft.com/office/powerpoint/2010/main" xmlns="" val="3107386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C:\Users\user\Desktop\picture_dotty_9_2.jpg"/>
          <p:cNvPicPr>
            <a:picLocks noChangeAspect="1" noChangeArrowheads="1"/>
          </p:cNvPicPr>
          <p:nvPr/>
        </p:nvPicPr>
        <p:blipFill>
          <a:blip r:embed="rId2" cstate="print"/>
          <a:srcRect/>
          <a:stretch>
            <a:fillRect/>
          </a:stretch>
        </p:blipFill>
        <p:spPr bwMode="auto">
          <a:xfrm>
            <a:off x="395536" y="260648"/>
            <a:ext cx="2755900" cy="1066800"/>
          </a:xfrm>
          <a:prstGeom prst="rect">
            <a:avLst/>
          </a:prstGeom>
          <a:noFill/>
        </p:spPr>
      </p:pic>
      <p:sp>
        <p:nvSpPr>
          <p:cNvPr id="16" name="TextBox 15"/>
          <p:cNvSpPr txBox="1"/>
          <p:nvPr/>
        </p:nvSpPr>
        <p:spPr>
          <a:xfrm>
            <a:off x="35496" y="-8220"/>
            <a:ext cx="3996512" cy="369332"/>
          </a:xfrm>
          <a:prstGeom prst="rect">
            <a:avLst/>
          </a:prstGeom>
          <a:noFill/>
        </p:spPr>
        <p:txBody>
          <a:bodyPr wrap="square" rtlCol="0">
            <a:spAutoFit/>
          </a:bodyPr>
          <a:lstStyle/>
          <a:p>
            <a:r>
              <a:rPr lang="en-US" sz="1400" b="1" dirty="0" smtClean="0"/>
              <a:t>E</a:t>
            </a:r>
            <a:r>
              <a:rPr lang="en-US" b="1" dirty="0" smtClean="0"/>
              <a:t> </a:t>
            </a:r>
            <a:r>
              <a:rPr lang="bg-BG" sz="800" dirty="0" smtClean="0"/>
              <a:t>Поставете пластмасовите пръстени на поставката с формата на </a:t>
            </a:r>
            <a:r>
              <a:rPr lang="en-US" sz="800" dirty="0" smtClean="0"/>
              <a:t>U.</a:t>
            </a:r>
            <a:endParaRPr lang="bg-BG" sz="800" dirty="0"/>
          </a:p>
        </p:txBody>
      </p:sp>
      <p:sp>
        <p:nvSpPr>
          <p:cNvPr id="18" name="TextBox 17"/>
          <p:cNvSpPr txBox="1"/>
          <p:nvPr/>
        </p:nvSpPr>
        <p:spPr>
          <a:xfrm>
            <a:off x="2627784" y="260648"/>
            <a:ext cx="1296144" cy="461665"/>
          </a:xfrm>
          <a:prstGeom prst="rect">
            <a:avLst/>
          </a:prstGeom>
          <a:noFill/>
        </p:spPr>
        <p:txBody>
          <a:bodyPr wrap="square" rtlCol="0">
            <a:spAutoFit/>
          </a:bodyPr>
          <a:lstStyle/>
          <a:p>
            <a:pPr algn="just"/>
            <a:r>
              <a:rPr lang="bg-BG" sz="800" dirty="0" smtClean="0"/>
              <a:t>Завъртете надясно, за да затегнете таблото с играчки.</a:t>
            </a:r>
            <a:endParaRPr lang="bg-BG" sz="800" dirty="0"/>
          </a:p>
        </p:txBody>
      </p:sp>
      <p:pic>
        <p:nvPicPr>
          <p:cNvPr id="19" name="Picture 5" descr="C:\Users\user\Desktop\picture_dotty_10_2.jpg"/>
          <p:cNvPicPr>
            <a:picLocks noChangeAspect="1" noChangeArrowheads="1"/>
          </p:cNvPicPr>
          <p:nvPr/>
        </p:nvPicPr>
        <p:blipFill>
          <a:blip r:embed="rId3" cstate="print"/>
          <a:srcRect/>
          <a:stretch>
            <a:fillRect/>
          </a:stretch>
        </p:blipFill>
        <p:spPr bwMode="auto">
          <a:xfrm>
            <a:off x="323888" y="1340768"/>
            <a:ext cx="3204000" cy="1765812"/>
          </a:xfrm>
          <a:prstGeom prst="rect">
            <a:avLst/>
          </a:prstGeom>
          <a:noFill/>
        </p:spPr>
      </p:pic>
      <p:sp>
        <p:nvSpPr>
          <p:cNvPr id="20" name="TextBox 19"/>
          <p:cNvSpPr txBox="1"/>
          <p:nvPr/>
        </p:nvSpPr>
        <p:spPr>
          <a:xfrm>
            <a:off x="35496" y="1124744"/>
            <a:ext cx="1944216" cy="307777"/>
          </a:xfrm>
          <a:prstGeom prst="rect">
            <a:avLst/>
          </a:prstGeom>
          <a:noFill/>
        </p:spPr>
        <p:txBody>
          <a:bodyPr wrap="square" rtlCol="0">
            <a:spAutoFit/>
          </a:bodyPr>
          <a:lstStyle/>
          <a:p>
            <a:r>
              <a:rPr lang="en-US" sz="1400" b="1" dirty="0" smtClean="0"/>
              <a:t>F </a:t>
            </a:r>
            <a:r>
              <a:rPr lang="bg-BG" sz="800" b="1" dirty="0" smtClean="0"/>
              <a:t>Поставяне на играчките</a:t>
            </a:r>
            <a:endParaRPr lang="bg-BG" sz="800" b="1" dirty="0"/>
          </a:p>
        </p:txBody>
      </p:sp>
      <p:sp>
        <p:nvSpPr>
          <p:cNvPr id="21" name="TextBox 20"/>
          <p:cNvSpPr txBox="1"/>
          <p:nvPr/>
        </p:nvSpPr>
        <p:spPr>
          <a:xfrm>
            <a:off x="3203848" y="2010326"/>
            <a:ext cx="720080" cy="215444"/>
          </a:xfrm>
          <a:prstGeom prst="rect">
            <a:avLst/>
          </a:prstGeom>
          <a:noFill/>
        </p:spPr>
        <p:txBody>
          <a:bodyPr wrap="square" rtlCol="0">
            <a:spAutoFit/>
          </a:bodyPr>
          <a:lstStyle/>
          <a:p>
            <a:r>
              <a:rPr lang="bg-BG" sz="800" dirty="0" smtClean="0"/>
              <a:t>Повдигнете</a:t>
            </a:r>
            <a:endParaRPr lang="bg-BG" sz="800" dirty="0"/>
          </a:p>
        </p:txBody>
      </p:sp>
      <p:sp>
        <p:nvSpPr>
          <p:cNvPr id="22" name="TextBox 21"/>
          <p:cNvSpPr txBox="1"/>
          <p:nvPr/>
        </p:nvSpPr>
        <p:spPr>
          <a:xfrm>
            <a:off x="2987824" y="2874422"/>
            <a:ext cx="1008112" cy="338554"/>
          </a:xfrm>
          <a:prstGeom prst="rect">
            <a:avLst/>
          </a:prstGeom>
          <a:noFill/>
        </p:spPr>
        <p:txBody>
          <a:bodyPr wrap="square" rtlCol="0">
            <a:spAutoFit/>
          </a:bodyPr>
          <a:lstStyle/>
          <a:p>
            <a:pPr algn="just"/>
            <a:r>
              <a:rPr lang="bg-BG" sz="800" dirty="0" smtClean="0"/>
              <a:t>Завъртете, за да затегнете.</a:t>
            </a:r>
            <a:endParaRPr lang="bg-BG" sz="800" dirty="0"/>
          </a:p>
        </p:txBody>
      </p:sp>
      <p:sp>
        <p:nvSpPr>
          <p:cNvPr id="23" name="TextBox 22"/>
          <p:cNvSpPr txBox="1"/>
          <p:nvPr/>
        </p:nvSpPr>
        <p:spPr>
          <a:xfrm>
            <a:off x="8643966"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14</a:t>
            </a:r>
            <a:endParaRPr lang="bg-BG" sz="900" b="1" dirty="0">
              <a:latin typeface="Arial" pitchFamily="34" charset="0"/>
              <a:cs typeface="Arial" pitchFamily="34" charset="0"/>
            </a:endParaRPr>
          </a:p>
        </p:txBody>
      </p:sp>
      <p:sp>
        <p:nvSpPr>
          <p:cNvPr id="24" name="TextBox 23"/>
          <p:cNvSpPr txBox="1"/>
          <p:nvPr/>
        </p:nvSpPr>
        <p:spPr>
          <a:xfrm>
            <a:off x="104034"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4</a:t>
            </a:r>
            <a:endParaRPr lang="bg-BG" sz="900" b="1" dirty="0">
              <a:latin typeface="Arial" pitchFamily="34" charset="0"/>
              <a:cs typeface="Arial" pitchFamily="34" charset="0"/>
            </a:endParaRPr>
          </a:p>
        </p:txBody>
      </p:sp>
      <p:sp>
        <p:nvSpPr>
          <p:cNvPr id="34" name="TextBox 33"/>
          <p:cNvSpPr txBox="1"/>
          <p:nvPr/>
        </p:nvSpPr>
        <p:spPr>
          <a:xfrm>
            <a:off x="35496" y="3050957"/>
            <a:ext cx="3960000" cy="954107"/>
          </a:xfrm>
          <a:prstGeom prst="rect">
            <a:avLst/>
          </a:prstGeom>
          <a:noFill/>
        </p:spPr>
        <p:txBody>
          <a:bodyPr wrap="square" rtlCol="0">
            <a:spAutoFit/>
          </a:bodyPr>
          <a:lstStyle/>
          <a:p>
            <a:pPr algn="just"/>
            <a:r>
              <a:rPr lang="bg-BG" sz="800" b="1" dirty="0" smtClean="0"/>
              <a:t>ВНИМАНИЕ – ОПАСНОСТ ОТ ПАДАНЕ ПО СТЪЛБИ!</a:t>
            </a:r>
            <a:endParaRPr lang="bg-BG" sz="800" dirty="0" smtClean="0"/>
          </a:p>
          <a:p>
            <a:pPr algn="just"/>
            <a:r>
              <a:rPr lang="bg-BG" sz="800" dirty="0" smtClean="0"/>
              <a:t>ЗА ДА ИЗБЕГНЕТЕ ОПАСНОСТТА ОТ СЕРИОЗНО НАРАНЯВАНЕ И СМЪРТ, ПРЕДИ ДА ПОСТАВИТЕ ДЕТЕТО В ПРОХОДИЛКАТА, БЛОКИРАЙТЕ ДОСТЪПА ДО ВСИЧКИ СТЪЛБИЩА, СТЪПАЛА И НАКЛОНЕНИ ПОВЪРХНОСТИ! СТОПЕРИТЕ НЕ СА ГАРАНЦИЯ ЗА ЛИПСА НА ИНЦИДЕНТИ АКО НЕ СЕ ПОГРИЖИТЕ ДА ОБЕЗОПАСИТЕ ПОМЕЩЕНИЕТО, В КОЕТО ЩЕ ИЗПОЛЗВАТЕ ПРОДУКТА. НИКОГА НЕ ОСТАВЯЙТЕ ДЕТЕТО БЕЗ РОДИТЕЛСКИ КОНТРОЛ.</a:t>
            </a:r>
            <a:endParaRPr lang="bg-BG" sz="800" dirty="0"/>
          </a:p>
        </p:txBody>
      </p:sp>
      <p:sp>
        <p:nvSpPr>
          <p:cNvPr id="35" name="TextBox 34"/>
          <p:cNvSpPr txBox="1"/>
          <p:nvPr/>
        </p:nvSpPr>
        <p:spPr>
          <a:xfrm>
            <a:off x="35496" y="3919696"/>
            <a:ext cx="3960000" cy="2677656"/>
          </a:xfrm>
          <a:prstGeom prst="rect">
            <a:avLst/>
          </a:prstGeom>
          <a:noFill/>
        </p:spPr>
        <p:txBody>
          <a:bodyPr wrap="square" rtlCol="0">
            <a:spAutoFit/>
          </a:bodyPr>
          <a:lstStyle/>
          <a:p>
            <a:pPr algn="just"/>
            <a:r>
              <a:rPr lang="bg-BG" sz="800" dirty="0" smtClean="0"/>
              <a:t>Важна информация за батериите:</a:t>
            </a:r>
          </a:p>
          <a:p>
            <a:pPr algn="just"/>
            <a:r>
              <a:rPr lang="bg-BG" sz="800" dirty="0" smtClean="0"/>
              <a:t>1. С батерията трябва да борави възрастен. Не позволявайте децата да си играят с</a:t>
            </a:r>
            <a:r>
              <a:rPr lang="en-US" sz="800" dirty="0" smtClean="0"/>
              <a:t> </a:t>
            </a:r>
            <a:r>
              <a:rPr lang="bg-BG" sz="800" dirty="0" smtClean="0"/>
              <a:t>батериите.</a:t>
            </a:r>
            <a:endParaRPr lang="en-US" sz="800" dirty="0" smtClean="0"/>
          </a:p>
          <a:p>
            <a:pPr algn="just"/>
            <a:r>
              <a:rPr lang="bg-BG" sz="800" dirty="0" smtClean="0"/>
              <a:t>2. Винаги използвайте нови батерии.</a:t>
            </a:r>
          </a:p>
          <a:p>
            <a:pPr algn="just"/>
            <a:r>
              <a:rPr lang="bg-BG" sz="800" dirty="0" smtClean="0"/>
              <a:t>3. Никога не смесвайте нови с изтощени батерии.</a:t>
            </a:r>
          </a:p>
          <a:p>
            <a:pPr algn="just"/>
            <a:r>
              <a:rPr lang="bg-BG" sz="800" dirty="0" smtClean="0"/>
              <a:t>4. Винаги използвайте батерии от един и същи вид. Не смесвайте алкални, стандартни (въглерод-цинкови), или </a:t>
            </a:r>
            <a:r>
              <a:rPr lang="bg-BG" sz="800" dirty="0" err="1" smtClean="0"/>
              <a:t>презаредими</a:t>
            </a:r>
            <a:r>
              <a:rPr lang="bg-BG" sz="800" dirty="0" smtClean="0"/>
              <a:t> (никел-кадмиеви) батерии.</a:t>
            </a:r>
          </a:p>
          <a:p>
            <a:pPr algn="just"/>
            <a:r>
              <a:rPr lang="bg-BG" sz="800" dirty="0" smtClean="0"/>
              <a:t>5. Батериите, които са изтощени трябва да се отстранят от играчката незабавно.</a:t>
            </a:r>
          </a:p>
          <a:p>
            <a:pPr algn="just"/>
            <a:r>
              <a:rPr lang="bg-BG" sz="800" dirty="0" smtClean="0"/>
              <a:t>6. След отстраняване на изтощените батерии ги изхвърлете на указаните за това места, а не в контейнерите за битов отпадък. Не изхвърляйте батериите в огън, има опасност от експлозия или от протичане.</a:t>
            </a:r>
          </a:p>
          <a:p>
            <a:pPr algn="just"/>
            <a:r>
              <a:rPr lang="bg-BG" sz="800" dirty="0" smtClean="0"/>
              <a:t>7. Когато сменяте изтощените батерии с нови, винаги сменяйте всички батерии. </a:t>
            </a:r>
          </a:p>
          <a:p>
            <a:pPr algn="just"/>
            <a:r>
              <a:rPr lang="bg-BG" sz="800" dirty="0" smtClean="0"/>
              <a:t>Децата не трябва да присъстват по време на смяната на батериите.</a:t>
            </a:r>
          </a:p>
          <a:p>
            <a:pPr algn="just"/>
            <a:r>
              <a:rPr lang="en-US" sz="800" dirty="0" smtClean="0"/>
              <a:t>8</a:t>
            </a:r>
            <a:r>
              <a:rPr lang="bg-BG" sz="800" dirty="0" smtClean="0"/>
              <a:t>. Никога не смесвайте различни видове батерии.</a:t>
            </a:r>
          </a:p>
          <a:p>
            <a:pPr algn="just"/>
            <a:r>
              <a:rPr lang="en-US" sz="800" dirty="0" smtClean="0"/>
              <a:t>9</a:t>
            </a:r>
            <a:r>
              <a:rPr lang="bg-BG" sz="800" dirty="0" smtClean="0"/>
              <a:t>. Забранено е модифицирането на електрическата верига или прибавянето на</a:t>
            </a:r>
            <a:r>
              <a:rPr lang="en-US" sz="800" dirty="0" smtClean="0"/>
              <a:t> </a:t>
            </a:r>
            <a:r>
              <a:rPr lang="bg-BG" sz="800" dirty="0" smtClean="0"/>
              <a:t>други части към нея. Не съкращавайте клемите на батериите.</a:t>
            </a:r>
            <a:endParaRPr lang="en-US" sz="800" dirty="0" smtClean="0"/>
          </a:p>
          <a:p>
            <a:pPr algn="just"/>
            <a:r>
              <a:rPr lang="bg-BG" sz="800" dirty="0" smtClean="0"/>
              <a:t>1</a:t>
            </a:r>
            <a:r>
              <a:rPr lang="en-US" sz="800" dirty="0" smtClean="0"/>
              <a:t>0</a:t>
            </a:r>
            <a:r>
              <a:rPr lang="bg-BG" sz="800" dirty="0" smtClean="0"/>
              <a:t>. Батерии, които не са </a:t>
            </a:r>
            <a:r>
              <a:rPr lang="bg-BG" sz="800" dirty="0" err="1" smtClean="0"/>
              <a:t>презареждащи</a:t>
            </a:r>
            <a:r>
              <a:rPr lang="bg-BG" sz="800" dirty="0" smtClean="0"/>
              <a:t> се, не трябва да се зареждат.</a:t>
            </a:r>
          </a:p>
          <a:p>
            <a:pPr algn="just"/>
            <a:r>
              <a:rPr lang="bg-BG" sz="800" dirty="0" smtClean="0"/>
              <a:t>1</a:t>
            </a:r>
            <a:r>
              <a:rPr lang="en-US" sz="800" dirty="0" smtClean="0"/>
              <a:t>1</a:t>
            </a:r>
            <a:r>
              <a:rPr lang="bg-BG" sz="800" dirty="0" smtClean="0"/>
              <a:t>. Ако използвате </a:t>
            </a:r>
            <a:r>
              <a:rPr lang="bg-BG" sz="800" dirty="0" err="1" smtClean="0"/>
              <a:t>презареждащи</a:t>
            </a:r>
            <a:r>
              <a:rPr lang="bg-BG" sz="800" dirty="0" smtClean="0"/>
              <a:t> се батерии, първо е необходимо да ги извадите от</a:t>
            </a:r>
            <a:r>
              <a:rPr lang="en-US" sz="800" dirty="0" smtClean="0"/>
              <a:t> </a:t>
            </a:r>
            <a:r>
              <a:rPr lang="bg-BG" sz="800" dirty="0" smtClean="0"/>
              <a:t>продукта и след това да се заредят само под наблюдението на възрастен.</a:t>
            </a:r>
            <a:endParaRPr lang="en-US" sz="800" dirty="0" smtClean="0"/>
          </a:p>
          <a:p>
            <a:pPr algn="just"/>
            <a:r>
              <a:rPr lang="bg-BG" sz="800" dirty="0" smtClean="0"/>
              <a:t>1</a:t>
            </a:r>
            <a:r>
              <a:rPr lang="en-US" sz="800" dirty="0" smtClean="0"/>
              <a:t>2</a:t>
            </a:r>
            <a:r>
              <a:rPr lang="bg-BG" sz="800" dirty="0" smtClean="0"/>
              <a:t>. Използвайте батерии с означения размер в инструкцията или в отделението за батерии.</a:t>
            </a:r>
          </a:p>
        </p:txBody>
      </p:sp>
      <p:sp>
        <p:nvSpPr>
          <p:cNvPr id="33" name="TextBox 32"/>
          <p:cNvSpPr txBox="1"/>
          <p:nvPr/>
        </p:nvSpPr>
        <p:spPr>
          <a:xfrm>
            <a:off x="5148504" y="44624"/>
            <a:ext cx="3960000" cy="1077218"/>
          </a:xfrm>
          <a:prstGeom prst="rect">
            <a:avLst/>
          </a:prstGeom>
          <a:noFill/>
        </p:spPr>
        <p:txBody>
          <a:bodyPr wrap="square" rtlCol="0">
            <a:spAutoFit/>
          </a:bodyPr>
          <a:lstStyle/>
          <a:p>
            <a:pPr algn="just"/>
            <a:r>
              <a:rPr lang="el-GR" sz="800" dirty="0" smtClean="0"/>
              <a:t>5. Όταν ξεδιπλώνετε τη στράτα πάντα να βεβαιωθείτε αν έχει ασφαλιστεί σωστά ο μηχανισμός συγκράτησης πριν από την τοποθέτηση του παιδιού.</a:t>
            </a:r>
            <a:endParaRPr lang="en-US" sz="800" dirty="0" smtClean="0"/>
          </a:p>
          <a:p>
            <a:pPr algn="just"/>
            <a:r>
              <a:rPr lang="el-GR" sz="800" dirty="0" smtClean="0"/>
              <a:t>6. Τα υφάσματα στη στράτα καθαρίζονται με ζεστό νερό και ήπιο σαπούνι. Μετά τον καθαρισμό αφήστε τη στράτα να στεγνώσει καλά πριν να την χρησιμοποιήσετε. Απαγορεύεται απολύτως να τη διπλώστε και να την αποθηκεύουν προτού να στεγνώσει εντελώς.</a:t>
            </a:r>
            <a:endParaRPr lang="en-US" sz="800" dirty="0" smtClean="0"/>
          </a:p>
          <a:p>
            <a:pPr algn="just"/>
            <a:r>
              <a:rPr lang="el-GR" sz="800" dirty="0" smtClean="0"/>
              <a:t>7. Μην χρησιμοποιείτε ισχυρά απορρυπαντικά, χλωρίνη ή λειαντικά για να καθαρίσετε το προϊόν. Απαγορεύεται ο καθορισμός της στο πλυντήριο, στεγνωτήριο, μέσα από στεγνό</a:t>
            </a:r>
            <a:endParaRPr lang="bg-BG" sz="800" dirty="0" smtClean="0"/>
          </a:p>
        </p:txBody>
      </p:sp>
      <p:sp>
        <p:nvSpPr>
          <p:cNvPr id="36" name="TextBox 35"/>
          <p:cNvSpPr txBox="1"/>
          <p:nvPr/>
        </p:nvSpPr>
        <p:spPr>
          <a:xfrm>
            <a:off x="5148504" y="1004535"/>
            <a:ext cx="3960000" cy="830997"/>
          </a:xfrm>
          <a:prstGeom prst="rect">
            <a:avLst/>
          </a:prstGeom>
          <a:noFill/>
        </p:spPr>
        <p:txBody>
          <a:bodyPr wrap="square" rtlCol="0">
            <a:spAutoFit/>
          </a:bodyPr>
          <a:lstStyle/>
          <a:p>
            <a:pPr algn="just"/>
            <a:r>
              <a:rPr lang="el-GR" sz="800" dirty="0" smtClean="0"/>
              <a:t>καθάρισμα, λεύκανση και βουτηρομηχανή.</a:t>
            </a:r>
            <a:endParaRPr lang="bg-BG" sz="800" dirty="0" smtClean="0"/>
          </a:p>
          <a:p>
            <a:pPr algn="just"/>
            <a:r>
              <a:rPr lang="el-GR" sz="800" dirty="0" smtClean="0"/>
              <a:t>8. Τα πλαστικά μέρη καθαρίστε με ένα υγρό μαλακό πανί και στεγνώστε με ένα στεγνό μαλακό πανί.</a:t>
            </a:r>
            <a:endParaRPr lang="bg-BG" sz="800" dirty="0" smtClean="0"/>
          </a:p>
          <a:p>
            <a:pPr algn="just"/>
            <a:r>
              <a:rPr lang="el-GR" sz="800" dirty="0" smtClean="0"/>
              <a:t>9. Μην αφήνεστε το προϊόν στις βλαβερές συνέπειες των εξωτερικών παραγόντων - άμεση ηλιακή ακτινοβολία, τη βροχή, το χιόνι ή τον άνεμο. Αυτό μπορεί να οδηγήσει σε ζημιά των πλαστικών μέρων και το χλώμιασμα των υφασμάτων της στράτας.</a:t>
            </a:r>
            <a:endParaRPr lang="bg-BG" sz="800" dirty="0"/>
          </a:p>
        </p:txBody>
      </p:sp>
      <p:sp>
        <p:nvSpPr>
          <p:cNvPr id="37" name="TextBox 36"/>
          <p:cNvSpPr txBox="1"/>
          <p:nvPr/>
        </p:nvSpPr>
        <p:spPr>
          <a:xfrm>
            <a:off x="5580552" y="1724615"/>
            <a:ext cx="3048000" cy="630942"/>
          </a:xfrm>
          <a:prstGeom prst="rect">
            <a:avLst/>
          </a:prstGeom>
          <a:noFill/>
        </p:spPr>
        <p:txBody>
          <a:bodyPr wrap="square" rtlCol="0">
            <a:spAutoFit/>
          </a:bodyPr>
          <a:lstStyle/>
          <a:p>
            <a:pPr algn="ctr"/>
            <a:r>
              <a:rPr lang="el-GR" sz="700" b="1" dirty="0" smtClean="0">
                <a:cs typeface="Arial" pitchFamily="34" charset="0"/>
              </a:rPr>
              <a:t>Εισαγωγέας: Moni Trade Ltd</a:t>
            </a:r>
          </a:p>
          <a:p>
            <a:pPr algn="ctr"/>
            <a:r>
              <a:rPr lang="el-GR" sz="700" b="1" dirty="0" smtClean="0">
                <a:cs typeface="Arial" pitchFamily="34" charset="0"/>
              </a:rPr>
              <a:t>Διεύθυνση: οδός Σκλάντοβα μπάζα 1, πόλη Σόφια</a:t>
            </a:r>
          </a:p>
          <a:p>
            <a:pPr algn="ctr"/>
            <a:r>
              <a:rPr lang="el-GR" sz="700" b="1" dirty="0" smtClean="0">
                <a:cs typeface="Arial" pitchFamily="34" charset="0"/>
              </a:rPr>
              <a:t>Τηλέφωνο επικοινωνίας: 02/936 07 90</a:t>
            </a:r>
          </a:p>
          <a:p>
            <a:pPr algn="ctr"/>
            <a:r>
              <a:rPr lang="el-GR" sz="700" b="1" dirty="0" smtClean="0">
                <a:cs typeface="Arial" pitchFamily="34" charset="0"/>
              </a:rPr>
              <a:t>Φαξ: 02/936 07 95</a:t>
            </a:r>
          </a:p>
          <a:p>
            <a:pPr algn="ctr"/>
            <a:r>
              <a:rPr lang="el-GR" sz="700" b="1" dirty="0" smtClean="0">
                <a:cs typeface="Arial" pitchFamily="34" charset="0"/>
              </a:rPr>
              <a:t>web: www.cangaroo-bg.com</a:t>
            </a:r>
          </a:p>
        </p:txBody>
      </p:sp>
      <p:sp>
        <p:nvSpPr>
          <p:cNvPr id="58" name="TextBox 57"/>
          <p:cNvSpPr txBox="1"/>
          <p:nvPr/>
        </p:nvSpPr>
        <p:spPr>
          <a:xfrm>
            <a:off x="5148504" y="2381978"/>
            <a:ext cx="3960000" cy="1077218"/>
          </a:xfrm>
          <a:prstGeom prst="rect">
            <a:avLst/>
          </a:prstGeom>
          <a:noFill/>
        </p:spPr>
        <p:txBody>
          <a:bodyPr wrap="square" rtlCol="0">
            <a:spAutoFit/>
          </a:bodyPr>
          <a:lstStyle/>
          <a:p>
            <a:pPr algn="just"/>
            <a:r>
              <a:rPr lang="ro-RO" sz="800" dirty="0" smtClean="0"/>
              <a:t>Produsul corespunde standardului European EN 1273: 2005 – Articole folosite pentru creșterea copiilor mici. Premergătoare pentru bebeluși.  Premergătorul este destinat a fi utilizat de copii care pot sta în poziție așezată individual, în vârsta de aproximativ până în  6 luni și cu greutate maximă de până în 12 kg.   </a:t>
            </a:r>
            <a:endParaRPr lang="bg-BG" sz="800" dirty="0" smtClean="0"/>
          </a:p>
          <a:p>
            <a:pPr algn="just"/>
            <a:r>
              <a:rPr lang="ro-RO" sz="800" dirty="0" smtClean="0"/>
              <a:t>ATENȚIE! VEȚI ASIGURA PROTECȚIA MAXIMĂ A COPILULUI VOSTRU DACĂ RESPECTAȚI RECOMANDĂRILE ȘI SFATURILE DIN ACESTE INSTRUCȚIUNI! </a:t>
            </a:r>
            <a:endParaRPr lang="bg-BG" sz="800" dirty="0" smtClean="0"/>
          </a:p>
          <a:p>
            <a:pPr algn="just"/>
            <a:r>
              <a:rPr lang="ro-RO" sz="800" dirty="0" smtClean="0"/>
              <a:t>Acordați atenție avertizărilor de utilizare în condiții de siguranță, asigurați toate măsurile de precauție necesare pentru a preveni apariția riscului de vătămare sau rănire a copilului</a:t>
            </a:r>
            <a:endParaRPr lang="bg-BG" sz="800" dirty="0"/>
          </a:p>
        </p:txBody>
      </p:sp>
      <p:sp>
        <p:nvSpPr>
          <p:cNvPr id="59" name="Rounded Rectangle 58"/>
          <p:cNvSpPr/>
          <p:nvPr/>
        </p:nvSpPr>
        <p:spPr>
          <a:xfrm>
            <a:off x="5148064" y="2228671"/>
            <a:ext cx="360040" cy="180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b="1" dirty="0" smtClean="0">
                <a:solidFill>
                  <a:schemeClr val="tx1"/>
                </a:solidFill>
              </a:rPr>
              <a:t>RO</a:t>
            </a:r>
            <a:endParaRPr lang="bg-BG" sz="700" b="1" dirty="0">
              <a:solidFill>
                <a:schemeClr val="tx1"/>
              </a:solidFill>
            </a:endParaRPr>
          </a:p>
        </p:txBody>
      </p:sp>
      <p:pic>
        <p:nvPicPr>
          <p:cNvPr id="60" name="Picture 59" descr="НЕ ОСТАВЯЙТЕ ДЕТЕТО БЕЗ НАДЗОР.jpg"/>
          <p:cNvPicPr>
            <a:picLocks noChangeAspect="1"/>
          </p:cNvPicPr>
          <p:nvPr/>
        </p:nvPicPr>
        <p:blipFill>
          <a:blip r:embed="rId4" cstate="print"/>
          <a:stretch>
            <a:fillRect/>
          </a:stretch>
        </p:blipFill>
        <p:spPr>
          <a:xfrm>
            <a:off x="6228368" y="4347200"/>
            <a:ext cx="1620000" cy="882000"/>
          </a:xfrm>
          <a:prstGeom prst="rect">
            <a:avLst/>
          </a:prstGeom>
        </p:spPr>
      </p:pic>
      <p:sp>
        <p:nvSpPr>
          <p:cNvPr id="61" name="TextBox 60"/>
          <p:cNvSpPr txBox="1"/>
          <p:nvPr/>
        </p:nvSpPr>
        <p:spPr>
          <a:xfrm>
            <a:off x="5148504" y="3351182"/>
            <a:ext cx="3960000" cy="461665"/>
          </a:xfrm>
          <a:prstGeom prst="rect">
            <a:avLst/>
          </a:prstGeom>
          <a:noFill/>
        </p:spPr>
        <p:txBody>
          <a:bodyPr wrap="square" rtlCol="0">
            <a:spAutoFit/>
          </a:bodyPr>
          <a:lstStyle/>
          <a:p>
            <a:pPr algn="just"/>
            <a:r>
              <a:rPr lang="ro-RO" sz="800" dirty="0" smtClean="0"/>
              <a:t>și pentru a asigura siguranța sa! Sunteți responsabili pentru siguranța copilului dacă nu respectați și nu vă conformați cu aceste instrucțiuni și recomandări! Asigurați-vă că fiecare care folosește premergătorul cunoaște și respectă aceste instrucțiuni. </a:t>
            </a:r>
            <a:endParaRPr lang="bg-BG" sz="800" dirty="0"/>
          </a:p>
        </p:txBody>
      </p:sp>
      <p:sp>
        <p:nvSpPr>
          <p:cNvPr id="62" name="TextBox 61"/>
          <p:cNvSpPr txBox="1"/>
          <p:nvPr/>
        </p:nvSpPr>
        <p:spPr>
          <a:xfrm>
            <a:off x="5148064" y="3789040"/>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en-GB" sz="900" b="1" dirty="0" smtClean="0">
                <a:solidFill>
                  <a:schemeClr val="tx1"/>
                </a:solidFill>
                <a:cs typeface="Arial" pitchFamily="34" charset="0"/>
              </a:rPr>
              <a:t>RECOMANDĂRI ȘI AVERTIZĂRI DE UTILIZARE SIGURĂ  </a:t>
            </a:r>
          </a:p>
        </p:txBody>
      </p:sp>
      <p:sp>
        <p:nvSpPr>
          <p:cNvPr id="63" name="TextBox 62"/>
          <p:cNvSpPr txBox="1"/>
          <p:nvPr/>
        </p:nvSpPr>
        <p:spPr>
          <a:xfrm>
            <a:off x="5148504" y="3975447"/>
            <a:ext cx="3960000" cy="461665"/>
          </a:xfrm>
          <a:prstGeom prst="rect">
            <a:avLst/>
          </a:prstGeom>
          <a:noFill/>
        </p:spPr>
        <p:txBody>
          <a:bodyPr wrap="square" rtlCol="0">
            <a:spAutoFit/>
          </a:bodyPr>
          <a:lstStyle/>
          <a:p>
            <a:pPr algn="ctr"/>
            <a:r>
              <a:rPr lang="en-GB" sz="800" b="1" dirty="0" smtClean="0">
                <a:cs typeface="Arial" pitchFamily="34" charset="0"/>
              </a:rPr>
              <a:t>VĂ RUGĂM SĂ CITIȚI ACESTE INSTRUCȚIUNI CU ATENȚIE ÎNAINTEA UTILIZĂRII PRODUSULUI ȘI A LE PĂSTRA PENTRU CONSULTĂRI VIITOARE. UTILIZAREA ȘI ÎNTREȚINEREA CORECTĂ A PRODUSULUI SUNT FOARTE IMPORTANTE. </a:t>
            </a:r>
            <a:endParaRPr lang="bg-BG" sz="800" b="1" dirty="0" smtClean="0">
              <a:cs typeface="Arial" pitchFamily="34" charset="0"/>
            </a:endParaRPr>
          </a:p>
        </p:txBody>
      </p:sp>
      <p:sp>
        <p:nvSpPr>
          <p:cNvPr id="64" name="TextBox 63"/>
          <p:cNvSpPr txBox="1"/>
          <p:nvPr/>
        </p:nvSpPr>
        <p:spPr>
          <a:xfrm>
            <a:off x="5148504" y="5150802"/>
            <a:ext cx="3960000" cy="1446550"/>
          </a:xfrm>
          <a:prstGeom prst="rect">
            <a:avLst/>
          </a:prstGeom>
          <a:noFill/>
        </p:spPr>
        <p:txBody>
          <a:bodyPr wrap="square" rtlCol="0">
            <a:spAutoFit/>
          </a:bodyPr>
          <a:lstStyle/>
          <a:p>
            <a:pPr algn="just"/>
            <a:r>
              <a:rPr lang="vi-VN" sz="800" b="1" dirty="0" smtClean="0">
                <a:latin typeface="Calibri" pitchFamily="34" charset="0"/>
              </a:rPr>
              <a:t>ATENȚIE! Vă rugăm să respectați următoarele avertizări, instrucțiuni de montare, exploatare și întreținere! În caz contrar pot avea loc vătămări seriose sau rănirea copilului vostru!</a:t>
            </a:r>
            <a:endParaRPr lang="en-US" sz="800" b="1" dirty="0" smtClean="0">
              <a:latin typeface="Calibri" pitchFamily="34" charset="0"/>
            </a:endParaRPr>
          </a:p>
          <a:p>
            <a:pPr algn="just"/>
            <a:r>
              <a:rPr lang="vi-VN" sz="800" dirty="0" smtClean="0">
                <a:latin typeface="Calibri" pitchFamily="34" charset="0"/>
              </a:rPr>
              <a:t>1. ATENȚIE! Niciodată nu lăsați copilul fără supraveghere când este în premergătorul de bebeluși. </a:t>
            </a:r>
          </a:p>
          <a:p>
            <a:pPr algn="just"/>
            <a:r>
              <a:rPr lang="vi-VN" sz="800" dirty="0" smtClean="0">
                <a:latin typeface="Calibri" pitchFamily="34" charset="0"/>
              </a:rPr>
              <a:t>2. ATENȚIE! Copilul vostru se poate deplasa repede și a se îndepărta când este în premergător:</a:t>
            </a:r>
          </a:p>
          <a:p>
            <a:pPr algn="just"/>
            <a:r>
              <a:rPr lang="vi-VN" sz="800" dirty="0" smtClean="0">
                <a:latin typeface="Calibri" pitchFamily="34" charset="0"/>
              </a:rPr>
              <a:t>- Preveniți accesul copilului la scări și suprafețe inegale;</a:t>
            </a:r>
          </a:p>
          <a:p>
            <a:pPr algn="just">
              <a:buFontTx/>
              <a:buChar char="-"/>
            </a:pPr>
            <a:r>
              <a:rPr lang="vi-VN" sz="800" dirty="0" smtClean="0">
                <a:latin typeface="Calibri" pitchFamily="34" charset="0"/>
              </a:rPr>
              <a:t>Luați </a:t>
            </a:r>
            <a:r>
              <a:rPr lang="vi-VN" sz="800" dirty="0" smtClean="0">
                <a:latin typeface="Calibri" pitchFamily="34" charset="0"/>
              </a:rPr>
              <a:t>măsuri de precauție pentru prevenirea apariției incendiilor și accesului de aparate</a:t>
            </a:r>
            <a:r>
              <a:rPr lang="en-US" sz="800" dirty="0" smtClean="0">
                <a:latin typeface="Calibri" pitchFamily="34" charset="0"/>
              </a:rPr>
              <a:t> </a:t>
            </a:r>
            <a:r>
              <a:rPr lang="vi-VN" sz="800" dirty="0" smtClean="0">
                <a:latin typeface="Calibri" pitchFamily="34" charset="0"/>
              </a:rPr>
              <a:t>de încălzit și de gătit;  </a:t>
            </a:r>
            <a:endParaRPr lang="en-US" sz="800" dirty="0" smtClean="0">
              <a:latin typeface="Calibri" pitchFamily="34" charset="0"/>
            </a:endParaRPr>
          </a:p>
          <a:p>
            <a:pPr algn="just">
              <a:buFontTx/>
              <a:buChar char="-"/>
            </a:pPr>
            <a:r>
              <a:rPr lang="vi-VN" sz="800" dirty="0" smtClean="0">
                <a:latin typeface="Calibri" pitchFamily="34" charset="0"/>
              </a:rPr>
              <a:t>- Așezați în locui inaccesibile lichide fierbinte, șnururi electrice și alte obiecte potențial</a:t>
            </a:r>
            <a:endParaRPr lang="vi-VN" sz="800" dirty="0" smtClean="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8643966"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13</a:t>
            </a:r>
            <a:endParaRPr lang="bg-BG" sz="900" b="1" dirty="0">
              <a:latin typeface="Arial" pitchFamily="34" charset="0"/>
              <a:cs typeface="Arial" pitchFamily="34" charset="0"/>
            </a:endParaRPr>
          </a:p>
        </p:txBody>
      </p:sp>
      <p:sp>
        <p:nvSpPr>
          <p:cNvPr id="13" name="TextBox 12"/>
          <p:cNvSpPr txBox="1"/>
          <p:nvPr/>
        </p:nvSpPr>
        <p:spPr>
          <a:xfrm>
            <a:off x="104034"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5</a:t>
            </a:r>
            <a:endParaRPr lang="bg-BG" sz="900" b="1" dirty="0">
              <a:latin typeface="Arial" pitchFamily="34" charset="0"/>
              <a:cs typeface="Arial" pitchFamily="34" charset="0"/>
            </a:endParaRPr>
          </a:p>
        </p:txBody>
      </p:sp>
      <p:sp>
        <p:nvSpPr>
          <p:cNvPr id="33" name="TextBox 32"/>
          <p:cNvSpPr txBox="1"/>
          <p:nvPr/>
        </p:nvSpPr>
        <p:spPr>
          <a:xfrm>
            <a:off x="35496" y="44624"/>
            <a:ext cx="3960000" cy="1815882"/>
          </a:xfrm>
          <a:prstGeom prst="rect">
            <a:avLst/>
          </a:prstGeom>
          <a:noFill/>
        </p:spPr>
        <p:txBody>
          <a:bodyPr wrap="square" rtlCol="0">
            <a:spAutoFit/>
          </a:bodyPr>
          <a:lstStyle/>
          <a:p>
            <a:pPr algn="just"/>
            <a:r>
              <a:rPr lang="bg-BG" sz="800" dirty="0" smtClean="0"/>
              <a:t>1</a:t>
            </a:r>
            <a:r>
              <a:rPr lang="en-US" sz="800" dirty="0" smtClean="0"/>
              <a:t>3</a:t>
            </a:r>
            <a:r>
              <a:rPr lang="bg-BG" sz="800" dirty="0" smtClean="0"/>
              <a:t>. Препоръчват се алкални батерии </a:t>
            </a:r>
            <a:r>
              <a:rPr lang="en-US" sz="800" dirty="0" smtClean="0"/>
              <a:t>AA</a:t>
            </a:r>
            <a:r>
              <a:rPr lang="bg-BG" sz="800" dirty="0" smtClean="0"/>
              <a:t>1.5</a:t>
            </a:r>
            <a:r>
              <a:rPr lang="en-US" sz="800" dirty="0" smtClean="0"/>
              <a:t>V</a:t>
            </a:r>
            <a:r>
              <a:rPr lang="bg-BG" sz="800" dirty="0" smtClean="0"/>
              <a:t>.</a:t>
            </a:r>
            <a:endParaRPr lang="en-US" sz="800" dirty="0" smtClean="0"/>
          </a:p>
          <a:p>
            <a:pPr algn="just"/>
            <a:r>
              <a:rPr lang="en-US" sz="800" dirty="0" smtClean="0"/>
              <a:t>14.</a:t>
            </a:r>
            <a:r>
              <a:rPr lang="bg-BG" sz="800" dirty="0" smtClean="0"/>
              <a:t> Батериите трябва да се поставят правилно според поляритета им. (фиг. а). </a:t>
            </a:r>
          </a:p>
          <a:p>
            <a:pPr algn="just"/>
            <a:r>
              <a:rPr lang="en-US" sz="800" dirty="0" smtClean="0"/>
              <a:t>15.</a:t>
            </a:r>
            <a:r>
              <a:rPr lang="bg-BG" sz="800" dirty="0" smtClean="0"/>
              <a:t> </a:t>
            </a:r>
            <a:r>
              <a:rPr lang="bg-BG" sz="800" dirty="0" err="1" smtClean="0"/>
              <a:t>Презаредимите</a:t>
            </a:r>
            <a:r>
              <a:rPr lang="bg-BG" sz="800" dirty="0" smtClean="0"/>
              <a:t> батерии трябва да се извадят от играчката преди да се поставят за зареждане.</a:t>
            </a:r>
            <a:endParaRPr lang="en-US" sz="800" dirty="0" smtClean="0"/>
          </a:p>
          <a:p>
            <a:pPr algn="just"/>
            <a:r>
              <a:rPr lang="en-US" sz="800" dirty="0" smtClean="0"/>
              <a:t>16. </a:t>
            </a:r>
            <a:r>
              <a:rPr lang="bg-BG" sz="800" dirty="0" smtClean="0"/>
              <a:t>Ако батериите са изтощени, извадете ги незабавно от продукта.</a:t>
            </a:r>
            <a:endParaRPr lang="en-US" sz="800" dirty="0" smtClean="0"/>
          </a:p>
          <a:p>
            <a:pPr algn="just"/>
            <a:r>
              <a:rPr lang="en-US" sz="800" dirty="0" smtClean="0"/>
              <a:t>17</a:t>
            </a:r>
            <a:r>
              <a:rPr lang="bg-BG" sz="800" dirty="0" smtClean="0"/>
              <a:t>. Ако няма да използвате продукта за дълго време извадете батериите от него.</a:t>
            </a:r>
          </a:p>
          <a:p>
            <a:pPr algn="ctr"/>
            <a:r>
              <a:rPr lang="bg-BG" sz="800" b="1" dirty="0" smtClean="0"/>
              <a:t>Почистване и поддръжка на бебешката </a:t>
            </a:r>
            <a:r>
              <a:rPr lang="bg-BG" sz="800" b="1" dirty="0" err="1" smtClean="0"/>
              <a:t>проходилка</a:t>
            </a:r>
            <a:endParaRPr lang="bg-BG" sz="800" dirty="0" smtClean="0"/>
          </a:p>
          <a:p>
            <a:pPr algn="just"/>
            <a:r>
              <a:rPr lang="en-US" sz="800" dirty="0" smtClean="0"/>
              <a:t>1. </a:t>
            </a:r>
            <a:r>
              <a:rPr lang="bg-BG" sz="800" dirty="0" err="1" smtClean="0"/>
              <a:t>Проходилката</a:t>
            </a:r>
            <a:r>
              <a:rPr lang="bg-BG" sz="800" dirty="0" smtClean="0"/>
              <a:t> е предназначена за деца, които не са проходили. Тя е като инструмент, който винаги помага на детето да се научи да ходи само.</a:t>
            </a:r>
            <a:endParaRPr lang="en-US" sz="800" dirty="0" smtClean="0"/>
          </a:p>
          <a:p>
            <a:pPr algn="just"/>
            <a:r>
              <a:rPr lang="bg-BG" sz="800" dirty="0" smtClean="0"/>
              <a:t>2. Преди първоначалната употреба на </a:t>
            </a:r>
            <a:r>
              <a:rPr lang="bg-BG" sz="800" dirty="0" err="1" smtClean="0"/>
              <a:t>проходилката</a:t>
            </a:r>
            <a:r>
              <a:rPr lang="bg-BG" sz="800" dirty="0" smtClean="0"/>
              <a:t>, моля, проверете дали всички части са добре фиксирани и дали затягащите елементи са добре затегнати.</a:t>
            </a:r>
          </a:p>
          <a:p>
            <a:pPr algn="just"/>
            <a:r>
              <a:rPr lang="bg-BG" sz="800" dirty="0" smtClean="0"/>
              <a:t>3. Редовно проверявайте състоянието на основните части и заключващите механизми, дали има нещо счупено или отчупено и дали не са повредени. Ако установите повреда, моля, преустановете ползването на бебешката </a:t>
            </a:r>
            <a:r>
              <a:rPr lang="bg-BG" sz="800" dirty="0" err="1" smtClean="0"/>
              <a:t>проходилка</a:t>
            </a:r>
            <a:r>
              <a:rPr lang="bg-BG" sz="800" dirty="0" smtClean="0"/>
              <a:t>, </a:t>
            </a:r>
            <a:endParaRPr lang="en-US" sz="800" dirty="0" smtClean="0"/>
          </a:p>
        </p:txBody>
      </p:sp>
      <p:sp>
        <p:nvSpPr>
          <p:cNvPr id="26" name="TextBox 25"/>
          <p:cNvSpPr txBox="1"/>
          <p:nvPr/>
        </p:nvSpPr>
        <p:spPr>
          <a:xfrm>
            <a:off x="35496" y="1763524"/>
            <a:ext cx="3960000" cy="2185214"/>
          </a:xfrm>
          <a:prstGeom prst="rect">
            <a:avLst/>
          </a:prstGeom>
          <a:noFill/>
        </p:spPr>
        <p:txBody>
          <a:bodyPr wrap="square" rtlCol="0">
            <a:spAutoFit/>
          </a:bodyPr>
          <a:lstStyle/>
          <a:p>
            <a:r>
              <a:rPr lang="bg-BG" sz="800" dirty="0" smtClean="0"/>
              <a:t>докато повредената част се подмени. Не извършвайте сами ремонт на продукта, а се</a:t>
            </a:r>
            <a:r>
              <a:rPr lang="en-US" sz="800" dirty="0" smtClean="0"/>
              <a:t> </a:t>
            </a:r>
            <a:r>
              <a:rPr lang="bg-BG" sz="800" dirty="0" smtClean="0"/>
              <a:t>свържете с оторизиран сервиз или търговския агент, от който сами сте закупили продукта. В противен случай вашата гаранция ще бъде анулирана.</a:t>
            </a:r>
          </a:p>
          <a:p>
            <a:pPr algn="just"/>
            <a:r>
              <a:rPr lang="bg-BG" sz="800" dirty="0" smtClean="0"/>
              <a:t>4. Когато не използвате </a:t>
            </a:r>
            <a:r>
              <a:rPr lang="bg-BG" sz="800" dirty="0" err="1" smtClean="0"/>
              <a:t>проходилката</a:t>
            </a:r>
            <a:r>
              <a:rPr lang="bg-BG" sz="800" dirty="0" smtClean="0"/>
              <a:t>, моля, съхранявайте я на сухо, проветриво и безопасно място. Не съхранявайте продукта в прашно, влажно помещение с много ниски или много високи стайни температури.</a:t>
            </a:r>
          </a:p>
          <a:p>
            <a:pPr algn="just"/>
            <a:r>
              <a:rPr lang="bg-BG" sz="800" dirty="0" smtClean="0"/>
              <a:t>5. При разгъване на </a:t>
            </a:r>
            <a:r>
              <a:rPr lang="bg-BG" sz="800" dirty="0" err="1" smtClean="0"/>
              <a:t>проходилката</a:t>
            </a:r>
            <a:r>
              <a:rPr lang="bg-BG" sz="800" dirty="0" smtClean="0"/>
              <a:t> винаги проверявайте дали правилно е </a:t>
            </a:r>
            <a:r>
              <a:rPr lang="bg-BG" sz="800" dirty="0" err="1" smtClean="0"/>
              <a:t>застопорен</a:t>
            </a:r>
            <a:r>
              <a:rPr lang="bg-BG" sz="800" dirty="0" smtClean="0"/>
              <a:t> поддържащият механизъм преди да поставите детето на </a:t>
            </a:r>
            <a:r>
              <a:rPr lang="bg-BG" sz="800" dirty="0" err="1" smtClean="0"/>
              <a:t>проходилката</a:t>
            </a:r>
            <a:r>
              <a:rPr lang="bg-BG" sz="800" dirty="0" smtClean="0"/>
              <a:t>.</a:t>
            </a:r>
          </a:p>
          <a:p>
            <a:pPr algn="just"/>
            <a:r>
              <a:rPr lang="bg-BG" sz="800" dirty="0" smtClean="0"/>
              <a:t>6. Платовете по </a:t>
            </a:r>
            <a:r>
              <a:rPr lang="bg-BG" sz="800" dirty="0" err="1" smtClean="0"/>
              <a:t>проходилката</a:t>
            </a:r>
            <a:r>
              <a:rPr lang="bg-BG" sz="800" dirty="0" smtClean="0"/>
              <a:t> се почистват с топла вода и мек сапун. След почистване оставете </a:t>
            </a:r>
            <a:r>
              <a:rPr lang="bg-BG" sz="800" dirty="0" err="1" smtClean="0"/>
              <a:t>проходилката</a:t>
            </a:r>
            <a:r>
              <a:rPr lang="bg-BG" sz="800" dirty="0" smtClean="0"/>
              <a:t> да изсъхне добре преди да я използвате. Абсолютно забранено е да я сгъвате и прибирате преди да е напълно изсъхнала.</a:t>
            </a:r>
          </a:p>
          <a:p>
            <a:pPr algn="just"/>
            <a:r>
              <a:rPr lang="bg-BG" sz="800" dirty="0" smtClean="0"/>
              <a:t>7. Не използвайте силни почистващи препарати, белина или препарати с абразивни частици, за да почистите продукта. Забранено е почистването му в пералня машина, сушилня, чрез химическо чистене, избелване и центрофугиране.</a:t>
            </a:r>
          </a:p>
          <a:p>
            <a:pPr algn="just"/>
            <a:r>
              <a:rPr lang="bg-BG" sz="800" dirty="0" smtClean="0"/>
              <a:t>8. Пластмасовите части почиствайте с влажна мека кърпа и подсушавайте със суха мека кърпа.</a:t>
            </a:r>
          </a:p>
          <a:p>
            <a:pPr algn="just"/>
            <a:r>
              <a:rPr lang="bg-BG" sz="800" dirty="0" smtClean="0"/>
              <a:t>9. Не оставяйте продукта на вредното въздействие на външните фактори – преки</a:t>
            </a:r>
            <a:endParaRPr lang="bg-BG" sz="800" dirty="0"/>
          </a:p>
        </p:txBody>
      </p:sp>
      <p:sp>
        <p:nvSpPr>
          <p:cNvPr id="46" name="TextBox 45"/>
          <p:cNvSpPr txBox="1"/>
          <p:nvPr/>
        </p:nvSpPr>
        <p:spPr>
          <a:xfrm>
            <a:off x="35936" y="4128778"/>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bg-BG" sz="1200" b="1" dirty="0" smtClean="0">
                <a:solidFill>
                  <a:schemeClr val="tx1"/>
                </a:solidFill>
                <a:cs typeface="Arial" pitchFamily="34" charset="0"/>
              </a:rPr>
              <a:t>ГАРАНЦИОННИ УСЛОВИЯ</a:t>
            </a:r>
            <a:endParaRPr lang="bg-BG" sz="1200" b="1" dirty="0">
              <a:solidFill>
                <a:schemeClr val="tx1"/>
              </a:solidFill>
              <a:cs typeface="Arial" pitchFamily="34" charset="0"/>
            </a:endParaRPr>
          </a:p>
        </p:txBody>
      </p:sp>
      <p:sp>
        <p:nvSpPr>
          <p:cNvPr id="47" name="TextBox 46"/>
          <p:cNvSpPr txBox="1"/>
          <p:nvPr/>
        </p:nvSpPr>
        <p:spPr>
          <a:xfrm>
            <a:off x="35936" y="4311680"/>
            <a:ext cx="3960000" cy="1077218"/>
          </a:xfrm>
          <a:prstGeom prst="rect">
            <a:avLst/>
          </a:prstGeom>
          <a:noFill/>
        </p:spPr>
        <p:txBody>
          <a:bodyPr wrap="square" rtlCol="0">
            <a:spAutoFit/>
          </a:bodyPr>
          <a:lstStyle/>
          <a:p>
            <a:pPr algn="just"/>
            <a:r>
              <a:rPr lang="ru-RU" sz="800" dirty="0"/>
              <a:t>Търговската гаранцията на продукта </a:t>
            </a:r>
            <a:r>
              <a:rPr lang="ru-RU" sz="800" b="1" dirty="0"/>
              <a:t>НЕ</a:t>
            </a:r>
            <a:r>
              <a:rPr lang="ru-RU" sz="800" dirty="0"/>
              <a:t> покрива повреди причинени поради неговото неправилно използване или при опит да бъде отремонтиран от външни лица. Гаранцията </a:t>
            </a:r>
            <a:r>
              <a:rPr lang="ru-RU" sz="800" b="1" dirty="0"/>
              <a:t>НЕ</a:t>
            </a:r>
            <a:r>
              <a:rPr lang="ru-RU" sz="800" dirty="0"/>
              <a:t> покрива </a:t>
            </a:r>
            <a:r>
              <a:rPr lang="bg-BG" sz="800" dirty="0"/>
              <a:t>дефекти, дължащи се на нормалното износване на следните компоненти: </a:t>
            </a:r>
            <a:r>
              <a:rPr lang="bg-BG" sz="800" dirty="0" smtClean="0"/>
              <a:t>платове, седалка </a:t>
            </a:r>
            <a:r>
              <a:rPr lang="bg-BG" sz="800" dirty="0"/>
              <a:t>и</a:t>
            </a:r>
            <a:r>
              <a:rPr lang="ru-RU" sz="800" dirty="0"/>
              <a:t> </a:t>
            </a:r>
            <a:r>
              <a:rPr lang="ru-RU" sz="800" dirty="0" smtClean="0"/>
              <a:t>счупени пластмасови части. </a:t>
            </a:r>
            <a:r>
              <a:rPr lang="ru-RU" sz="800" dirty="0"/>
              <a:t>Гаранцията </a:t>
            </a:r>
            <a:r>
              <a:rPr lang="ru-RU" sz="800" b="1" dirty="0"/>
              <a:t>НЕ </a:t>
            </a:r>
            <a:r>
              <a:rPr lang="ru-RU" sz="800" dirty="0"/>
              <a:t>покрива повреди, причинени поради неправилното сглобяване на </a:t>
            </a:r>
            <a:r>
              <a:rPr lang="ru-RU" sz="800" dirty="0" smtClean="0"/>
              <a:t>продукта. </a:t>
            </a:r>
            <a:r>
              <a:rPr lang="ru-RU" sz="800" dirty="0"/>
              <a:t>Гаранцията важи за </a:t>
            </a:r>
            <a:r>
              <a:rPr lang="ru-RU" sz="800" dirty="0" smtClean="0"/>
              <a:t>скрити фабрични </a:t>
            </a:r>
            <a:r>
              <a:rPr lang="ru-RU" sz="800" dirty="0"/>
              <a:t>дефекти, като същите се отстраняват от оторизиран сервиз, като на място се решава дали ще се наложи смяна с нов продукт или извършване ремонт на стария. </a:t>
            </a:r>
            <a:endParaRPr lang="bg-BG" sz="800" dirty="0"/>
          </a:p>
        </p:txBody>
      </p:sp>
      <p:sp>
        <p:nvSpPr>
          <p:cNvPr id="48" name="TextBox 47"/>
          <p:cNvSpPr txBox="1"/>
          <p:nvPr/>
        </p:nvSpPr>
        <p:spPr>
          <a:xfrm>
            <a:off x="467544" y="5190004"/>
            <a:ext cx="3048000" cy="630942"/>
          </a:xfrm>
          <a:prstGeom prst="rect">
            <a:avLst/>
          </a:prstGeom>
          <a:noFill/>
        </p:spPr>
        <p:txBody>
          <a:bodyPr wrap="square" rtlCol="0">
            <a:spAutoFit/>
          </a:bodyPr>
          <a:lstStyle/>
          <a:p>
            <a:pPr algn="ctr"/>
            <a:r>
              <a:rPr lang="bg-BG" sz="700" b="1" dirty="0" smtClean="0">
                <a:cs typeface="Arial" pitchFamily="34" charset="0"/>
              </a:rPr>
              <a:t>Вносител: Мони Трейд ООД</a:t>
            </a:r>
          </a:p>
          <a:p>
            <a:pPr algn="ctr"/>
            <a:r>
              <a:rPr lang="bg-BG" sz="700" b="1" dirty="0" smtClean="0">
                <a:cs typeface="Arial" pitchFamily="34" charset="0"/>
              </a:rPr>
              <a:t>Адрес: България, гр. София, </a:t>
            </a:r>
          </a:p>
          <a:p>
            <a:pPr algn="ctr"/>
            <a:r>
              <a:rPr lang="bg-BG" sz="700" b="1" dirty="0" smtClean="0">
                <a:cs typeface="Arial" pitchFamily="34" charset="0"/>
              </a:rPr>
              <a:t>кв. Требич – Стопански двор</a:t>
            </a:r>
          </a:p>
          <a:p>
            <a:pPr algn="ctr"/>
            <a:r>
              <a:rPr lang="bg-BG" sz="700" b="1" dirty="0" smtClean="0">
                <a:cs typeface="Arial" pitchFamily="34" charset="0"/>
              </a:rPr>
              <a:t>Тел: 02/ 936 07 90</a:t>
            </a:r>
          </a:p>
          <a:p>
            <a:pPr algn="ctr"/>
            <a:r>
              <a:rPr lang="en-US" sz="700" b="1" dirty="0" smtClean="0">
                <a:cs typeface="Arial" pitchFamily="34" charset="0"/>
              </a:rPr>
              <a:t>Web: www.cangaroo-bg.com</a:t>
            </a:r>
            <a:endParaRPr lang="bg-BG" sz="700" b="1" dirty="0">
              <a:cs typeface="Arial" pitchFamily="34" charset="0"/>
            </a:endParaRPr>
          </a:p>
        </p:txBody>
      </p:sp>
      <p:sp>
        <p:nvSpPr>
          <p:cNvPr id="49" name="TextBox 48"/>
          <p:cNvSpPr txBox="1"/>
          <p:nvPr/>
        </p:nvSpPr>
        <p:spPr>
          <a:xfrm>
            <a:off x="35496" y="3826208"/>
            <a:ext cx="3960000" cy="338554"/>
          </a:xfrm>
          <a:prstGeom prst="rect">
            <a:avLst/>
          </a:prstGeom>
          <a:noFill/>
        </p:spPr>
        <p:txBody>
          <a:bodyPr wrap="square" rtlCol="0">
            <a:spAutoFit/>
          </a:bodyPr>
          <a:lstStyle/>
          <a:p>
            <a:pPr algn="just"/>
            <a:r>
              <a:rPr lang="bg-BG" sz="800" dirty="0" smtClean="0"/>
              <a:t>слънчеви лъчи, дъжд, сняг или вятър. Това може да доведе до повреда на пластмасовите части и избледняване на платовете на </a:t>
            </a:r>
            <a:r>
              <a:rPr lang="bg-BG" sz="800" dirty="0" err="1" smtClean="0"/>
              <a:t>проходилката</a:t>
            </a:r>
            <a:r>
              <a:rPr lang="bg-BG" sz="800" dirty="0" smtClean="0"/>
              <a:t>.</a:t>
            </a:r>
          </a:p>
        </p:txBody>
      </p:sp>
      <p:sp>
        <p:nvSpPr>
          <p:cNvPr id="50" name="Rounded Rectangle 49"/>
          <p:cNvSpPr/>
          <p:nvPr/>
        </p:nvSpPr>
        <p:spPr>
          <a:xfrm>
            <a:off x="35496" y="5812235"/>
            <a:ext cx="360040" cy="180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b="1" dirty="0" smtClean="0">
                <a:solidFill>
                  <a:schemeClr val="tx1"/>
                </a:solidFill>
              </a:rPr>
              <a:t>EN</a:t>
            </a:r>
            <a:endParaRPr lang="bg-BG" sz="700" b="1" dirty="0">
              <a:solidFill>
                <a:schemeClr val="tx1"/>
              </a:solidFill>
            </a:endParaRPr>
          </a:p>
        </p:txBody>
      </p:sp>
      <p:sp>
        <p:nvSpPr>
          <p:cNvPr id="51" name="TextBox 50"/>
          <p:cNvSpPr txBox="1"/>
          <p:nvPr/>
        </p:nvSpPr>
        <p:spPr>
          <a:xfrm>
            <a:off x="35936" y="5956251"/>
            <a:ext cx="3960000" cy="584775"/>
          </a:xfrm>
          <a:prstGeom prst="rect">
            <a:avLst/>
          </a:prstGeom>
          <a:noFill/>
        </p:spPr>
        <p:txBody>
          <a:bodyPr wrap="square" rtlCol="0">
            <a:spAutoFit/>
          </a:bodyPr>
          <a:lstStyle/>
          <a:p>
            <a:pPr algn="just"/>
            <a:r>
              <a:rPr lang="en-US" sz="800" dirty="0" smtClean="0"/>
              <a:t>This product complies with European standard EN 1273:2005 –  Child use and care articles. Baby walking frames.</a:t>
            </a:r>
            <a:r>
              <a:rPr lang="bg-BG" sz="800" dirty="0" smtClean="0"/>
              <a:t>. </a:t>
            </a:r>
            <a:r>
              <a:rPr lang="en-US" sz="800" dirty="0" smtClean="0"/>
              <a:t>The walker is intended for use by children which can sit up unaided, approximately 6 months of age</a:t>
            </a:r>
            <a:r>
              <a:rPr lang="bg-BG" sz="800" dirty="0" smtClean="0"/>
              <a:t>, </a:t>
            </a:r>
            <a:r>
              <a:rPr lang="en-US" sz="800" dirty="0" smtClean="0"/>
              <a:t>and weighting to maximum </a:t>
            </a:r>
            <a:r>
              <a:rPr lang="bg-BG" sz="800" dirty="0" smtClean="0"/>
              <a:t>12 </a:t>
            </a:r>
            <a:r>
              <a:rPr lang="en-US" sz="800" dirty="0" smtClean="0"/>
              <a:t>kg</a:t>
            </a:r>
            <a:r>
              <a:rPr lang="bg-BG" sz="800" dirty="0" smtClean="0"/>
              <a:t>.</a:t>
            </a:r>
          </a:p>
          <a:p>
            <a:pPr algn="just"/>
            <a:r>
              <a:rPr lang="en-US" sz="800" dirty="0" smtClean="0"/>
              <a:t>WARNING</a:t>
            </a:r>
            <a:r>
              <a:rPr lang="bg-BG" sz="800" dirty="0" smtClean="0"/>
              <a:t>! </a:t>
            </a:r>
            <a:r>
              <a:rPr lang="en-US" sz="800" dirty="0" smtClean="0"/>
              <a:t>YOUR CHILD WILL BE MAXIMALLY PROTECTED IF YOU FOLLOW </a:t>
            </a:r>
            <a:r>
              <a:rPr lang="en-US" sz="800" dirty="0" smtClean="0"/>
              <a:t>THE</a:t>
            </a:r>
            <a:endParaRPr lang="bg-BG" sz="800" dirty="0"/>
          </a:p>
        </p:txBody>
      </p:sp>
      <p:sp>
        <p:nvSpPr>
          <p:cNvPr id="16" name="TextBox 15"/>
          <p:cNvSpPr txBox="1"/>
          <p:nvPr/>
        </p:nvSpPr>
        <p:spPr>
          <a:xfrm>
            <a:off x="5148064" y="764705"/>
            <a:ext cx="3960000" cy="5878532"/>
          </a:xfrm>
          <a:prstGeom prst="rect">
            <a:avLst/>
          </a:prstGeom>
          <a:noFill/>
        </p:spPr>
        <p:txBody>
          <a:bodyPr wrap="square" rtlCol="0">
            <a:spAutoFit/>
          </a:bodyPr>
          <a:lstStyle/>
          <a:p>
            <a:pPr algn="just"/>
            <a:r>
              <a:rPr lang="el-GR" sz="800" dirty="0" smtClean="0"/>
              <a:t>Σπουδαίες πληροφορίες για τις μπαταρίες:</a:t>
            </a:r>
            <a:endParaRPr lang="bg-BG" sz="800" dirty="0" smtClean="0"/>
          </a:p>
          <a:p>
            <a:pPr algn="just"/>
            <a:r>
              <a:rPr lang="el-GR" sz="800" dirty="0" smtClean="0"/>
              <a:t>1. Με την μπαταρία θα πρέπει να λειτουργούν ενήλικοι. Μην αφήστε τα παιδιά να</a:t>
            </a:r>
            <a:r>
              <a:rPr lang="en-US" sz="800" dirty="0" smtClean="0"/>
              <a:t> </a:t>
            </a:r>
            <a:r>
              <a:rPr lang="el-GR" sz="800" dirty="0" smtClean="0"/>
              <a:t>παίζουν με τις μπαταρίες.</a:t>
            </a:r>
            <a:endParaRPr lang="bg-BG" sz="800" dirty="0" smtClean="0"/>
          </a:p>
          <a:p>
            <a:pPr algn="just"/>
            <a:r>
              <a:rPr lang="el-GR" sz="800" dirty="0" smtClean="0"/>
              <a:t>2. Πάντα χρησιμοποιείτε νέες μπαταρίες.</a:t>
            </a:r>
            <a:endParaRPr lang="bg-BG" sz="800" dirty="0" smtClean="0"/>
          </a:p>
          <a:p>
            <a:pPr algn="just"/>
            <a:r>
              <a:rPr lang="el-GR" sz="800" dirty="0" smtClean="0"/>
              <a:t>3. Ποτέ μην αναμιγνύεστε νέες μπαταρίες με εξαντλημνες μπαταρίες.</a:t>
            </a:r>
            <a:endParaRPr lang="bg-BG" sz="800" dirty="0" smtClean="0"/>
          </a:p>
          <a:p>
            <a:pPr algn="just"/>
            <a:r>
              <a:rPr lang="el-GR" sz="800" dirty="0" smtClean="0"/>
              <a:t>4. Πάντα χρησιμοποιείτε μπαταρίες από τον ίδιο τύπο. Μην αναμιγνύεστε αλκαλικές, πρότυπα (άνθρακα - ψευδάργυρου) ή επαναφορτιζόμενες (νικελίου - καδμίου) μπαταρίες.</a:t>
            </a:r>
            <a:endParaRPr lang="bg-BG" sz="800" dirty="0" smtClean="0"/>
          </a:p>
          <a:p>
            <a:pPr algn="just"/>
            <a:r>
              <a:rPr lang="el-GR" sz="800" dirty="0" smtClean="0"/>
              <a:t>5. Οι μπαταρίες που εξαντλήθηκαν πρέπει να αφαιρεθούν αμέσως από το παιχνίδι.</a:t>
            </a:r>
            <a:endParaRPr lang="bg-BG" sz="800" dirty="0" smtClean="0"/>
          </a:p>
          <a:p>
            <a:pPr algn="just"/>
            <a:r>
              <a:rPr lang="el-GR" sz="800" dirty="0" smtClean="0"/>
              <a:t>6. Μετά την αφαίρεση των εξαντλημένων μπαταριών, πετάξτε τα στους ορισμένους για το σκοπό αυτό τόπους και όχι στα δοχεία για τα οικιακά απορρίμματα. Μην πετάτε τις μπαταρίες στη φωτιά, υπάρχει κίνδυνος έκρηξης ή από την λήξη τους.</a:t>
            </a:r>
            <a:endParaRPr lang="bg-BG" sz="800" dirty="0" smtClean="0"/>
          </a:p>
          <a:p>
            <a:pPr algn="just"/>
            <a:r>
              <a:rPr lang="el-GR" sz="800" dirty="0" smtClean="0"/>
              <a:t>7. Όταν αλλάζετε τις εξαντλημένες μπαταρίες με νέες μπαταρίες, πάντα αλλάξτε όλες τις μπαταρίες. Τα παιδιά δεν πρέπει να παρουσιάζονται κατά τη διάρκεια της αντικατάστασης μπαταριών.</a:t>
            </a:r>
            <a:endParaRPr lang="bg-BG" sz="800" dirty="0" smtClean="0"/>
          </a:p>
          <a:p>
            <a:pPr algn="just"/>
            <a:r>
              <a:rPr lang="el-GR" sz="800" dirty="0" smtClean="0"/>
              <a:t>8. Αν δεν θα χρησιμοποιήσετε το προϊόν για μεγάλο χρονικό διάστημα, αφαιρέστε τις μπαταρίες από αυτό.</a:t>
            </a:r>
            <a:endParaRPr lang="bg-BG" sz="800" dirty="0" smtClean="0"/>
          </a:p>
          <a:p>
            <a:pPr algn="just"/>
            <a:r>
              <a:rPr lang="el-GR" sz="800" dirty="0" smtClean="0"/>
              <a:t>9. Ποτέ μην αναμιγνύεστε μπαταρίες διάφορων ειδών.</a:t>
            </a:r>
            <a:endParaRPr lang="bg-BG" sz="800" dirty="0" smtClean="0"/>
          </a:p>
          <a:p>
            <a:pPr algn="just"/>
            <a:r>
              <a:rPr lang="el-GR" sz="800" dirty="0" smtClean="0"/>
              <a:t>10. Απαγορεύεται η τροποποίηση ηλεκτρικού κυκλώματος ή την πρόσθεση άλλων μέρων σ' αυτό. Μην συντομεύσετε τους ακροδέκτες της μπαταρίας.</a:t>
            </a:r>
            <a:endParaRPr lang="bg-BG" sz="800" dirty="0" smtClean="0"/>
          </a:p>
          <a:p>
            <a:pPr algn="just"/>
            <a:r>
              <a:rPr lang="el-GR" sz="800" dirty="0" smtClean="0"/>
              <a:t>11. Οι μπαταρίες που δεν είναι επαναφορτιζόμενες, δεν θα πρέπει να φορτίζονται.</a:t>
            </a:r>
            <a:endParaRPr lang="bg-BG" sz="800" dirty="0" smtClean="0"/>
          </a:p>
          <a:p>
            <a:pPr algn="just"/>
            <a:r>
              <a:rPr lang="el-GR" sz="800" dirty="0" smtClean="0"/>
              <a:t>12. Αν χρησιμοποιείτε επαναφορτιζόμενες μπαταρίες, είναι πρώτα απαραίτητο να τους αφαιρέσετε από το προϊόν και, στη συνέχεια, να φορτωθούν υπό την επίβλεψη ενός ενήλικου.</a:t>
            </a:r>
            <a:endParaRPr lang="en-US" sz="800" dirty="0" smtClean="0"/>
          </a:p>
          <a:p>
            <a:pPr algn="just"/>
            <a:r>
              <a:rPr lang="el-GR" sz="800" dirty="0" smtClean="0"/>
              <a:t>13. Χρησιμοποιείστε μπαταρίες με τη διάσταση ορισμένη στην οδηγία ή στο τμήμα</a:t>
            </a:r>
            <a:endParaRPr lang="bg-BG" sz="800" dirty="0" smtClean="0"/>
          </a:p>
          <a:p>
            <a:pPr algn="just"/>
            <a:r>
              <a:rPr lang="el-GR" sz="800" dirty="0" smtClean="0"/>
              <a:t>μπαταριών.</a:t>
            </a:r>
            <a:endParaRPr lang="bg-BG" sz="800" dirty="0" smtClean="0"/>
          </a:p>
          <a:p>
            <a:pPr algn="just"/>
            <a:r>
              <a:rPr lang="el-GR" sz="800" dirty="0" smtClean="0"/>
              <a:t>14. Συνιστούνται αλκαλικές μπαταρίες.</a:t>
            </a:r>
            <a:endParaRPr lang="bg-BG" sz="800" dirty="0" smtClean="0"/>
          </a:p>
          <a:p>
            <a:pPr algn="just"/>
            <a:r>
              <a:rPr lang="el-GR" sz="800" dirty="0" smtClean="0"/>
              <a:t>15. Οι μπαταρίες πρέπει να τοποθετούνται σύμφωνα με την πολικότητα που δείχνεται στο τμήμα μπαταριών.</a:t>
            </a:r>
            <a:endParaRPr lang="bg-BG" sz="800" dirty="0" smtClean="0"/>
          </a:p>
          <a:p>
            <a:pPr algn="just"/>
            <a:r>
              <a:rPr lang="el-GR" sz="800" dirty="0" smtClean="0"/>
              <a:t>16. Οι επαναφορτιζόμενες μπαταρίες πρέπει να αφαιρεθούν από το παιχνίδι πρι να τοποθετούν για την φόρτιση.</a:t>
            </a:r>
            <a:endParaRPr lang="en-US" sz="800" dirty="0" smtClean="0"/>
          </a:p>
          <a:p>
            <a:pPr algn="just"/>
            <a:r>
              <a:rPr lang="el-GR" sz="800" dirty="0" smtClean="0"/>
              <a:t>17. Όταν οι μπαταρίες εξαντλούν, αφαιρέστε τις αμέσως από το προϊόν.</a:t>
            </a:r>
            <a:endParaRPr lang="bg-BG" sz="800" dirty="0" smtClean="0"/>
          </a:p>
          <a:p>
            <a:pPr algn="just"/>
            <a:r>
              <a:rPr lang="el-GR" sz="800" dirty="0" smtClean="0"/>
              <a:t>18. Αν δεν θα χρησιμοποιήσετε το προϊόν για μεγάλο χρονικό διάστημα, αφαιρέστε τις μπαταρίες από αυτό.</a:t>
            </a:r>
            <a:endParaRPr lang="bg-BG" sz="800" dirty="0" smtClean="0"/>
          </a:p>
          <a:p>
            <a:pPr algn="ctr"/>
            <a:r>
              <a:rPr lang="el-GR" sz="800" b="1" dirty="0" smtClean="0"/>
              <a:t>Καθαρισμός και συντήρηση της παιδικής στράτας</a:t>
            </a:r>
            <a:endParaRPr lang="bg-BG" sz="800" b="1" dirty="0" smtClean="0"/>
          </a:p>
          <a:p>
            <a:pPr algn="just"/>
            <a:r>
              <a:rPr lang="el-GR" sz="800" dirty="0" smtClean="0"/>
              <a:t>1. Η στράτα προορίζεται για παιδιά που δεν έχουν αρχίσει να περπατούν. Είναι σαν ένα</a:t>
            </a:r>
            <a:r>
              <a:rPr lang="en-US" sz="800" dirty="0" smtClean="0"/>
              <a:t> </a:t>
            </a:r>
            <a:r>
              <a:rPr lang="el-GR" sz="800" dirty="0" smtClean="0"/>
              <a:t>εργαλείο που πάντα βοηθάει στο παιδί να μάθει να περπατάει ανεξάρτητα. </a:t>
            </a:r>
            <a:endParaRPr lang="en-US" sz="800" dirty="0" smtClean="0"/>
          </a:p>
          <a:p>
            <a:pPr algn="just"/>
            <a:r>
              <a:rPr lang="el-GR" sz="800" dirty="0" smtClean="0"/>
              <a:t>2. Πριν από την αρχική χρήση της στράτας, παρακαλούμε να ελέγξτε αν όλα τα μέρη είναι καλά σταθεροποιημένα και αν τα στοιχεία φιξαρίσματος είναι καλά σφιγμένα.</a:t>
            </a:r>
            <a:endParaRPr lang="bg-BG" sz="800" dirty="0" smtClean="0"/>
          </a:p>
          <a:p>
            <a:pPr algn="just"/>
            <a:r>
              <a:rPr lang="el-GR" sz="800" dirty="0" smtClean="0"/>
              <a:t>3. Ελέγξτε τακτικά την κατάσταση των βασικών μέρων και των μηχανισμών κλειδώματος, εάν υπάρχει κάτι σπασμένο ή κομμένο και αν είναι βλαμμένα. Αν βρείτε ζημιές, παρακαλούμε διακόψτε τη χρήση της παιδικής στράτας, ενώ το σπασμένο τμήμα αντικατασταθεί. Μην επιχειρήσετε οι μόνοι σας επισκευές του προϊόντος και επικοινωνήστε με ένα εξουσιοδοτημένο σέρβις ή τον εμπορικό αντιπρόσωπο από τον οποίο αγοράσατε το προϊόν. Διαφορετικά η εγγύησή σας θα ακυρωθεί.</a:t>
            </a:r>
            <a:endParaRPr lang="bg-BG" sz="800" dirty="0" smtClean="0"/>
          </a:p>
          <a:p>
            <a:pPr algn="just"/>
            <a:r>
              <a:rPr lang="el-GR" sz="800" dirty="0" smtClean="0"/>
              <a:t>4. Όταν δεν χρησιμοποιείτε τη στράτα, παρακαλούμε διατηρήστε την σε ένα ξηρό, δροσερό και ασφαλές μέρος. Μην διατηρήστε το προϊόν σε σκονισμένο, υγρό δωμάτιο με </a:t>
            </a:r>
            <a:r>
              <a:rPr lang="en-US" sz="800" dirty="0" smtClean="0"/>
              <a:t> </a:t>
            </a:r>
            <a:r>
              <a:rPr lang="el-GR" sz="800" dirty="0" smtClean="0"/>
              <a:t>πολύ χαμηλές ή πολύ υψηλές θερμοκρασίες περιβάλλοντος.</a:t>
            </a:r>
            <a:endParaRPr lang="bg-BG" sz="800" dirty="0" smtClean="0"/>
          </a:p>
        </p:txBody>
      </p:sp>
      <p:sp>
        <p:nvSpPr>
          <p:cNvPr id="17" name="TextBox 16"/>
          <p:cNvSpPr txBox="1"/>
          <p:nvPr/>
        </p:nvSpPr>
        <p:spPr>
          <a:xfrm>
            <a:off x="5148504" y="44624"/>
            <a:ext cx="3960000" cy="830997"/>
          </a:xfrm>
          <a:prstGeom prst="rect">
            <a:avLst/>
          </a:prstGeom>
          <a:noFill/>
        </p:spPr>
        <p:txBody>
          <a:bodyPr wrap="square" rtlCol="0">
            <a:spAutoFit/>
          </a:bodyPr>
          <a:lstStyle/>
          <a:p>
            <a:r>
              <a:rPr lang="el-GR" sz="800" dirty="0" smtClean="0"/>
              <a:t>ΠΡΟΣΟΧΗ – ΚΙΝΔΥΝΟΣ ΑΠΟ ΠΤΩΣΗ ΣΤΑ ΣΚΑΛΟΠΑΤΙΑ!</a:t>
            </a:r>
            <a:br>
              <a:rPr lang="el-GR" sz="800" dirty="0" smtClean="0"/>
            </a:br>
            <a:r>
              <a:rPr lang="el-GR" sz="800" dirty="0" smtClean="0"/>
              <a:t>ΓΙΑ ΝΑ ΑΠΟΦΕΥΧΘΕΙΤΕ ΤΟΝ ΚΙΝΔΥΝΟ ΑΠΟ ΣΟΒΑΡΟ ΤΡΑΥΜΑΤΙΣΜΟ ΚΑΙ ΘΑΝΑΤΟ, ΠΡΙΝ ΝΑ ΘΕΣΕΤΕ ΤΟ ΠΑΙΔΙ ΣΤΗ ΣΤΡΑΤΑ, ΜΠΛΟΚΑΡΕΣΤΕ ΤΗΝ ΠΡΟΣΩΑΣΗ ΣΕ ΟΛΕΣ ΤΙΣ ΚΛΙΜΑΚΕΣ, ΤΑ ΒΜΑΤΑ ΚΑΙ ΤΙΣ ΚΛΣΕΙΣ! ΤΑ ΠΩΜΑΤΑ ΔΕΝ ΕΓΓΥΑΤΑΙ ΓΙΑ ΤΗΝ ΕΛΛΕΙΨΗ ΠΕΡΙΣΤΑΤΙΚΩΝ ΑΝ ΔΕΝ ΦΡΟΝΤΙΣΕΤΕ ΝΑ ΕΞΑΣΦΑΛΙΣΕΤΕ ΤΟ ΔΩΜΑΤΙΟ, ΣΤΟ ΟΠΟΙΟ ΘΑ ΧΡΗΣΙΜΟΠΟΙΗΣΕΤΕ ΤΟ ΠΡΟΪΟΝ. ΠΟΤΕ ΜΗΝ ΑΦΗΣΤΕ ΤΟ ΠΑΙΔΙ ΧΩΡΙΣ ΕΠΟΠΤΕΙΑ ΤΟΥ ΓΟΝΕΑ.</a:t>
            </a:r>
            <a:endParaRPr lang="bg-BG" sz="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643966"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12</a:t>
            </a:r>
            <a:endParaRPr lang="bg-BG" sz="900" b="1" dirty="0">
              <a:latin typeface="Arial" pitchFamily="34" charset="0"/>
              <a:cs typeface="Arial" pitchFamily="34" charset="0"/>
            </a:endParaRPr>
          </a:p>
        </p:txBody>
      </p:sp>
      <p:sp>
        <p:nvSpPr>
          <p:cNvPr id="12" name="TextBox 11"/>
          <p:cNvSpPr txBox="1"/>
          <p:nvPr/>
        </p:nvSpPr>
        <p:spPr>
          <a:xfrm>
            <a:off x="104034"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6</a:t>
            </a:r>
            <a:endParaRPr lang="bg-BG" sz="900" b="1" dirty="0">
              <a:latin typeface="Arial" pitchFamily="34" charset="0"/>
              <a:cs typeface="Arial" pitchFamily="34" charset="0"/>
            </a:endParaRPr>
          </a:p>
        </p:txBody>
      </p:sp>
      <p:sp>
        <p:nvSpPr>
          <p:cNvPr id="19" name="TextBox 18"/>
          <p:cNvSpPr txBox="1"/>
          <p:nvPr/>
        </p:nvSpPr>
        <p:spPr>
          <a:xfrm>
            <a:off x="35496" y="44624"/>
            <a:ext cx="3960000" cy="707886"/>
          </a:xfrm>
          <a:prstGeom prst="rect">
            <a:avLst/>
          </a:prstGeom>
          <a:noFill/>
        </p:spPr>
        <p:txBody>
          <a:bodyPr wrap="square" rtlCol="0">
            <a:spAutoFit/>
          </a:bodyPr>
          <a:lstStyle/>
          <a:p>
            <a:pPr algn="just"/>
            <a:r>
              <a:rPr lang="en-US" sz="800" dirty="0" smtClean="0"/>
              <a:t>RECOMMENDATIONS AND WARNINGS FROM THE INSTRUCTION MANUAL</a:t>
            </a:r>
            <a:r>
              <a:rPr lang="bg-BG" sz="800" dirty="0" smtClean="0"/>
              <a:t>! </a:t>
            </a:r>
            <a:r>
              <a:rPr lang="en-US" sz="800" dirty="0" smtClean="0"/>
              <a:t>Pay attention to</a:t>
            </a:r>
            <a:endParaRPr lang="bg-BG" sz="800" dirty="0" smtClean="0"/>
          </a:p>
          <a:p>
            <a:pPr algn="just"/>
            <a:r>
              <a:rPr lang="en-US" sz="800" dirty="0" smtClean="0"/>
              <a:t>the </a:t>
            </a:r>
            <a:r>
              <a:rPr lang="en-US" sz="800" dirty="0" smtClean="0"/>
              <a:t>warnings and recommendations for safe use, provide all necessary safety measures</a:t>
            </a:r>
            <a:r>
              <a:rPr lang="bg-BG" sz="800" dirty="0" smtClean="0"/>
              <a:t>, </a:t>
            </a:r>
            <a:r>
              <a:rPr lang="en-US" sz="800" dirty="0" smtClean="0"/>
              <a:t>in order to avoid the risk of injury or impairment of the child, if you do not follow and comply with these recommendations and warnings</a:t>
            </a:r>
            <a:r>
              <a:rPr lang="bg-BG" sz="800" dirty="0" smtClean="0"/>
              <a:t>! </a:t>
            </a:r>
            <a:r>
              <a:rPr lang="en-US" sz="800" dirty="0" smtClean="0"/>
              <a:t>Make sure that anyone using this walker is familiar with the instruction and follows it</a:t>
            </a:r>
            <a:r>
              <a:rPr lang="bg-BG" sz="800" dirty="0" smtClean="0"/>
              <a:t>.</a:t>
            </a:r>
            <a:endParaRPr lang="bg-BG" sz="800" dirty="0"/>
          </a:p>
        </p:txBody>
      </p:sp>
      <p:sp>
        <p:nvSpPr>
          <p:cNvPr id="20" name="TextBox 19"/>
          <p:cNvSpPr txBox="1"/>
          <p:nvPr/>
        </p:nvSpPr>
        <p:spPr>
          <a:xfrm>
            <a:off x="35496" y="881424"/>
            <a:ext cx="3960000" cy="461665"/>
          </a:xfrm>
          <a:prstGeom prst="rect">
            <a:avLst/>
          </a:prstGeom>
          <a:noFill/>
        </p:spPr>
        <p:txBody>
          <a:bodyPr wrap="square" rtlCol="0">
            <a:spAutoFit/>
          </a:bodyPr>
          <a:lstStyle/>
          <a:p>
            <a:pPr algn="ctr"/>
            <a:r>
              <a:rPr lang="en-US" sz="800" b="1" dirty="0" smtClean="0">
                <a:cs typeface="Arial" pitchFamily="34" charset="0"/>
              </a:rPr>
              <a:t>READ THESE INSTRUCTIONS CAREFULLY BEFORE USING THE PRODUCT AND KEEP THEM FOR FUTURE REFERENCE. THE CORRECT USE AND MAINTENANCE OF THIS PRODUCT IS OF GREAT IMPORTANCE</a:t>
            </a:r>
            <a:endParaRPr lang="bg-BG" sz="800" b="1" dirty="0" smtClean="0">
              <a:cs typeface="Arial" pitchFamily="34" charset="0"/>
            </a:endParaRPr>
          </a:p>
        </p:txBody>
      </p:sp>
      <p:sp>
        <p:nvSpPr>
          <p:cNvPr id="21" name="TextBox 20"/>
          <p:cNvSpPr txBox="1"/>
          <p:nvPr/>
        </p:nvSpPr>
        <p:spPr>
          <a:xfrm>
            <a:off x="35496" y="731041"/>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en-US" sz="1050" b="1" dirty="0" smtClean="0">
                <a:solidFill>
                  <a:schemeClr val="tx1"/>
                </a:solidFill>
                <a:cs typeface="Arial" pitchFamily="34" charset="0"/>
              </a:rPr>
              <a:t>RECOMMENDATIONS AND WARNINGS FOR SAFE USE</a:t>
            </a:r>
            <a:endParaRPr lang="bg-BG" sz="1050" b="1" dirty="0">
              <a:solidFill>
                <a:schemeClr val="tx1"/>
              </a:solidFill>
              <a:cs typeface="Arial" pitchFamily="34" charset="0"/>
            </a:endParaRPr>
          </a:p>
        </p:txBody>
      </p:sp>
      <p:pic>
        <p:nvPicPr>
          <p:cNvPr id="22" name="Picture 21" descr="НЕ ОСТАВЯЙТЕ ДЕТЕТО БЕЗ НАДЗОР.jpg"/>
          <p:cNvPicPr>
            <a:picLocks noChangeAspect="1"/>
          </p:cNvPicPr>
          <p:nvPr/>
        </p:nvPicPr>
        <p:blipFill>
          <a:blip r:embed="rId2" cstate="print"/>
          <a:stretch>
            <a:fillRect/>
          </a:stretch>
        </p:blipFill>
        <p:spPr>
          <a:xfrm>
            <a:off x="1259632" y="1271081"/>
            <a:ext cx="1440000" cy="784000"/>
          </a:xfrm>
          <a:prstGeom prst="rect">
            <a:avLst/>
          </a:prstGeom>
        </p:spPr>
      </p:pic>
      <p:sp>
        <p:nvSpPr>
          <p:cNvPr id="23" name="TextBox 22"/>
          <p:cNvSpPr txBox="1"/>
          <p:nvPr/>
        </p:nvSpPr>
        <p:spPr>
          <a:xfrm>
            <a:off x="35496" y="1970831"/>
            <a:ext cx="3960000" cy="4770537"/>
          </a:xfrm>
          <a:prstGeom prst="rect">
            <a:avLst/>
          </a:prstGeom>
          <a:noFill/>
        </p:spPr>
        <p:txBody>
          <a:bodyPr wrap="square" rtlCol="0">
            <a:spAutoFit/>
          </a:bodyPr>
          <a:lstStyle/>
          <a:p>
            <a:pPr algn="just"/>
            <a:r>
              <a:rPr lang="en-US" sz="800" b="1" dirty="0" smtClean="0"/>
              <a:t>WARNING</a:t>
            </a:r>
            <a:r>
              <a:rPr lang="bg-BG" sz="800" b="1" dirty="0" smtClean="0"/>
              <a:t>! </a:t>
            </a:r>
            <a:r>
              <a:rPr lang="en-US" sz="800" b="1" dirty="0" smtClean="0"/>
              <a:t>Please</a:t>
            </a:r>
            <a:r>
              <a:rPr lang="bg-BG" sz="800" b="1" dirty="0" smtClean="0"/>
              <a:t>, </a:t>
            </a:r>
            <a:r>
              <a:rPr lang="en-US" sz="800" b="1" dirty="0" smtClean="0"/>
              <a:t>follow and observe the following warnings, instructions for installation, exploitation and maintenance!</a:t>
            </a:r>
            <a:r>
              <a:rPr lang="bg-BG" sz="800" b="1" dirty="0" smtClean="0"/>
              <a:t> </a:t>
            </a:r>
            <a:r>
              <a:rPr lang="en-US" sz="800" b="1" dirty="0" smtClean="0"/>
              <a:t>Otherwise your child may undergo serious injuries or impairment</a:t>
            </a:r>
            <a:r>
              <a:rPr lang="bg-BG" sz="800" b="1" dirty="0" smtClean="0"/>
              <a:t>!</a:t>
            </a:r>
            <a:endParaRPr lang="en-US" sz="800" dirty="0" smtClean="0"/>
          </a:p>
          <a:p>
            <a:pPr algn="just"/>
            <a:r>
              <a:rPr lang="bg-BG" sz="800" dirty="0" smtClean="0"/>
              <a:t>1. </a:t>
            </a:r>
            <a:r>
              <a:rPr lang="en-US" sz="800" dirty="0" smtClean="0"/>
              <a:t>WARNING</a:t>
            </a:r>
            <a:r>
              <a:rPr lang="bg-BG" sz="800" dirty="0" smtClean="0"/>
              <a:t>! </a:t>
            </a:r>
            <a:r>
              <a:rPr lang="en-US" sz="800" dirty="0" smtClean="0"/>
              <a:t>Never leave the child without adult supervision while at the baby walker.</a:t>
            </a:r>
          </a:p>
          <a:p>
            <a:pPr algn="just"/>
            <a:r>
              <a:rPr lang="en-US" sz="800" dirty="0" smtClean="0"/>
              <a:t>2. WARNING! Your child will be able to move more quickly and reach further when in the walker:</a:t>
            </a:r>
            <a:endParaRPr lang="bg-BG" sz="800" dirty="0" smtClean="0"/>
          </a:p>
          <a:p>
            <a:pPr algn="just"/>
            <a:r>
              <a:rPr lang="bg-BG" sz="800" dirty="0" smtClean="0"/>
              <a:t>- </a:t>
            </a:r>
            <a:r>
              <a:rPr lang="en-US" sz="800" dirty="0" smtClean="0"/>
              <a:t>The child must not have access to stairs, steps and uneven surfaces</a:t>
            </a:r>
            <a:r>
              <a:rPr lang="bg-BG" sz="800" dirty="0" smtClean="0"/>
              <a:t>;</a:t>
            </a:r>
          </a:p>
          <a:p>
            <a:pPr algn="just"/>
            <a:r>
              <a:rPr lang="bg-BG" sz="800" dirty="0" smtClean="0"/>
              <a:t>- </a:t>
            </a:r>
            <a:r>
              <a:rPr lang="en-US" sz="800" dirty="0" smtClean="0"/>
              <a:t>Take the necessary precautions against fires, access to heating and cooking devices</a:t>
            </a:r>
            <a:r>
              <a:rPr lang="bg-BG" sz="800" dirty="0" smtClean="0"/>
              <a:t>;</a:t>
            </a:r>
          </a:p>
          <a:p>
            <a:pPr algn="just">
              <a:buFontTx/>
              <a:buChar char="-"/>
            </a:pPr>
            <a:r>
              <a:rPr lang="en-US" sz="800" dirty="0" smtClean="0"/>
              <a:t>Put hot liquids, electric cables and other potentially dangerous objects at places that are difficult to access</a:t>
            </a:r>
            <a:r>
              <a:rPr lang="bg-BG" sz="800" dirty="0" smtClean="0"/>
              <a:t>;</a:t>
            </a:r>
          </a:p>
          <a:p>
            <a:pPr algn="just"/>
            <a:r>
              <a:rPr lang="bg-BG" sz="800" dirty="0" smtClean="0"/>
              <a:t>- </a:t>
            </a:r>
            <a:r>
              <a:rPr lang="en-US" sz="800" dirty="0" smtClean="0"/>
              <a:t>Avoid collisions with glass doors, windows and furniture</a:t>
            </a:r>
            <a:r>
              <a:rPr lang="bg-BG" sz="800" dirty="0" smtClean="0"/>
              <a:t>;</a:t>
            </a:r>
          </a:p>
          <a:p>
            <a:pPr algn="just"/>
            <a:r>
              <a:rPr lang="bg-BG" sz="800" dirty="0" smtClean="0"/>
              <a:t>- </a:t>
            </a:r>
            <a:r>
              <a:rPr lang="en-US" sz="800" dirty="0" smtClean="0"/>
              <a:t>Do not use the walker</a:t>
            </a:r>
            <a:r>
              <a:rPr lang="bg-BG" sz="800" dirty="0" smtClean="0"/>
              <a:t>, </a:t>
            </a:r>
            <a:r>
              <a:rPr lang="en-US" sz="800" dirty="0" smtClean="0"/>
              <a:t>if there are broken or missing parts</a:t>
            </a:r>
            <a:r>
              <a:rPr lang="bg-BG" sz="800" dirty="0" smtClean="0"/>
              <a:t>;</a:t>
            </a:r>
          </a:p>
          <a:p>
            <a:pPr algn="just"/>
            <a:r>
              <a:rPr lang="bg-BG" sz="800" dirty="0" smtClean="0"/>
              <a:t>- </a:t>
            </a:r>
            <a:r>
              <a:rPr lang="en-US" sz="800" dirty="0" smtClean="0"/>
              <a:t>This baby walker must not be used for short periods of time </a:t>
            </a:r>
            <a:r>
              <a:rPr lang="bg-BG" sz="800" dirty="0" smtClean="0"/>
              <a:t>(</a:t>
            </a:r>
            <a:r>
              <a:rPr lang="en-US" sz="800" dirty="0" smtClean="0"/>
              <a:t>e.g. </a:t>
            </a:r>
            <a:r>
              <a:rPr lang="bg-BG" sz="800" dirty="0" smtClean="0"/>
              <a:t>20 </a:t>
            </a:r>
            <a:r>
              <a:rPr lang="en-US" sz="800" dirty="0" smtClean="0"/>
              <a:t>min</a:t>
            </a:r>
            <a:r>
              <a:rPr lang="bg-BG" sz="800" dirty="0" smtClean="0"/>
              <a:t>.);</a:t>
            </a:r>
          </a:p>
          <a:p>
            <a:pPr algn="just"/>
            <a:r>
              <a:rPr lang="bg-BG" sz="800" dirty="0" smtClean="0"/>
              <a:t>- </a:t>
            </a:r>
            <a:r>
              <a:rPr lang="en-US" sz="800" dirty="0" smtClean="0"/>
              <a:t>This walker is intended for children which can sit up unaided, approximately 6 months of</a:t>
            </a:r>
            <a:endParaRPr lang="bg-BG" sz="800" dirty="0" smtClean="0"/>
          </a:p>
          <a:p>
            <a:pPr algn="just"/>
            <a:r>
              <a:rPr lang="en-US" sz="800" dirty="0" smtClean="0"/>
              <a:t>age. Not intended for children weighing more than 12 kg</a:t>
            </a:r>
            <a:r>
              <a:rPr lang="bg-BG" sz="800" dirty="0" smtClean="0"/>
              <a:t>.</a:t>
            </a:r>
            <a:endParaRPr lang="en-US" sz="800" dirty="0" smtClean="0"/>
          </a:p>
          <a:p>
            <a:pPr algn="just"/>
            <a:r>
              <a:rPr lang="bg-BG" sz="800" dirty="0" smtClean="0"/>
              <a:t>- </a:t>
            </a:r>
            <a:r>
              <a:rPr lang="en-US" sz="800" dirty="0" smtClean="0"/>
              <a:t>Do not use spare parts which are not approved by the manufacturer or distributor</a:t>
            </a:r>
            <a:r>
              <a:rPr lang="bg-BG" sz="800" dirty="0" smtClean="0"/>
              <a:t>;</a:t>
            </a:r>
          </a:p>
          <a:p>
            <a:pPr algn="just"/>
            <a:r>
              <a:rPr lang="bg-BG" sz="800" dirty="0" smtClean="0"/>
              <a:t>3. </a:t>
            </a:r>
            <a:r>
              <a:rPr lang="en-US" sz="800" dirty="0" smtClean="0"/>
              <a:t>WARNING</a:t>
            </a:r>
            <a:r>
              <a:rPr lang="bg-BG" sz="800" dirty="0" smtClean="0"/>
              <a:t>! </a:t>
            </a:r>
            <a:r>
              <a:rPr lang="en-US" sz="800" dirty="0" smtClean="0"/>
              <a:t>Stop using the baby walker</a:t>
            </a:r>
            <a:r>
              <a:rPr lang="bg-BG" sz="800" dirty="0" smtClean="0"/>
              <a:t>, </a:t>
            </a:r>
            <a:r>
              <a:rPr lang="en-US" sz="800" dirty="0" smtClean="0"/>
              <a:t>when your child starts to walk unaided</a:t>
            </a:r>
            <a:r>
              <a:rPr lang="bg-BG" sz="800" dirty="0" smtClean="0"/>
              <a:t>.</a:t>
            </a:r>
          </a:p>
          <a:p>
            <a:pPr algn="just"/>
            <a:r>
              <a:rPr lang="bg-BG" sz="800" dirty="0" smtClean="0"/>
              <a:t>4. </a:t>
            </a:r>
            <a:r>
              <a:rPr lang="en-US" sz="800" dirty="0" smtClean="0"/>
              <a:t>WARNING</a:t>
            </a:r>
            <a:r>
              <a:rPr lang="bg-BG" sz="800" dirty="0" smtClean="0"/>
              <a:t>! </a:t>
            </a:r>
            <a:r>
              <a:rPr lang="en-US" sz="800" dirty="0" smtClean="0"/>
              <a:t>The product must be assembled by an adult</a:t>
            </a:r>
            <a:r>
              <a:rPr lang="bg-BG" sz="800" dirty="0" smtClean="0"/>
              <a:t>.</a:t>
            </a:r>
          </a:p>
          <a:p>
            <a:pPr algn="just"/>
            <a:r>
              <a:rPr lang="bg-BG" sz="800" dirty="0" smtClean="0"/>
              <a:t>5. </a:t>
            </a:r>
            <a:r>
              <a:rPr lang="en-US" sz="800" dirty="0" smtClean="0"/>
              <a:t>Do not use the baby walker at uneven, gravel or icy surfaces, close to stairs or steps, thresholds</a:t>
            </a:r>
            <a:r>
              <a:rPr lang="bg-BG" sz="800" dirty="0" smtClean="0"/>
              <a:t>, </a:t>
            </a:r>
            <a:r>
              <a:rPr lang="en-US" sz="800" dirty="0" smtClean="0"/>
              <a:t>slippery and wet surfaces, close to swimming pools</a:t>
            </a:r>
            <a:r>
              <a:rPr lang="bg-BG" sz="800" dirty="0" smtClean="0"/>
              <a:t>.</a:t>
            </a:r>
          </a:p>
          <a:p>
            <a:pPr algn="just"/>
            <a:r>
              <a:rPr lang="bg-BG" sz="800" dirty="0" smtClean="0"/>
              <a:t>6. </a:t>
            </a:r>
            <a:r>
              <a:rPr lang="en-US" sz="800" dirty="0" smtClean="0"/>
              <a:t>Do not leave the baby walker close to sources of heat </a:t>
            </a:r>
            <a:r>
              <a:rPr lang="bg-BG" sz="800" dirty="0" smtClean="0"/>
              <a:t>– </a:t>
            </a:r>
            <a:r>
              <a:rPr lang="en-US" sz="800" dirty="0" smtClean="0"/>
              <a:t>open fire</a:t>
            </a:r>
            <a:r>
              <a:rPr lang="bg-BG" sz="800" dirty="0" smtClean="0"/>
              <a:t>, </a:t>
            </a:r>
            <a:r>
              <a:rPr lang="en-US" sz="800" dirty="0" smtClean="0"/>
              <a:t>cookers and gas stoves</a:t>
            </a:r>
            <a:r>
              <a:rPr lang="bg-BG" sz="800" dirty="0" smtClean="0"/>
              <a:t>, </a:t>
            </a:r>
            <a:r>
              <a:rPr lang="en-US" sz="800" dirty="0" smtClean="0"/>
              <a:t>heating devices, etc</a:t>
            </a:r>
            <a:r>
              <a:rPr lang="bg-BG" sz="800" dirty="0" smtClean="0"/>
              <a:t>.</a:t>
            </a:r>
            <a:endParaRPr lang="en-US" sz="800" dirty="0" smtClean="0"/>
          </a:p>
          <a:p>
            <a:pPr algn="just"/>
            <a:r>
              <a:rPr lang="en-US" sz="800" dirty="0" smtClean="0"/>
              <a:t>7. The walker must not be used close to electric cables, curtain cords, radiators and hot liquids.</a:t>
            </a:r>
          </a:p>
          <a:p>
            <a:pPr algn="just"/>
            <a:r>
              <a:rPr lang="en-US" sz="800" dirty="0" smtClean="0"/>
              <a:t>8</a:t>
            </a:r>
            <a:r>
              <a:rPr lang="bg-BG" sz="800" dirty="0" smtClean="0"/>
              <a:t>. </a:t>
            </a:r>
            <a:r>
              <a:rPr lang="en-US" sz="800" dirty="0" smtClean="0"/>
              <a:t>Make sure that the child touches the floor with their feet while in the walker.</a:t>
            </a:r>
          </a:p>
          <a:p>
            <a:pPr algn="just"/>
            <a:r>
              <a:rPr lang="en-US" sz="800" dirty="0" smtClean="0"/>
              <a:t>8. Protect the child from collision with doors, windows and furniture containing glass elements while using the product.</a:t>
            </a:r>
          </a:p>
          <a:p>
            <a:pPr algn="just"/>
            <a:r>
              <a:rPr lang="en-US" sz="800" dirty="0" smtClean="0"/>
              <a:t>9. Upon use protect the child from collision with doors, windows and furniture, containing glass elements.</a:t>
            </a:r>
            <a:endParaRPr lang="bg-BG" sz="800" dirty="0" smtClean="0"/>
          </a:p>
          <a:p>
            <a:pPr algn="just"/>
            <a:r>
              <a:rPr lang="en-US" sz="800" dirty="0" smtClean="0"/>
              <a:t>10. The baby walker is not intended for use by more than one child at the same time. Please,  use the product as intended. Do not use it as a swing. The walker is not a toy, do not allow other children to push it and to play with it when your child is in it!</a:t>
            </a:r>
          </a:p>
          <a:p>
            <a:pPr algn="just"/>
            <a:r>
              <a:rPr lang="en-US" sz="800" dirty="0" smtClean="0"/>
              <a:t>11. WARNING! Do not make any changes and improvements of the construction of the walker</a:t>
            </a:r>
            <a:r>
              <a:rPr lang="bg-BG" sz="800" dirty="0" smtClean="0"/>
              <a:t>, </a:t>
            </a:r>
            <a:r>
              <a:rPr lang="en-US" sz="800" dirty="0" smtClean="0"/>
              <a:t>because this may lead to upturning or damage of the walker</a:t>
            </a:r>
            <a:r>
              <a:rPr lang="bg-BG" sz="800" dirty="0" smtClean="0"/>
              <a:t>, </a:t>
            </a:r>
            <a:r>
              <a:rPr lang="en-US" sz="800" dirty="0" smtClean="0"/>
              <a:t>while the child is in it and it may get injured</a:t>
            </a:r>
            <a:r>
              <a:rPr lang="bg-BG" sz="800" dirty="0" smtClean="0"/>
              <a:t>. </a:t>
            </a:r>
            <a:endParaRPr lang="en-US" sz="800" dirty="0" smtClean="0"/>
          </a:p>
          <a:p>
            <a:pPr algn="just"/>
            <a:r>
              <a:rPr lang="bg-BG" sz="800" dirty="0" smtClean="0"/>
              <a:t>1</a:t>
            </a:r>
            <a:r>
              <a:rPr lang="en-US" sz="800" dirty="0" smtClean="0"/>
              <a:t>2</a:t>
            </a:r>
            <a:r>
              <a:rPr lang="bg-BG" sz="800" dirty="0" smtClean="0"/>
              <a:t>. </a:t>
            </a:r>
            <a:r>
              <a:rPr lang="en-US" sz="800" dirty="0" smtClean="0"/>
              <a:t>Do not attach objects and accessories to the walker</a:t>
            </a:r>
            <a:r>
              <a:rPr lang="bg-BG" sz="800" dirty="0" smtClean="0"/>
              <a:t>, </a:t>
            </a:r>
            <a:r>
              <a:rPr lang="en-US" sz="800" dirty="0" smtClean="0"/>
              <a:t>which are not provided by the manufacturer, because this may affect its stability and the safety of your child</a:t>
            </a:r>
            <a:r>
              <a:rPr lang="bg-BG" sz="800" dirty="0" smtClean="0"/>
              <a:t>.</a:t>
            </a:r>
            <a:endParaRPr lang="en-US" sz="800" dirty="0" smtClean="0"/>
          </a:p>
        </p:txBody>
      </p:sp>
      <p:pic>
        <p:nvPicPr>
          <p:cNvPr id="31" name="Picture 3" descr="C:\Users\user\Desktop\picture_dotty_8_2.jpg"/>
          <p:cNvPicPr>
            <a:picLocks noChangeAspect="1" noChangeArrowheads="1"/>
          </p:cNvPicPr>
          <p:nvPr/>
        </p:nvPicPr>
        <p:blipFill>
          <a:blip r:embed="rId3" cstate="print"/>
          <a:srcRect/>
          <a:stretch>
            <a:fillRect/>
          </a:stretch>
        </p:blipFill>
        <p:spPr bwMode="auto">
          <a:xfrm>
            <a:off x="6120472" y="1997506"/>
            <a:ext cx="2700000" cy="1431494"/>
          </a:xfrm>
          <a:prstGeom prst="rect">
            <a:avLst/>
          </a:prstGeom>
          <a:noFill/>
        </p:spPr>
      </p:pic>
      <p:pic>
        <p:nvPicPr>
          <p:cNvPr id="32" name="Picture 6" descr="C:\Users\user\Desktop\picture_dotty_7.jpg"/>
          <p:cNvPicPr>
            <a:picLocks noChangeAspect="1" noChangeArrowheads="1"/>
          </p:cNvPicPr>
          <p:nvPr/>
        </p:nvPicPr>
        <p:blipFill>
          <a:blip r:embed="rId4" cstate="print"/>
          <a:srcRect/>
          <a:stretch>
            <a:fillRect/>
          </a:stretch>
        </p:blipFill>
        <p:spPr bwMode="auto">
          <a:xfrm>
            <a:off x="5220072" y="98406"/>
            <a:ext cx="2592000" cy="1272362"/>
          </a:xfrm>
          <a:prstGeom prst="rect">
            <a:avLst/>
          </a:prstGeom>
          <a:noFill/>
        </p:spPr>
      </p:pic>
      <p:sp>
        <p:nvSpPr>
          <p:cNvPr id="36" name="TextBox 35"/>
          <p:cNvSpPr txBox="1"/>
          <p:nvPr/>
        </p:nvSpPr>
        <p:spPr>
          <a:xfrm>
            <a:off x="5580112" y="44624"/>
            <a:ext cx="576064" cy="215444"/>
          </a:xfrm>
          <a:prstGeom prst="rect">
            <a:avLst/>
          </a:prstGeom>
          <a:noFill/>
        </p:spPr>
        <p:txBody>
          <a:bodyPr wrap="square" rtlCol="0">
            <a:spAutoFit/>
          </a:bodyPr>
          <a:lstStyle/>
          <a:p>
            <a:r>
              <a:rPr lang="el-GR" sz="800" dirty="0" smtClean="0"/>
              <a:t>χτύπος</a:t>
            </a:r>
            <a:endParaRPr lang="bg-BG" sz="800" dirty="0"/>
          </a:p>
        </p:txBody>
      </p:sp>
      <p:sp>
        <p:nvSpPr>
          <p:cNvPr id="37" name="TextBox 36"/>
          <p:cNvSpPr txBox="1"/>
          <p:nvPr/>
        </p:nvSpPr>
        <p:spPr>
          <a:xfrm>
            <a:off x="6300192" y="116052"/>
            <a:ext cx="576064" cy="215444"/>
          </a:xfrm>
          <a:prstGeom prst="rect">
            <a:avLst/>
          </a:prstGeom>
          <a:noFill/>
        </p:spPr>
        <p:txBody>
          <a:bodyPr wrap="square" rtlCol="0">
            <a:spAutoFit/>
          </a:bodyPr>
          <a:lstStyle/>
          <a:p>
            <a:r>
              <a:rPr lang="el-GR" sz="800" dirty="0" smtClean="0"/>
              <a:t>χτύπος</a:t>
            </a:r>
            <a:endParaRPr lang="bg-BG" sz="800" dirty="0"/>
          </a:p>
        </p:txBody>
      </p:sp>
      <p:sp>
        <p:nvSpPr>
          <p:cNvPr id="38" name="TextBox 37"/>
          <p:cNvSpPr txBox="1"/>
          <p:nvPr/>
        </p:nvSpPr>
        <p:spPr>
          <a:xfrm>
            <a:off x="7452320" y="692116"/>
            <a:ext cx="864096" cy="215444"/>
          </a:xfrm>
          <a:prstGeom prst="rect">
            <a:avLst/>
          </a:prstGeom>
          <a:noFill/>
        </p:spPr>
        <p:txBody>
          <a:bodyPr wrap="square" rtlCol="0">
            <a:spAutoFit/>
          </a:bodyPr>
          <a:lstStyle/>
          <a:p>
            <a:r>
              <a:rPr lang="el-GR" sz="800" dirty="0" smtClean="0"/>
              <a:t>πατήστε</a:t>
            </a:r>
            <a:endParaRPr lang="bg-BG" sz="800" dirty="0"/>
          </a:p>
        </p:txBody>
      </p:sp>
      <p:sp>
        <p:nvSpPr>
          <p:cNvPr id="39" name="TextBox 38"/>
          <p:cNvSpPr txBox="1"/>
          <p:nvPr/>
        </p:nvSpPr>
        <p:spPr>
          <a:xfrm>
            <a:off x="6444208" y="1002017"/>
            <a:ext cx="2699792" cy="461665"/>
          </a:xfrm>
          <a:prstGeom prst="rect">
            <a:avLst/>
          </a:prstGeom>
          <a:noFill/>
        </p:spPr>
        <p:txBody>
          <a:bodyPr wrap="square" rtlCol="0">
            <a:spAutoFit/>
          </a:bodyPr>
          <a:lstStyle/>
          <a:p>
            <a:r>
              <a:rPr lang="el-GR" sz="800" b="1" dirty="0" smtClean="0"/>
              <a:t>ΠΡΟΣΟΧΗ: </a:t>
            </a:r>
            <a:r>
              <a:rPr lang="el-GR" sz="800" dirty="0" smtClean="0"/>
              <a:t>ΠΑΡΑΚΑΛΟΥΜΕ ΝΑ ΒΕΒΑΙΩΤΕΙΤΕ ΟΤΙ ΤΑ ΑΓΚΙΣΤΡΙΑ ΚΑΙ ΣΤΙΣ ΔΥΟ ΠΛΕΥΡΕΣ ΕΧΟΥΝ ΤΟΠΟΘΕΤΗΘΕΙ ΣΩΣΤΑ ΚΑΙ ΚΛΕΙΔΩΜΕΝΑ ΣΤΟ ΕΠΑΝΩ ΥΠΟΣΤΗΡΙΓΜΑ</a:t>
            </a:r>
            <a:endParaRPr lang="bg-BG" sz="800" dirty="0"/>
          </a:p>
        </p:txBody>
      </p:sp>
      <p:sp>
        <p:nvSpPr>
          <p:cNvPr id="40" name="TextBox 39"/>
          <p:cNvSpPr txBox="1"/>
          <p:nvPr/>
        </p:nvSpPr>
        <p:spPr>
          <a:xfrm>
            <a:off x="5148064" y="1298760"/>
            <a:ext cx="1944216" cy="307777"/>
          </a:xfrm>
          <a:prstGeom prst="rect">
            <a:avLst/>
          </a:prstGeom>
          <a:noFill/>
        </p:spPr>
        <p:txBody>
          <a:bodyPr wrap="square" rtlCol="0">
            <a:spAutoFit/>
          </a:bodyPr>
          <a:lstStyle/>
          <a:p>
            <a:r>
              <a:rPr lang="en-US" sz="1400" b="1" dirty="0" smtClean="0"/>
              <a:t>D </a:t>
            </a:r>
            <a:r>
              <a:rPr lang="el-GR" sz="800" dirty="0" smtClean="0"/>
              <a:t>Ρύθμιση του ύψους</a:t>
            </a:r>
            <a:endParaRPr lang="bg-BG" sz="800" b="1" dirty="0"/>
          </a:p>
        </p:txBody>
      </p:sp>
      <p:sp>
        <p:nvSpPr>
          <p:cNvPr id="41" name="TextBox 40"/>
          <p:cNvSpPr txBox="1"/>
          <p:nvPr/>
        </p:nvSpPr>
        <p:spPr>
          <a:xfrm>
            <a:off x="5148064" y="1484784"/>
            <a:ext cx="3960000" cy="707886"/>
          </a:xfrm>
          <a:prstGeom prst="rect">
            <a:avLst/>
          </a:prstGeom>
          <a:noFill/>
        </p:spPr>
        <p:txBody>
          <a:bodyPr wrap="square" rtlCol="0">
            <a:spAutoFit/>
          </a:bodyPr>
          <a:lstStyle/>
          <a:p>
            <a:pPr algn="just"/>
            <a:r>
              <a:rPr lang="el-GR" sz="800" dirty="0" smtClean="0"/>
              <a:t>Για να αλλάξετε το ύψος της παιδικής στράτας ή να την διπλώσετε: Γυρίστε το κουμπί που φαίνεται στην εικόνα D, στα δεξιά, στη συνέχεια πιέστε το προς τα πάνω για να απελευθερώσετε το μηχανισμό και με το άλλο χέρι μετακινήστε το πάνω υποστήριγμα στην επιθυμητή θέση. Προσοχή: Παρακαλούμε να μην ρυθμίσετε το ύψος ενώ το παιδί σας χρησιμοποιεί τη στράτα.</a:t>
            </a:r>
            <a:endParaRPr lang="bg-BG" sz="800" dirty="0"/>
          </a:p>
        </p:txBody>
      </p:sp>
      <p:pic>
        <p:nvPicPr>
          <p:cNvPr id="42" name="Picture 4" descr="C:\Users\user\Desktop\picture_dotty_9_2.jpg"/>
          <p:cNvPicPr>
            <a:picLocks noChangeAspect="1" noChangeArrowheads="1"/>
          </p:cNvPicPr>
          <p:nvPr/>
        </p:nvPicPr>
        <p:blipFill>
          <a:blip r:embed="rId5" cstate="print"/>
          <a:srcRect/>
          <a:stretch>
            <a:fillRect/>
          </a:stretch>
        </p:blipFill>
        <p:spPr bwMode="auto">
          <a:xfrm>
            <a:off x="5543600" y="3573596"/>
            <a:ext cx="2755900" cy="1066800"/>
          </a:xfrm>
          <a:prstGeom prst="rect">
            <a:avLst/>
          </a:prstGeom>
          <a:noFill/>
        </p:spPr>
      </p:pic>
      <p:sp>
        <p:nvSpPr>
          <p:cNvPr id="43" name="TextBox 42"/>
          <p:cNvSpPr txBox="1"/>
          <p:nvPr/>
        </p:nvSpPr>
        <p:spPr>
          <a:xfrm>
            <a:off x="5148064" y="3276272"/>
            <a:ext cx="3960000" cy="369332"/>
          </a:xfrm>
          <a:prstGeom prst="rect">
            <a:avLst/>
          </a:prstGeom>
          <a:noFill/>
        </p:spPr>
        <p:txBody>
          <a:bodyPr wrap="square" rtlCol="0">
            <a:spAutoFit/>
          </a:bodyPr>
          <a:lstStyle/>
          <a:p>
            <a:r>
              <a:rPr lang="en-US" b="1" dirty="0" smtClean="0"/>
              <a:t>E</a:t>
            </a:r>
            <a:r>
              <a:rPr lang="en-US" sz="1400" b="1" dirty="0" smtClean="0"/>
              <a:t> </a:t>
            </a:r>
            <a:r>
              <a:rPr lang="el-GR" sz="800" dirty="0" smtClean="0"/>
              <a:t>Βάλτε τα πλαστικά δάχτυλα στο υποστήριγμα με τη μορφή του U.</a:t>
            </a:r>
            <a:endParaRPr lang="bg-BG" sz="800" dirty="0"/>
          </a:p>
        </p:txBody>
      </p:sp>
      <p:sp>
        <p:nvSpPr>
          <p:cNvPr id="44" name="TextBox 43"/>
          <p:cNvSpPr txBox="1"/>
          <p:nvPr/>
        </p:nvSpPr>
        <p:spPr>
          <a:xfrm>
            <a:off x="7775848" y="3573596"/>
            <a:ext cx="1296144" cy="461665"/>
          </a:xfrm>
          <a:prstGeom prst="rect">
            <a:avLst/>
          </a:prstGeom>
          <a:noFill/>
        </p:spPr>
        <p:txBody>
          <a:bodyPr wrap="square" rtlCol="0">
            <a:spAutoFit/>
          </a:bodyPr>
          <a:lstStyle/>
          <a:p>
            <a:pPr algn="just"/>
            <a:r>
              <a:rPr lang="el-GR" sz="800" dirty="0" smtClean="0"/>
              <a:t>Γυρίστε στα δεξιά για να σφίξετε το πάνελ με τα παιχνίδια.</a:t>
            </a:r>
            <a:endParaRPr lang="bg-BG" sz="800" dirty="0"/>
          </a:p>
        </p:txBody>
      </p:sp>
      <p:pic>
        <p:nvPicPr>
          <p:cNvPr id="45" name="Picture 2" descr="C:\Users\user\Desktop\picture_eddy_7.jpg"/>
          <p:cNvPicPr>
            <a:picLocks noChangeAspect="1" noChangeArrowheads="1"/>
          </p:cNvPicPr>
          <p:nvPr/>
        </p:nvPicPr>
        <p:blipFill>
          <a:blip r:embed="rId6" cstate="print"/>
          <a:srcRect/>
          <a:stretch>
            <a:fillRect/>
          </a:stretch>
        </p:blipFill>
        <p:spPr bwMode="auto">
          <a:xfrm>
            <a:off x="5292440" y="4672795"/>
            <a:ext cx="3168000" cy="1882357"/>
          </a:xfrm>
          <a:prstGeom prst="rect">
            <a:avLst/>
          </a:prstGeom>
          <a:noFill/>
        </p:spPr>
      </p:pic>
      <p:sp>
        <p:nvSpPr>
          <p:cNvPr id="46" name="TextBox 45"/>
          <p:cNvSpPr txBox="1"/>
          <p:nvPr/>
        </p:nvSpPr>
        <p:spPr>
          <a:xfrm>
            <a:off x="5148064" y="4467885"/>
            <a:ext cx="1944216" cy="307777"/>
          </a:xfrm>
          <a:prstGeom prst="rect">
            <a:avLst/>
          </a:prstGeom>
          <a:noFill/>
        </p:spPr>
        <p:txBody>
          <a:bodyPr wrap="square" rtlCol="0">
            <a:spAutoFit/>
          </a:bodyPr>
          <a:lstStyle/>
          <a:p>
            <a:r>
              <a:rPr lang="en-US" sz="1400" b="1" dirty="0" smtClean="0"/>
              <a:t>F </a:t>
            </a:r>
            <a:r>
              <a:rPr lang="el-GR" sz="800" dirty="0" smtClean="0"/>
              <a:t>Τοποθέτηση των παιχνιδιών</a:t>
            </a:r>
            <a:endParaRPr lang="bg-BG" sz="800" b="1" dirty="0"/>
          </a:p>
        </p:txBody>
      </p:sp>
      <p:sp>
        <p:nvSpPr>
          <p:cNvPr id="47" name="TextBox 46"/>
          <p:cNvSpPr txBox="1"/>
          <p:nvPr/>
        </p:nvSpPr>
        <p:spPr>
          <a:xfrm>
            <a:off x="7956376" y="4581708"/>
            <a:ext cx="1187624" cy="215444"/>
          </a:xfrm>
          <a:prstGeom prst="rect">
            <a:avLst/>
          </a:prstGeom>
          <a:noFill/>
        </p:spPr>
        <p:txBody>
          <a:bodyPr wrap="square" rtlCol="0">
            <a:spAutoFit/>
          </a:bodyPr>
          <a:lstStyle/>
          <a:p>
            <a:r>
              <a:rPr lang="el-GR" sz="800" dirty="0" smtClean="0"/>
              <a:t>πιέστε προς τα πάνω</a:t>
            </a:r>
          </a:p>
        </p:txBody>
      </p:sp>
      <p:sp>
        <p:nvSpPr>
          <p:cNvPr id="48" name="TextBox 47"/>
          <p:cNvSpPr txBox="1"/>
          <p:nvPr/>
        </p:nvSpPr>
        <p:spPr>
          <a:xfrm>
            <a:off x="7308304" y="6381908"/>
            <a:ext cx="1368152" cy="215444"/>
          </a:xfrm>
          <a:prstGeom prst="rect">
            <a:avLst/>
          </a:prstGeom>
          <a:noFill/>
        </p:spPr>
        <p:txBody>
          <a:bodyPr wrap="square" rtlCol="0">
            <a:spAutoFit/>
          </a:bodyPr>
          <a:lstStyle/>
          <a:p>
            <a:r>
              <a:rPr lang="el-GR" sz="800" dirty="0" smtClean="0"/>
              <a:t>μετά γυρίστε για να σφίξετε</a:t>
            </a:r>
            <a:endParaRPr lang="bg-BG" sz="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8643966"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11</a:t>
            </a:r>
            <a:endParaRPr lang="bg-BG" sz="900" b="1" dirty="0">
              <a:latin typeface="Arial" pitchFamily="34" charset="0"/>
              <a:cs typeface="Arial" pitchFamily="34" charset="0"/>
            </a:endParaRPr>
          </a:p>
        </p:txBody>
      </p:sp>
      <p:sp>
        <p:nvSpPr>
          <p:cNvPr id="17" name="TextBox 16"/>
          <p:cNvSpPr txBox="1"/>
          <p:nvPr/>
        </p:nvSpPr>
        <p:spPr>
          <a:xfrm>
            <a:off x="104034"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7</a:t>
            </a:r>
            <a:endParaRPr lang="bg-BG" sz="900" b="1" dirty="0">
              <a:latin typeface="Arial" pitchFamily="34" charset="0"/>
              <a:cs typeface="Arial" pitchFamily="34" charset="0"/>
            </a:endParaRPr>
          </a:p>
        </p:txBody>
      </p:sp>
      <p:sp>
        <p:nvSpPr>
          <p:cNvPr id="27" name="TextBox 26"/>
          <p:cNvSpPr txBox="1"/>
          <p:nvPr/>
        </p:nvSpPr>
        <p:spPr>
          <a:xfrm>
            <a:off x="35496" y="44624"/>
            <a:ext cx="3960000" cy="1323439"/>
          </a:xfrm>
          <a:prstGeom prst="rect">
            <a:avLst/>
          </a:prstGeom>
          <a:noFill/>
        </p:spPr>
        <p:txBody>
          <a:bodyPr wrap="square" rtlCol="0">
            <a:spAutoFit/>
          </a:bodyPr>
          <a:lstStyle/>
          <a:p>
            <a:pPr algn="just"/>
            <a:r>
              <a:rPr lang="bg-BG" sz="800" dirty="0" smtClean="0"/>
              <a:t>1</a:t>
            </a:r>
            <a:r>
              <a:rPr lang="en-US" sz="800" dirty="0" smtClean="0"/>
              <a:t>3</a:t>
            </a:r>
            <a:r>
              <a:rPr lang="bg-BG" sz="800" dirty="0" smtClean="0"/>
              <a:t>. </a:t>
            </a:r>
            <a:r>
              <a:rPr lang="en-US" sz="800" dirty="0" smtClean="0"/>
              <a:t>Before each use of the product check whether all parts of the walker are </a:t>
            </a:r>
            <a:r>
              <a:rPr lang="en-US" sz="800" dirty="0" smtClean="0"/>
              <a:t>correctly </a:t>
            </a:r>
            <a:r>
              <a:rPr lang="en-US" sz="800" dirty="0" smtClean="0"/>
              <a:t>placed </a:t>
            </a:r>
            <a:r>
              <a:rPr lang="en-US" sz="800" dirty="0" smtClean="0"/>
              <a:t>and tightened and whether there are any missing parts</a:t>
            </a:r>
            <a:r>
              <a:rPr lang="bg-BG" sz="800" dirty="0" smtClean="0"/>
              <a:t>.</a:t>
            </a:r>
          </a:p>
          <a:p>
            <a:pPr algn="just"/>
            <a:r>
              <a:rPr lang="bg-BG" sz="800" dirty="0" smtClean="0"/>
              <a:t>1</a:t>
            </a:r>
            <a:r>
              <a:rPr lang="en-US" sz="800" dirty="0" smtClean="0"/>
              <a:t>4</a:t>
            </a:r>
            <a:r>
              <a:rPr lang="bg-BG" sz="800" dirty="0" smtClean="0"/>
              <a:t>. </a:t>
            </a:r>
            <a:r>
              <a:rPr lang="en-US" sz="800" dirty="0" smtClean="0"/>
              <a:t>Before each use you must check whether there are damaged, broken or missing parts</a:t>
            </a:r>
            <a:r>
              <a:rPr lang="bg-BG" sz="800" dirty="0" smtClean="0">
                <a:solidFill>
                  <a:srgbClr val="FF0000"/>
                </a:solidFill>
              </a:rPr>
              <a:t>. </a:t>
            </a:r>
            <a:r>
              <a:rPr lang="en-US" sz="800" dirty="0" smtClean="0"/>
              <a:t>If you find such damage, please, stop using the walker, until the damage is repaired and the broken parts replaced</a:t>
            </a:r>
            <a:r>
              <a:rPr lang="bg-BG" sz="800" dirty="0" smtClean="0"/>
              <a:t>.</a:t>
            </a:r>
          </a:p>
          <a:p>
            <a:pPr algn="just"/>
            <a:r>
              <a:rPr lang="bg-BG" sz="800" dirty="0" smtClean="0"/>
              <a:t>1</a:t>
            </a:r>
            <a:r>
              <a:rPr lang="en-US" sz="800" dirty="0" smtClean="0"/>
              <a:t>5</a:t>
            </a:r>
            <a:r>
              <a:rPr lang="bg-BG" sz="800" dirty="0" smtClean="0"/>
              <a:t>. </a:t>
            </a:r>
            <a:r>
              <a:rPr lang="en-US" sz="800" dirty="0" smtClean="0"/>
              <a:t>Do not repair the walker by yourselves</a:t>
            </a:r>
            <a:r>
              <a:rPr lang="bg-BG" sz="800" dirty="0" smtClean="0"/>
              <a:t>. </a:t>
            </a:r>
            <a:r>
              <a:rPr lang="en-US" sz="800" dirty="0" smtClean="0"/>
              <a:t>Contact an authorized repair shop or the</a:t>
            </a:r>
            <a:r>
              <a:rPr lang="bg-BG" sz="800" dirty="0" smtClean="0"/>
              <a:t> </a:t>
            </a:r>
            <a:r>
              <a:rPr lang="en-US" sz="800" dirty="0" smtClean="0"/>
              <a:t>commercial agent you bought the walker from</a:t>
            </a:r>
            <a:r>
              <a:rPr lang="bg-BG" sz="800" dirty="0" smtClean="0"/>
              <a:t>.</a:t>
            </a:r>
          </a:p>
          <a:p>
            <a:pPr algn="just"/>
            <a:r>
              <a:rPr lang="bg-BG" sz="800" dirty="0" smtClean="0"/>
              <a:t>1</a:t>
            </a:r>
            <a:r>
              <a:rPr lang="en-US" sz="800" dirty="0" smtClean="0"/>
              <a:t>6</a:t>
            </a:r>
            <a:r>
              <a:rPr lang="bg-BG" sz="800" dirty="0" smtClean="0"/>
              <a:t>. </a:t>
            </a:r>
            <a:r>
              <a:rPr lang="en-US" sz="800" dirty="0" smtClean="0"/>
              <a:t>This walker must be used for short periods of time only, maximum </a:t>
            </a:r>
            <a:r>
              <a:rPr lang="bg-BG" sz="800" dirty="0" smtClean="0"/>
              <a:t>20 </a:t>
            </a:r>
            <a:r>
              <a:rPr lang="en-US" sz="800" dirty="0" smtClean="0"/>
              <a:t>minutes</a:t>
            </a:r>
            <a:r>
              <a:rPr lang="bg-BG" sz="800" dirty="0" smtClean="0"/>
              <a:t>.</a:t>
            </a:r>
          </a:p>
          <a:p>
            <a:pPr algn="just"/>
            <a:r>
              <a:rPr lang="bg-BG" sz="800" dirty="0" smtClean="0"/>
              <a:t>1</a:t>
            </a:r>
            <a:r>
              <a:rPr lang="en-US" sz="800" dirty="0" smtClean="0"/>
              <a:t>7</a:t>
            </a:r>
            <a:r>
              <a:rPr lang="bg-BG" sz="800" dirty="0" smtClean="0"/>
              <a:t>. </a:t>
            </a:r>
            <a:r>
              <a:rPr lang="en-US" sz="800" dirty="0" smtClean="0"/>
              <a:t>Do not use other spare parts except for these provided or approved by the manufacturer or distributor</a:t>
            </a:r>
            <a:r>
              <a:rPr lang="bg-BG" sz="800" dirty="0" smtClean="0"/>
              <a:t>.</a:t>
            </a:r>
          </a:p>
        </p:txBody>
      </p:sp>
      <p:sp>
        <p:nvSpPr>
          <p:cNvPr id="11" name="TextBox 10"/>
          <p:cNvSpPr txBox="1"/>
          <p:nvPr/>
        </p:nvSpPr>
        <p:spPr>
          <a:xfrm>
            <a:off x="35936" y="1250757"/>
            <a:ext cx="3960000" cy="954107"/>
          </a:xfrm>
          <a:prstGeom prst="rect">
            <a:avLst/>
          </a:prstGeom>
          <a:noFill/>
        </p:spPr>
        <p:txBody>
          <a:bodyPr wrap="square" rtlCol="0">
            <a:spAutoFit/>
          </a:bodyPr>
          <a:lstStyle/>
          <a:p>
            <a:pPr algn="just"/>
            <a:r>
              <a:rPr lang="bg-BG" sz="800" dirty="0" smtClean="0"/>
              <a:t>1</a:t>
            </a:r>
            <a:r>
              <a:rPr lang="en-US" sz="800" dirty="0" smtClean="0"/>
              <a:t>8</a:t>
            </a:r>
            <a:r>
              <a:rPr lang="bg-BG" sz="800" dirty="0" smtClean="0"/>
              <a:t>. </a:t>
            </a:r>
            <a:r>
              <a:rPr lang="en-US" sz="800" dirty="0" smtClean="0"/>
              <a:t>For the purpose of avoiding suffocation of the child, throw away all plastic packaging at the places intended for this purpose</a:t>
            </a:r>
            <a:r>
              <a:rPr lang="bg-BG" sz="800" dirty="0" smtClean="0"/>
              <a:t>.</a:t>
            </a:r>
          </a:p>
          <a:p>
            <a:pPr algn="just"/>
            <a:r>
              <a:rPr lang="bg-BG" sz="800" dirty="0" smtClean="0"/>
              <a:t>1</a:t>
            </a:r>
            <a:r>
              <a:rPr lang="en-US" sz="800" dirty="0" smtClean="0"/>
              <a:t>9</a:t>
            </a:r>
            <a:r>
              <a:rPr lang="bg-BG" sz="800" dirty="0" smtClean="0"/>
              <a:t>. </a:t>
            </a:r>
            <a:r>
              <a:rPr lang="en-US" sz="800" dirty="0" smtClean="0"/>
              <a:t>Do not fold and do not adjust the height of the walker, while the child is in it</a:t>
            </a:r>
            <a:r>
              <a:rPr lang="bg-BG" sz="800" dirty="0" smtClean="0"/>
              <a:t>!</a:t>
            </a:r>
            <a:endParaRPr lang="en-US" sz="800" dirty="0" smtClean="0"/>
          </a:p>
          <a:p>
            <a:pPr algn="just"/>
            <a:r>
              <a:rPr lang="en-US" sz="800" dirty="0" smtClean="0"/>
              <a:t>20. The music board with toys works with the help of batteries (not included in the set).</a:t>
            </a:r>
          </a:p>
          <a:p>
            <a:pPr algn="just"/>
            <a:r>
              <a:rPr lang="en-US" sz="800" dirty="0" smtClean="0"/>
              <a:t>21. The stoppers of the walker do not limit its movements entirely and are not warranty for avoiding incidents. That is why you must observe the child, while it is in the walker, even if you have placed the stoppers. </a:t>
            </a:r>
          </a:p>
        </p:txBody>
      </p:sp>
      <p:sp>
        <p:nvSpPr>
          <p:cNvPr id="12" name="TextBox 11"/>
          <p:cNvSpPr txBox="1"/>
          <p:nvPr/>
        </p:nvSpPr>
        <p:spPr>
          <a:xfrm>
            <a:off x="35936" y="2155427"/>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en-US" sz="1000" b="1" dirty="0" smtClean="0">
                <a:solidFill>
                  <a:schemeClr val="tx1"/>
                </a:solidFill>
                <a:cs typeface="Arial" pitchFamily="34" charset="0"/>
              </a:rPr>
              <a:t>ASSEMBLY INSTRUCTIONS</a:t>
            </a:r>
            <a:endParaRPr lang="bg-BG" sz="1000" b="1" dirty="0">
              <a:solidFill>
                <a:schemeClr val="tx1"/>
              </a:solidFill>
              <a:cs typeface="Arial" pitchFamily="34" charset="0"/>
            </a:endParaRPr>
          </a:p>
        </p:txBody>
      </p:sp>
      <p:sp>
        <p:nvSpPr>
          <p:cNvPr id="13" name="TextBox 12"/>
          <p:cNvSpPr txBox="1"/>
          <p:nvPr/>
        </p:nvSpPr>
        <p:spPr>
          <a:xfrm>
            <a:off x="35936" y="2319263"/>
            <a:ext cx="3960000" cy="461665"/>
          </a:xfrm>
          <a:prstGeom prst="rect">
            <a:avLst/>
          </a:prstGeom>
          <a:noFill/>
        </p:spPr>
        <p:txBody>
          <a:bodyPr wrap="square" rtlCol="0">
            <a:spAutoFit/>
          </a:bodyPr>
          <a:lstStyle/>
          <a:p>
            <a:pPr algn="just"/>
            <a:r>
              <a:rPr lang="en-US" sz="800" dirty="0" smtClean="0"/>
              <a:t>Please</a:t>
            </a:r>
            <a:r>
              <a:rPr lang="bg-BG" sz="800" dirty="0" smtClean="0"/>
              <a:t>, </a:t>
            </a:r>
            <a:r>
              <a:rPr lang="en-US" sz="800" dirty="0" smtClean="0"/>
              <a:t>observe the instructions for assembly of the product</a:t>
            </a:r>
            <a:r>
              <a:rPr lang="bg-BG" sz="800" dirty="0" smtClean="0"/>
              <a:t>. </a:t>
            </a:r>
            <a:r>
              <a:rPr lang="en-US" sz="800" dirty="0" smtClean="0"/>
              <a:t>After each action check whether you have connected, fastened and secured correctly the individual parts of the product</a:t>
            </a:r>
            <a:r>
              <a:rPr lang="bg-BG" sz="800" dirty="0" smtClean="0"/>
              <a:t>.</a:t>
            </a:r>
          </a:p>
        </p:txBody>
      </p:sp>
      <p:sp>
        <p:nvSpPr>
          <p:cNvPr id="30" name="TextBox 29"/>
          <p:cNvSpPr txBox="1"/>
          <p:nvPr/>
        </p:nvSpPr>
        <p:spPr>
          <a:xfrm>
            <a:off x="107504" y="2716953"/>
            <a:ext cx="2376264" cy="307777"/>
          </a:xfrm>
          <a:prstGeom prst="rect">
            <a:avLst/>
          </a:prstGeom>
          <a:noFill/>
        </p:spPr>
        <p:txBody>
          <a:bodyPr wrap="square" rtlCol="0">
            <a:spAutoFit/>
          </a:bodyPr>
          <a:lstStyle/>
          <a:p>
            <a:r>
              <a:rPr lang="en-US" sz="1400" b="1" dirty="0" smtClean="0"/>
              <a:t>A </a:t>
            </a:r>
            <a:r>
              <a:rPr lang="en-US" sz="800" b="1" dirty="0" smtClean="0"/>
              <a:t>Installation of the handle</a:t>
            </a:r>
            <a:endParaRPr lang="bg-BG" sz="800" b="1" dirty="0"/>
          </a:p>
        </p:txBody>
      </p:sp>
      <p:sp>
        <p:nvSpPr>
          <p:cNvPr id="31" name="TextBox 30"/>
          <p:cNvSpPr txBox="1"/>
          <p:nvPr/>
        </p:nvSpPr>
        <p:spPr>
          <a:xfrm>
            <a:off x="1979712" y="4098558"/>
            <a:ext cx="1944216" cy="430887"/>
          </a:xfrm>
          <a:prstGeom prst="rect">
            <a:avLst/>
          </a:prstGeom>
          <a:noFill/>
        </p:spPr>
        <p:txBody>
          <a:bodyPr wrap="square" rtlCol="0">
            <a:spAutoFit/>
          </a:bodyPr>
          <a:lstStyle/>
          <a:p>
            <a:r>
              <a:rPr lang="en-US" sz="1400" b="1" dirty="0" smtClean="0"/>
              <a:t>B </a:t>
            </a:r>
            <a:r>
              <a:rPr lang="en-US" sz="800" b="1" dirty="0" smtClean="0"/>
              <a:t>Installation of the stoppers and canisters</a:t>
            </a:r>
            <a:endParaRPr lang="bg-BG" sz="800" b="1" dirty="0"/>
          </a:p>
        </p:txBody>
      </p:sp>
      <p:pic>
        <p:nvPicPr>
          <p:cNvPr id="32" name="Picture 2" descr="C:\Users\user\Desktop\picture_dotty_3_2.jpg"/>
          <p:cNvPicPr>
            <a:picLocks noChangeAspect="1" noChangeArrowheads="1"/>
          </p:cNvPicPr>
          <p:nvPr/>
        </p:nvPicPr>
        <p:blipFill>
          <a:blip r:embed="rId2" cstate="print"/>
          <a:srcRect/>
          <a:stretch>
            <a:fillRect/>
          </a:stretch>
        </p:blipFill>
        <p:spPr bwMode="auto">
          <a:xfrm>
            <a:off x="1799928" y="2708920"/>
            <a:ext cx="2124000" cy="1282441"/>
          </a:xfrm>
          <a:prstGeom prst="rect">
            <a:avLst/>
          </a:prstGeom>
          <a:noFill/>
        </p:spPr>
      </p:pic>
      <p:pic>
        <p:nvPicPr>
          <p:cNvPr id="33" name="Picture 3" descr="C:\Users\user\Desktop\picture_dotty_4_2.jpg"/>
          <p:cNvPicPr>
            <a:picLocks noChangeAspect="1" noChangeArrowheads="1"/>
          </p:cNvPicPr>
          <p:nvPr/>
        </p:nvPicPr>
        <p:blipFill>
          <a:blip r:embed="rId3" cstate="print"/>
          <a:srcRect/>
          <a:stretch>
            <a:fillRect/>
          </a:stretch>
        </p:blipFill>
        <p:spPr bwMode="auto">
          <a:xfrm>
            <a:off x="71688" y="3221009"/>
            <a:ext cx="1692000" cy="1424171"/>
          </a:xfrm>
          <a:prstGeom prst="rect">
            <a:avLst/>
          </a:prstGeom>
          <a:noFill/>
        </p:spPr>
      </p:pic>
      <p:sp>
        <p:nvSpPr>
          <p:cNvPr id="34" name="TextBox 33"/>
          <p:cNvSpPr txBox="1"/>
          <p:nvPr/>
        </p:nvSpPr>
        <p:spPr>
          <a:xfrm>
            <a:off x="3635896" y="3212976"/>
            <a:ext cx="504056" cy="215444"/>
          </a:xfrm>
          <a:prstGeom prst="rect">
            <a:avLst/>
          </a:prstGeom>
          <a:noFill/>
        </p:spPr>
        <p:txBody>
          <a:bodyPr wrap="square" rtlCol="0">
            <a:spAutoFit/>
          </a:bodyPr>
          <a:lstStyle/>
          <a:p>
            <a:r>
              <a:rPr lang="en-US" sz="800" dirty="0" smtClean="0"/>
              <a:t>Click</a:t>
            </a:r>
            <a:endParaRPr lang="bg-BG" sz="800" dirty="0"/>
          </a:p>
        </p:txBody>
      </p:sp>
      <p:sp>
        <p:nvSpPr>
          <p:cNvPr id="35" name="TextBox 34"/>
          <p:cNvSpPr txBox="1"/>
          <p:nvPr/>
        </p:nvSpPr>
        <p:spPr>
          <a:xfrm>
            <a:off x="1979712" y="4458598"/>
            <a:ext cx="2160240" cy="338554"/>
          </a:xfrm>
          <a:prstGeom prst="rect">
            <a:avLst/>
          </a:prstGeom>
          <a:noFill/>
        </p:spPr>
        <p:txBody>
          <a:bodyPr wrap="square" rtlCol="0">
            <a:spAutoFit/>
          </a:bodyPr>
          <a:lstStyle/>
          <a:p>
            <a:r>
              <a:rPr lang="en-US" sz="800" dirty="0" smtClean="0"/>
              <a:t>Never use the baby walker without the canisters</a:t>
            </a:r>
            <a:endParaRPr lang="bg-BG" sz="800" dirty="0"/>
          </a:p>
        </p:txBody>
      </p:sp>
      <p:pic>
        <p:nvPicPr>
          <p:cNvPr id="36" name="Picture 4" descr="C:\Users\user\Desktop\picture_dotty_5_2.jpg"/>
          <p:cNvPicPr>
            <a:picLocks noChangeAspect="1" noChangeArrowheads="1"/>
          </p:cNvPicPr>
          <p:nvPr/>
        </p:nvPicPr>
        <p:blipFill>
          <a:blip r:embed="rId4" cstate="print"/>
          <a:srcRect/>
          <a:stretch>
            <a:fillRect/>
          </a:stretch>
        </p:blipFill>
        <p:spPr bwMode="auto">
          <a:xfrm>
            <a:off x="539552" y="4916609"/>
            <a:ext cx="2376000" cy="1464719"/>
          </a:xfrm>
          <a:prstGeom prst="rect">
            <a:avLst/>
          </a:prstGeom>
          <a:noFill/>
        </p:spPr>
      </p:pic>
      <p:sp>
        <p:nvSpPr>
          <p:cNvPr id="37" name="TextBox 36"/>
          <p:cNvSpPr txBox="1"/>
          <p:nvPr/>
        </p:nvSpPr>
        <p:spPr>
          <a:xfrm>
            <a:off x="107504" y="4772592"/>
            <a:ext cx="2376264" cy="307777"/>
          </a:xfrm>
          <a:prstGeom prst="rect">
            <a:avLst/>
          </a:prstGeom>
          <a:noFill/>
        </p:spPr>
        <p:txBody>
          <a:bodyPr wrap="square" rtlCol="0">
            <a:spAutoFit/>
          </a:bodyPr>
          <a:lstStyle/>
          <a:p>
            <a:r>
              <a:rPr lang="en-US" sz="1400" b="1" dirty="0" smtClean="0"/>
              <a:t>C </a:t>
            </a:r>
            <a:r>
              <a:rPr lang="en-US" sz="800" b="1" dirty="0" smtClean="0"/>
              <a:t>Placing of the seat</a:t>
            </a:r>
            <a:endParaRPr lang="bg-BG" sz="800" b="1" dirty="0"/>
          </a:p>
        </p:txBody>
      </p:sp>
      <p:sp>
        <p:nvSpPr>
          <p:cNvPr id="38" name="TextBox 37"/>
          <p:cNvSpPr txBox="1"/>
          <p:nvPr/>
        </p:nvSpPr>
        <p:spPr>
          <a:xfrm>
            <a:off x="2843808" y="5132632"/>
            <a:ext cx="1152128" cy="954107"/>
          </a:xfrm>
          <a:prstGeom prst="rect">
            <a:avLst/>
          </a:prstGeom>
          <a:noFill/>
        </p:spPr>
        <p:txBody>
          <a:bodyPr wrap="square" rtlCol="0">
            <a:spAutoFit/>
          </a:bodyPr>
          <a:lstStyle/>
          <a:p>
            <a:pPr algn="just"/>
            <a:r>
              <a:rPr lang="en-US" sz="800" dirty="0" smtClean="0"/>
              <a:t>Insert the buckles through the openings of the frame of the seat and pull them until they go through the openings completely</a:t>
            </a:r>
            <a:r>
              <a:rPr lang="bg-BG" sz="800" dirty="0" smtClean="0"/>
              <a:t>.</a:t>
            </a:r>
            <a:endParaRPr lang="bg-BG" sz="800" dirty="0"/>
          </a:p>
        </p:txBody>
      </p:sp>
      <p:pic>
        <p:nvPicPr>
          <p:cNvPr id="19" name="Picture 5" descr="C:\Users\user\Desktop\picture_dotty_6.jpg"/>
          <p:cNvPicPr>
            <a:picLocks noChangeAspect="1" noChangeArrowheads="1"/>
          </p:cNvPicPr>
          <p:nvPr/>
        </p:nvPicPr>
        <p:blipFill>
          <a:blip r:embed="rId5" cstate="print"/>
          <a:srcRect/>
          <a:stretch>
            <a:fillRect/>
          </a:stretch>
        </p:blipFill>
        <p:spPr bwMode="auto">
          <a:xfrm>
            <a:off x="5220072" y="5236156"/>
            <a:ext cx="2592000" cy="1361196"/>
          </a:xfrm>
          <a:prstGeom prst="rect">
            <a:avLst/>
          </a:prstGeom>
          <a:noFill/>
        </p:spPr>
      </p:pic>
      <p:sp>
        <p:nvSpPr>
          <p:cNvPr id="20" name="TextBox 19"/>
          <p:cNvSpPr txBox="1"/>
          <p:nvPr/>
        </p:nvSpPr>
        <p:spPr>
          <a:xfrm>
            <a:off x="5148504" y="35907"/>
            <a:ext cx="3960000" cy="1077218"/>
          </a:xfrm>
          <a:prstGeom prst="rect">
            <a:avLst/>
          </a:prstGeom>
          <a:noFill/>
        </p:spPr>
        <p:txBody>
          <a:bodyPr wrap="square" rtlCol="0">
            <a:spAutoFit/>
          </a:bodyPr>
          <a:lstStyle/>
          <a:p>
            <a:pPr algn="just"/>
            <a:r>
              <a:rPr lang="el-GR" sz="800" dirty="0" smtClean="0"/>
              <a:t>18. Με σκοπό να αποφευχθεί το στραγγαλισμό του παιδιού, αφαιρέστε όλες τις πλαστικές </a:t>
            </a:r>
            <a:endParaRPr lang="bg-BG" sz="800" dirty="0" smtClean="0"/>
          </a:p>
          <a:p>
            <a:pPr algn="just"/>
            <a:r>
              <a:rPr lang="el-GR" sz="800" dirty="0" smtClean="0"/>
              <a:t>συσκευασίες στους ορισμένους για τον σκοπό τόπους.</a:t>
            </a:r>
            <a:endParaRPr lang="bg-BG" sz="800" dirty="0" smtClean="0"/>
          </a:p>
          <a:p>
            <a:pPr algn="just"/>
            <a:r>
              <a:rPr lang="el-GR" sz="800" dirty="0" smtClean="0"/>
              <a:t>19. Μην διπλώνετε και μην προσαρμόστε το ύψος της στράτας ενώ το παιδί είναι σε αυτό!</a:t>
            </a:r>
            <a:endParaRPr lang="bg-BG" sz="800" dirty="0" smtClean="0"/>
          </a:p>
          <a:p>
            <a:pPr algn="just"/>
            <a:r>
              <a:rPr lang="el-GR" sz="800" dirty="0" smtClean="0"/>
              <a:t>20. Το μουσικό πάνελ με τα παιχνίδια λειτουργεί σε μπαταρίες (δεν περιλαμβάνονται στο προϊόν).</a:t>
            </a:r>
            <a:endParaRPr lang="bg-BG" sz="800" dirty="0" smtClean="0"/>
          </a:p>
          <a:p>
            <a:pPr algn="just"/>
            <a:r>
              <a:rPr lang="el-GR" sz="800" dirty="0" smtClean="0"/>
              <a:t>21. Τα πώματα της στράτας δεν περιορίζονται εξ' ολοκλήρου τις κινήσεις της και δεν αποτελούν εγγύηση για την αποφυγή ατυχημάτων. Γι' αυτό πάντα παρακολουθήστε το παιδί, ενώ είναι στην στράτα, ακόμα και αν χετε βάλει τα πώματα.</a:t>
            </a:r>
            <a:endParaRPr lang="bg-BG" sz="800" dirty="0"/>
          </a:p>
        </p:txBody>
      </p:sp>
      <p:sp>
        <p:nvSpPr>
          <p:cNvPr id="21" name="TextBox 20"/>
          <p:cNvSpPr txBox="1"/>
          <p:nvPr/>
        </p:nvSpPr>
        <p:spPr>
          <a:xfrm>
            <a:off x="5148504" y="1052736"/>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el-GR" sz="1000" b="1" dirty="0" smtClean="0">
                <a:solidFill>
                  <a:schemeClr val="tx1"/>
                </a:solidFill>
                <a:cs typeface="Arial" pitchFamily="34" charset="0"/>
              </a:rPr>
              <a:t>ΟΔΗΓΙΕΣ ΣΥΝΑΡΜΟΛΟΓΗΣΗΣ ΤΗΣ ΠΑΙΔΙΚΗΣ ΣΤΡΑΤΑΣ</a:t>
            </a:r>
          </a:p>
        </p:txBody>
      </p:sp>
      <p:sp>
        <p:nvSpPr>
          <p:cNvPr id="22" name="TextBox 21"/>
          <p:cNvSpPr txBox="1"/>
          <p:nvPr/>
        </p:nvSpPr>
        <p:spPr>
          <a:xfrm>
            <a:off x="5148504" y="1204011"/>
            <a:ext cx="3960000" cy="461665"/>
          </a:xfrm>
          <a:prstGeom prst="rect">
            <a:avLst/>
          </a:prstGeom>
          <a:noFill/>
        </p:spPr>
        <p:txBody>
          <a:bodyPr wrap="square" rtlCol="0">
            <a:spAutoFit/>
          </a:bodyPr>
          <a:lstStyle/>
          <a:p>
            <a:pPr algn="just"/>
            <a:r>
              <a:rPr lang="el-GR" sz="800" dirty="0" smtClean="0"/>
              <a:t>Παρακαλούμε, ακολουθήστε τις οδηγίες για τη συναρμολόγηση του προϊόντος. Μετά από κάθε δράση ελέγξτε αν έχετε συνδέσει, φιξάρει και σταθεροποιηθεί σωστά τα ξεχωριστά μέρη του προϊόντος.</a:t>
            </a:r>
            <a:endParaRPr lang="bg-BG" sz="800" dirty="0"/>
          </a:p>
        </p:txBody>
      </p:sp>
      <p:sp>
        <p:nvSpPr>
          <p:cNvPr id="23" name="TextBox 22"/>
          <p:cNvSpPr txBox="1"/>
          <p:nvPr/>
        </p:nvSpPr>
        <p:spPr>
          <a:xfrm>
            <a:off x="5220072" y="1593668"/>
            <a:ext cx="2376264" cy="307777"/>
          </a:xfrm>
          <a:prstGeom prst="rect">
            <a:avLst/>
          </a:prstGeom>
          <a:noFill/>
        </p:spPr>
        <p:txBody>
          <a:bodyPr wrap="square" rtlCol="0">
            <a:spAutoFit/>
          </a:bodyPr>
          <a:lstStyle/>
          <a:p>
            <a:r>
              <a:rPr lang="en-US" sz="1400" b="1" dirty="0" smtClean="0"/>
              <a:t>A </a:t>
            </a:r>
            <a:r>
              <a:rPr lang="el-GR" sz="800" dirty="0" smtClean="0"/>
              <a:t>Τοποθέτηση της λαβής</a:t>
            </a:r>
            <a:endParaRPr lang="bg-BG" sz="800" b="1" dirty="0"/>
          </a:p>
        </p:txBody>
      </p:sp>
      <p:pic>
        <p:nvPicPr>
          <p:cNvPr id="24" name="Picture 2" descr="C:\Users\user\Desktop\picture_dotty_3_2.jpg"/>
          <p:cNvPicPr>
            <a:picLocks noChangeAspect="1" noChangeArrowheads="1"/>
          </p:cNvPicPr>
          <p:nvPr/>
        </p:nvPicPr>
        <p:blipFill>
          <a:blip r:embed="rId2" cstate="print"/>
          <a:srcRect/>
          <a:stretch>
            <a:fillRect/>
          </a:stretch>
        </p:blipFill>
        <p:spPr bwMode="auto">
          <a:xfrm>
            <a:off x="6912496" y="1521660"/>
            <a:ext cx="2124000" cy="1282441"/>
          </a:xfrm>
          <a:prstGeom prst="rect">
            <a:avLst/>
          </a:prstGeom>
          <a:noFill/>
        </p:spPr>
      </p:pic>
      <p:pic>
        <p:nvPicPr>
          <p:cNvPr id="25" name="Picture 3" descr="C:\Users\user\Desktop\picture_dotty_4_2.jpg"/>
          <p:cNvPicPr>
            <a:picLocks noChangeAspect="1" noChangeArrowheads="1"/>
          </p:cNvPicPr>
          <p:nvPr/>
        </p:nvPicPr>
        <p:blipFill>
          <a:blip r:embed="rId3" cstate="print"/>
          <a:srcRect/>
          <a:stretch>
            <a:fillRect/>
          </a:stretch>
        </p:blipFill>
        <p:spPr bwMode="auto">
          <a:xfrm>
            <a:off x="5112248" y="1960664"/>
            <a:ext cx="1692000" cy="1424171"/>
          </a:xfrm>
          <a:prstGeom prst="rect">
            <a:avLst/>
          </a:prstGeom>
          <a:noFill/>
        </p:spPr>
      </p:pic>
      <p:sp>
        <p:nvSpPr>
          <p:cNvPr id="26" name="TextBox 25"/>
          <p:cNvSpPr txBox="1"/>
          <p:nvPr/>
        </p:nvSpPr>
        <p:spPr>
          <a:xfrm>
            <a:off x="7020272" y="3112792"/>
            <a:ext cx="2160240" cy="338554"/>
          </a:xfrm>
          <a:prstGeom prst="rect">
            <a:avLst/>
          </a:prstGeom>
          <a:noFill/>
        </p:spPr>
        <p:txBody>
          <a:bodyPr wrap="square" rtlCol="0">
            <a:spAutoFit/>
          </a:bodyPr>
          <a:lstStyle/>
          <a:p>
            <a:r>
              <a:rPr lang="el-GR" sz="800" dirty="0" smtClean="0"/>
              <a:t>Ποτέ μην χρησιμοποιείστε την παιδική στράτα σε χωρίς τους τροχίσκους.</a:t>
            </a:r>
            <a:endParaRPr lang="bg-BG" sz="800" dirty="0"/>
          </a:p>
        </p:txBody>
      </p:sp>
      <p:sp>
        <p:nvSpPr>
          <p:cNvPr id="28" name="TextBox 27"/>
          <p:cNvSpPr txBox="1"/>
          <p:nvPr/>
        </p:nvSpPr>
        <p:spPr>
          <a:xfrm>
            <a:off x="7020272" y="2753913"/>
            <a:ext cx="1944216" cy="430887"/>
          </a:xfrm>
          <a:prstGeom prst="rect">
            <a:avLst/>
          </a:prstGeom>
          <a:noFill/>
        </p:spPr>
        <p:txBody>
          <a:bodyPr wrap="square" rtlCol="0">
            <a:spAutoFit/>
          </a:bodyPr>
          <a:lstStyle/>
          <a:p>
            <a:r>
              <a:rPr lang="en-US" sz="1400" b="1" dirty="0" smtClean="0"/>
              <a:t>B </a:t>
            </a:r>
            <a:r>
              <a:rPr lang="el-GR" sz="800" dirty="0" smtClean="0"/>
              <a:t>Τοποθέτηση των πωμάτων και των τροχίσκων</a:t>
            </a:r>
            <a:endParaRPr lang="bg-BG" sz="800" b="1" dirty="0"/>
          </a:p>
        </p:txBody>
      </p:sp>
      <p:sp>
        <p:nvSpPr>
          <p:cNvPr id="40" name="TextBox 39"/>
          <p:cNvSpPr txBox="1"/>
          <p:nvPr/>
        </p:nvSpPr>
        <p:spPr>
          <a:xfrm>
            <a:off x="8748464" y="2012013"/>
            <a:ext cx="504056" cy="200055"/>
          </a:xfrm>
          <a:prstGeom prst="rect">
            <a:avLst/>
          </a:prstGeom>
          <a:noFill/>
        </p:spPr>
        <p:txBody>
          <a:bodyPr wrap="square" rtlCol="0">
            <a:spAutoFit/>
          </a:bodyPr>
          <a:lstStyle/>
          <a:p>
            <a:r>
              <a:rPr lang="el-GR" sz="700" dirty="0" smtClean="0"/>
              <a:t>χτύπος</a:t>
            </a:r>
            <a:endParaRPr lang="bg-BG" sz="700" dirty="0"/>
          </a:p>
        </p:txBody>
      </p:sp>
      <p:pic>
        <p:nvPicPr>
          <p:cNvPr id="41" name="Picture 4" descr="C:\Users\user\Desktop\picture_dotty_5_2.jpg"/>
          <p:cNvPicPr>
            <a:picLocks noChangeAspect="1" noChangeArrowheads="1"/>
          </p:cNvPicPr>
          <p:nvPr/>
        </p:nvPicPr>
        <p:blipFill>
          <a:blip r:embed="rId4" cstate="print"/>
          <a:srcRect/>
          <a:stretch>
            <a:fillRect/>
          </a:stretch>
        </p:blipFill>
        <p:spPr bwMode="auto">
          <a:xfrm>
            <a:off x="6012160" y="3534586"/>
            <a:ext cx="2376000" cy="1464719"/>
          </a:xfrm>
          <a:prstGeom prst="rect">
            <a:avLst/>
          </a:prstGeom>
          <a:noFill/>
        </p:spPr>
      </p:pic>
      <p:sp>
        <p:nvSpPr>
          <p:cNvPr id="42" name="TextBox 41"/>
          <p:cNvSpPr txBox="1"/>
          <p:nvPr/>
        </p:nvSpPr>
        <p:spPr>
          <a:xfrm>
            <a:off x="5220072" y="3328816"/>
            <a:ext cx="2376264" cy="307777"/>
          </a:xfrm>
          <a:prstGeom prst="rect">
            <a:avLst/>
          </a:prstGeom>
          <a:noFill/>
        </p:spPr>
        <p:txBody>
          <a:bodyPr wrap="square" rtlCol="0">
            <a:spAutoFit/>
          </a:bodyPr>
          <a:lstStyle/>
          <a:p>
            <a:r>
              <a:rPr lang="en-US" sz="1400" b="1" dirty="0" smtClean="0"/>
              <a:t>C </a:t>
            </a:r>
            <a:r>
              <a:rPr lang="el-GR" sz="800" dirty="0" smtClean="0"/>
              <a:t>Τοποθέτηση του καθίσματος</a:t>
            </a:r>
            <a:endParaRPr lang="bg-BG" sz="800" b="1" dirty="0"/>
          </a:p>
        </p:txBody>
      </p:sp>
      <p:sp>
        <p:nvSpPr>
          <p:cNvPr id="43" name="TextBox 42"/>
          <p:cNvSpPr txBox="1"/>
          <p:nvPr/>
        </p:nvSpPr>
        <p:spPr>
          <a:xfrm>
            <a:off x="8172400" y="3802872"/>
            <a:ext cx="936104" cy="1446550"/>
          </a:xfrm>
          <a:prstGeom prst="rect">
            <a:avLst/>
          </a:prstGeom>
          <a:noFill/>
        </p:spPr>
        <p:txBody>
          <a:bodyPr wrap="square" rtlCol="0">
            <a:spAutoFit/>
          </a:bodyPr>
          <a:lstStyle/>
          <a:p>
            <a:pPr algn="just"/>
            <a:r>
              <a:rPr lang="el-GR" sz="800" dirty="0" smtClean="0"/>
              <a:t>Βάλτε της πόρπες μέσα από τα ανοίγματα στο πλαίσιο του καθίσματος και τραβήξτε τους μέχρι να περάσουν εντελώς μέσα από τα ανοίγματα.</a:t>
            </a:r>
            <a:endParaRPr lang="bg-BG" sz="800" dirty="0"/>
          </a:p>
        </p:txBody>
      </p:sp>
      <p:sp>
        <p:nvSpPr>
          <p:cNvPr id="44" name="TextBox 43"/>
          <p:cNvSpPr txBox="1"/>
          <p:nvPr/>
        </p:nvSpPr>
        <p:spPr>
          <a:xfrm>
            <a:off x="5940152" y="4997391"/>
            <a:ext cx="2376264" cy="338554"/>
          </a:xfrm>
          <a:prstGeom prst="rect">
            <a:avLst/>
          </a:prstGeom>
          <a:noFill/>
        </p:spPr>
        <p:txBody>
          <a:bodyPr wrap="square" rtlCol="0">
            <a:spAutoFit/>
          </a:bodyPr>
          <a:lstStyle/>
          <a:p>
            <a:r>
              <a:rPr lang="el-GR" sz="800" dirty="0" smtClean="0"/>
              <a:t>Ασφαλίστε και κλειδώστε το πλαίσιο του καθίσματος στο μπροστινό μέρος του πάνω ραφιού.</a:t>
            </a:r>
            <a:endParaRPr lang="bg-BG" sz="800" dirty="0"/>
          </a:p>
        </p:txBody>
      </p:sp>
      <p:sp>
        <p:nvSpPr>
          <p:cNvPr id="45" name="TextBox 44"/>
          <p:cNvSpPr txBox="1"/>
          <p:nvPr/>
        </p:nvSpPr>
        <p:spPr>
          <a:xfrm>
            <a:off x="7524328" y="6316856"/>
            <a:ext cx="864096" cy="215444"/>
          </a:xfrm>
          <a:prstGeom prst="rect">
            <a:avLst/>
          </a:prstGeom>
          <a:noFill/>
        </p:spPr>
        <p:txBody>
          <a:bodyPr wrap="square" rtlCol="0">
            <a:spAutoFit/>
          </a:bodyPr>
          <a:lstStyle/>
          <a:p>
            <a:r>
              <a:rPr lang="el-GR" sz="800" dirty="0" smtClean="0"/>
              <a:t>αυλάκι</a:t>
            </a:r>
            <a:endParaRPr lang="bg-BG" sz="800" dirty="0"/>
          </a:p>
        </p:txBody>
      </p:sp>
      <p:sp>
        <p:nvSpPr>
          <p:cNvPr id="46" name="TextBox 45"/>
          <p:cNvSpPr txBox="1"/>
          <p:nvPr/>
        </p:nvSpPr>
        <p:spPr>
          <a:xfrm>
            <a:off x="7452320" y="5524188"/>
            <a:ext cx="1691680" cy="338554"/>
          </a:xfrm>
          <a:prstGeom prst="rect">
            <a:avLst/>
          </a:prstGeom>
          <a:noFill/>
        </p:spPr>
        <p:txBody>
          <a:bodyPr wrap="square" rtlCol="0">
            <a:spAutoFit/>
          </a:bodyPr>
          <a:lstStyle/>
          <a:p>
            <a:pPr algn="just"/>
            <a:r>
              <a:rPr lang="el-GR" sz="800" dirty="0" smtClean="0"/>
              <a:t>Βάλτε το πλαίσιο του καθίσματος στο άνω υποστήριγμα στα αυλάκια.</a:t>
            </a:r>
            <a:endParaRPr lang="bg-BG" sz="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 name="Picture 3" descr="C:\Users\user\Desktop\picture_dotty_8_2.jpg"/>
          <p:cNvPicPr>
            <a:picLocks noChangeAspect="1" noChangeArrowheads="1"/>
          </p:cNvPicPr>
          <p:nvPr/>
        </p:nvPicPr>
        <p:blipFill>
          <a:blip r:embed="rId2" cstate="print"/>
          <a:srcRect/>
          <a:stretch>
            <a:fillRect/>
          </a:stretch>
        </p:blipFill>
        <p:spPr bwMode="auto">
          <a:xfrm>
            <a:off x="503848" y="3590393"/>
            <a:ext cx="2700000" cy="1431494"/>
          </a:xfrm>
          <a:prstGeom prst="rect">
            <a:avLst/>
          </a:prstGeom>
          <a:noFill/>
        </p:spPr>
      </p:pic>
      <p:sp>
        <p:nvSpPr>
          <p:cNvPr id="12" name="TextBox 11"/>
          <p:cNvSpPr txBox="1"/>
          <p:nvPr/>
        </p:nvSpPr>
        <p:spPr>
          <a:xfrm>
            <a:off x="8643966"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10</a:t>
            </a:r>
            <a:endParaRPr lang="bg-BG" sz="900" b="1" dirty="0">
              <a:latin typeface="Arial" pitchFamily="34" charset="0"/>
              <a:cs typeface="Arial" pitchFamily="34" charset="0"/>
            </a:endParaRPr>
          </a:p>
        </p:txBody>
      </p:sp>
      <p:sp>
        <p:nvSpPr>
          <p:cNvPr id="13" name="TextBox 12"/>
          <p:cNvSpPr txBox="1"/>
          <p:nvPr/>
        </p:nvSpPr>
        <p:spPr>
          <a:xfrm>
            <a:off x="104034"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8</a:t>
            </a:r>
            <a:endParaRPr lang="bg-BG" sz="900" b="1" dirty="0">
              <a:latin typeface="Arial" pitchFamily="34" charset="0"/>
              <a:cs typeface="Arial" pitchFamily="34" charset="0"/>
            </a:endParaRPr>
          </a:p>
        </p:txBody>
      </p:sp>
      <p:pic>
        <p:nvPicPr>
          <p:cNvPr id="29" name="Picture 6" descr="C:\Users\user\Desktop\picture_dotty_7.jpg"/>
          <p:cNvPicPr>
            <a:picLocks noChangeAspect="1" noChangeArrowheads="1"/>
          </p:cNvPicPr>
          <p:nvPr/>
        </p:nvPicPr>
        <p:blipFill>
          <a:blip r:embed="rId3" cstate="print"/>
          <a:srcRect/>
          <a:stretch>
            <a:fillRect/>
          </a:stretch>
        </p:blipFill>
        <p:spPr bwMode="auto">
          <a:xfrm>
            <a:off x="1043608" y="1599566"/>
            <a:ext cx="2592000" cy="1272362"/>
          </a:xfrm>
          <a:prstGeom prst="rect">
            <a:avLst/>
          </a:prstGeom>
          <a:noFill/>
        </p:spPr>
      </p:pic>
      <p:pic>
        <p:nvPicPr>
          <p:cNvPr id="36" name="Picture 5" descr="C:\Users\user\Desktop\picture_dotty_6.jpg"/>
          <p:cNvPicPr>
            <a:picLocks noChangeAspect="1" noChangeArrowheads="1"/>
          </p:cNvPicPr>
          <p:nvPr/>
        </p:nvPicPr>
        <p:blipFill>
          <a:blip r:embed="rId4" cstate="print"/>
          <a:srcRect/>
          <a:stretch>
            <a:fillRect/>
          </a:stretch>
        </p:blipFill>
        <p:spPr bwMode="auto">
          <a:xfrm>
            <a:off x="107504" y="218257"/>
            <a:ext cx="2592000" cy="1361196"/>
          </a:xfrm>
          <a:prstGeom prst="rect">
            <a:avLst/>
          </a:prstGeom>
          <a:noFill/>
        </p:spPr>
      </p:pic>
      <p:sp>
        <p:nvSpPr>
          <p:cNvPr id="51" name="TextBox 50"/>
          <p:cNvSpPr txBox="1"/>
          <p:nvPr/>
        </p:nvSpPr>
        <p:spPr>
          <a:xfrm>
            <a:off x="827584" y="44624"/>
            <a:ext cx="1872208" cy="338554"/>
          </a:xfrm>
          <a:prstGeom prst="rect">
            <a:avLst/>
          </a:prstGeom>
          <a:noFill/>
        </p:spPr>
        <p:txBody>
          <a:bodyPr wrap="square" rtlCol="0">
            <a:spAutoFit/>
          </a:bodyPr>
          <a:lstStyle/>
          <a:p>
            <a:r>
              <a:rPr lang="en-US" sz="800" dirty="0" smtClean="0"/>
              <a:t>Fasten and lock the frame of the seat in the front side of the upper </a:t>
            </a:r>
            <a:r>
              <a:rPr lang="en-US" sz="800" dirty="0" smtClean="0"/>
              <a:t>seat unit</a:t>
            </a:r>
            <a:endParaRPr lang="bg-BG" sz="800" dirty="0"/>
          </a:p>
        </p:txBody>
      </p:sp>
      <p:sp>
        <p:nvSpPr>
          <p:cNvPr id="52" name="TextBox 51"/>
          <p:cNvSpPr txBox="1"/>
          <p:nvPr/>
        </p:nvSpPr>
        <p:spPr>
          <a:xfrm>
            <a:off x="2339752" y="1268760"/>
            <a:ext cx="864096" cy="215444"/>
          </a:xfrm>
          <a:prstGeom prst="rect">
            <a:avLst/>
          </a:prstGeom>
          <a:noFill/>
        </p:spPr>
        <p:txBody>
          <a:bodyPr wrap="square" rtlCol="0">
            <a:spAutoFit/>
          </a:bodyPr>
          <a:lstStyle/>
          <a:p>
            <a:r>
              <a:rPr lang="en-US" sz="800" dirty="0" smtClean="0"/>
              <a:t>Indentation</a:t>
            </a:r>
            <a:endParaRPr lang="bg-BG" sz="800" dirty="0"/>
          </a:p>
        </p:txBody>
      </p:sp>
      <p:sp>
        <p:nvSpPr>
          <p:cNvPr id="53" name="TextBox 52"/>
          <p:cNvSpPr txBox="1"/>
          <p:nvPr/>
        </p:nvSpPr>
        <p:spPr>
          <a:xfrm>
            <a:off x="2339752" y="375047"/>
            <a:ext cx="1440160" cy="461665"/>
          </a:xfrm>
          <a:prstGeom prst="rect">
            <a:avLst/>
          </a:prstGeom>
          <a:noFill/>
        </p:spPr>
        <p:txBody>
          <a:bodyPr wrap="square" rtlCol="0">
            <a:spAutoFit/>
          </a:bodyPr>
          <a:lstStyle/>
          <a:p>
            <a:r>
              <a:rPr lang="en-US" sz="800" dirty="0" smtClean="0"/>
              <a:t>Put the frame of the seat on the upper </a:t>
            </a:r>
            <a:r>
              <a:rPr lang="en-US" sz="800" dirty="0" smtClean="0"/>
              <a:t>seat unit along </a:t>
            </a:r>
            <a:r>
              <a:rPr lang="en-US" sz="800" dirty="0" smtClean="0"/>
              <a:t>the indentations</a:t>
            </a:r>
            <a:endParaRPr lang="bg-BG" sz="800" dirty="0"/>
          </a:p>
        </p:txBody>
      </p:sp>
      <p:sp>
        <p:nvSpPr>
          <p:cNvPr id="54" name="TextBox 53"/>
          <p:cNvSpPr txBox="1"/>
          <p:nvPr/>
        </p:nvSpPr>
        <p:spPr>
          <a:xfrm>
            <a:off x="1403648" y="1586606"/>
            <a:ext cx="576064" cy="215444"/>
          </a:xfrm>
          <a:prstGeom prst="rect">
            <a:avLst/>
          </a:prstGeom>
          <a:noFill/>
        </p:spPr>
        <p:txBody>
          <a:bodyPr wrap="square" rtlCol="0">
            <a:spAutoFit/>
          </a:bodyPr>
          <a:lstStyle/>
          <a:p>
            <a:r>
              <a:rPr lang="en-US" sz="800" dirty="0" smtClean="0"/>
              <a:t>Click</a:t>
            </a:r>
            <a:endParaRPr lang="bg-BG" sz="800" dirty="0"/>
          </a:p>
        </p:txBody>
      </p:sp>
      <p:sp>
        <p:nvSpPr>
          <p:cNvPr id="55" name="TextBox 54"/>
          <p:cNvSpPr txBox="1"/>
          <p:nvPr/>
        </p:nvSpPr>
        <p:spPr>
          <a:xfrm>
            <a:off x="2123728" y="1658034"/>
            <a:ext cx="576064" cy="215444"/>
          </a:xfrm>
          <a:prstGeom prst="rect">
            <a:avLst/>
          </a:prstGeom>
          <a:noFill/>
        </p:spPr>
        <p:txBody>
          <a:bodyPr wrap="square" rtlCol="0">
            <a:spAutoFit/>
          </a:bodyPr>
          <a:lstStyle/>
          <a:p>
            <a:r>
              <a:rPr lang="en-US" sz="800" dirty="0" smtClean="0"/>
              <a:t>Click</a:t>
            </a:r>
            <a:endParaRPr lang="bg-BG" sz="800" dirty="0"/>
          </a:p>
        </p:txBody>
      </p:sp>
      <p:sp>
        <p:nvSpPr>
          <p:cNvPr id="56" name="TextBox 55"/>
          <p:cNvSpPr txBox="1"/>
          <p:nvPr/>
        </p:nvSpPr>
        <p:spPr>
          <a:xfrm>
            <a:off x="3275856" y="2234098"/>
            <a:ext cx="864096" cy="215444"/>
          </a:xfrm>
          <a:prstGeom prst="rect">
            <a:avLst/>
          </a:prstGeom>
          <a:noFill/>
        </p:spPr>
        <p:txBody>
          <a:bodyPr wrap="square" rtlCol="0">
            <a:spAutoFit/>
          </a:bodyPr>
          <a:lstStyle/>
          <a:p>
            <a:r>
              <a:rPr lang="en-US" sz="800" dirty="0" smtClean="0"/>
              <a:t>Press</a:t>
            </a:r>
            <a:endParaRPr lang="bg-BG" sz="800" dirty="0"/>
          </a:p>
        </p:txBody>
      </p:sp>
      <p:sp>
        <p:nvSpPr>
          <p:cNvPr id="57" name="TextBox 56"/>
          <p:cNvSpPr txBox="1"/>
          <p:nvPr/>
        </p:nvSpPr>
        <p:spPr>
          <a:xfrm>
            <a:off x="2339752" y="2492896"/>
            <a:ext cx="1656184" cy="584775"/>
          </a:xfrm>
          <a:prstGeom prst="rect">
            <a:avLst/>
          </a:prstGeom>
          <a:noFill/>
        </p:spPr>
        <p:txBody>
          <a:bodyPr wrap="square" rtlCol="0">
            <a:spAutoFit/>
          </a:bodyPr>
          <a:lstStyle/>
          <a:p>
            <a:r>
              <a:rPr lang="en-US" sz="800" b="1" dirty="0" smtClean="0"/>
              <a:t>WARNING</a:t>
            </a:r>
            <a:r>
              <a:rPr lang="bg-BG" sz="800" b="1" dirty="0" smtClean="0"/>
              <a:t>: </a:t>
            </a:r>
            <a:r>
              <a:rPr lang="en-US" sz="800" dirty="0" smtClean="0"/>
              <a:t>Please</a:t>
            </a:r>
            <a:r>
              <a:rPr lang="bg-BG" sz="800" dirty="0" smtClean="0"/>
              <a:t>,  </a:t>
            </a:r>
            <a:r>
              <a:rPr lang="en-US" sz="800" dirty="0" smtClean="0"/>
              <a:t>make sure that the hooks on both sides are correctly placed and fastened in the upper </a:t>
            </a:r>
            <a:r>
              <a:rPr lang="en-US" sz="800" dirty="0" smtClean="0"/>
              <a:t>seat unit</a:t>
            </a:r>
            <a:endParaRPr lang="bg-BG" sz="800" dirty="0"/>
          </a:p>
        </p:txBody>
      </p:sp>
      <p:sp>
        <p:nvSpPr>
          <p:cNvPr id="78" name="TextBox 77"/>
          <p:cNvSpPr txBox="1"/>
          <p:nvPr/>
        </p:nvSpPr>
        <p:spPr>
          <a:xfrm>
            <a:off x="107504" y="2852936"/>
            <a:ext cx="1944216" cy="307777"/>
          </a:xfrm>
          <a:prstGeom prst="rect">
            <a:avLst/>
          </a:prstGeom>
          <a:noFill/>
        </p:spPr>
        <p:txBody>
          <a:bodyPr wrap="square" rtlCol="0">
            <a:spAutoFit/>
          </a:bodyPr>
          <a:lstStyle/>
          <a:p>
            <a:r>
              <a:rPr lang="en-US" sz="1400" b="1" dirty="0" smtClean="0"/>
              <a:t>D </a:t>
            </a:r>
            <a:r>
              <a:rPr lang="en-US" sz="800" b="1" dirty="0" smtClean="0"/>
              <a:t>Height adjustment</a:t>
            </a:r>
            <a:endParaRPr lang="bg-BG" sz="800" b="1" dirty="0"/>
          </a:p>
        </p:txBody>
      </p:sp>
      <p:sp>
        <p:nvSpPr>
          <p:cNvPr id="79" name="TextBox 78"/>
          <p:cNvSpPr txBox="1"/>
          <p:nvPr/>
        </p:nvSpPr>
        <p:spPr>
          <a:xfrm>
            <a:off x="72008" y="3068960"/>
            <a:ext cx="3960000" cy="584775"/>
          </a:xfrm>
          <a:prstGeom prst="rect">
            <a:avLst/>
          </a:prstGeom>
          <a:noFill/>
        </p:spPr>
        <p:txBody>
          <a:bodyPr wrap="square" rtlCol="0">
            <a:spAutoFit/>
          </a:bodyPr>
          <a:lstStyle/>
          <a:p>
            <a:pPr algn="just"/>
            <a:r>
              <a:rPr lang="en-US" sz="800" dirty="0" smtClean="0"/>
              <a:t>In order to adjust the height of the baby walker or fold it</a:t>
            </a:r>
            <a:r>
              <a:rPr lang="bg-BG" sz="800" dirty="0" smtClean="0"/>
              <a:t>: </a:t>
            </a:r>
            <a:r>
              <a:rPr lang="en-US" sz="800" dirty="0" smtClean="0"/>
              <a:t>Turn the button showed on figure D, to the right afterwards turn it upwards</a:t>
            </a:r>
            <a:r>
              <a:rPr lang="bg-BG" sz="800" dirty="0" smtClean="0"/>
              <a:t>, </a:t>
            </a:r>
            <a:r>
              <a:rPr lang="en-US" sz="800" dirty="0" smtClean="0"/>
              <a:t>in order to release the mechanism and with the help of the other hand move the upper </a:t>
            </a:r>
            <a:r>
              <a:rPr lang="en-US" sz="800" dirty="0" smtClean="0"/>
              <a:t>seat unit in </a:t>
            </a:r>
            <a:r>
              <a:rPr lang="en-US" sz="800" dirty="0" smtClean="0"/>
              <a:t>the desired position</a:t>
            </a:r>
            <a:r>
              <a:rPr lang="bg-BG" sz="800" dirty="0" smtClean="0"/>
              <a:t>. </a:t>
            </a:r>
            <a:r>
              <a:rPr lang="en-US" sz="800" b="1" dirty="0" smtClean="0"/>
              <a:t>Warning</a:t>
            </a:r>
            <a:r>
              <a:rPr lang="bg-BG" sz="800" dirty="0" smtClean="0"/>
              <a:t>: </a:t>
            </a:r>
            <a:r>
              <a:rPr lang="en-US" sz="800" dirty="0" smtClean="0"/>
              <a:t>Please</a:t>
            </a:r>
            <a:r>
              <a:rPr lang="bg-BG" sz="800" dirty="0" smtClean="0"/>
              <a:t>, </a:t>
            </a:r>
            <a:r>
              <a:rPr lang="en-US" sz="800" dirty="0" smtClean="0"/>
              <a:t>do not adjust the height, while your child uses the walker</a:t>
            </a:r>
            <a:r>
              <a:rPr lang="bg-BG" sz="800" dirty="0" smtClean="0"/>
              <a:t>. </a:t>
            </a:r>
            <a:endParaRPr lang="bg-BG" sz="800" dirty="0"/>
          </a:p>
        </p:txBody>
      </p:sp>
      <p:pic>
        <p:nvPicPr>
          <p:cNvPr id="84" name="Picture 4" descr="C:\Users\user\Desktop\picture_dotty_9_2.jpg"/>
          <p:cNvPicPr>
            <a:picLocks noChangeAspect="1" noChangeArrowheads="1"/>
          </p:cNvPicPr>
          <p:nvPr/>
        </p:nvPicPr>
        <p:blipFill>
          <a:blip r:embed="rId5" cstate="print"/>
          <a:srcRect/>
          <a:stretch>
            <a:fillRect/>
          </a:stretch>
        </p:blipFill>
        <p:spPr bwMode="auto">
          <a:xfrm>
            <a:off x="395536" y="5170512"/>
            <a:ext cx="2755900" cy="1066800"/>
          </a:xfrm>
          <a:prstGeom prst="rect">
            <a:avLst/>
          </a:prstGeom>
          <a:noFill/>
        </p:spPr>
      </p:pic>
      <p:sp>
        <p:nvSpPr>
          <p:cNvPr id="85" name="TextBox 84"/>
          <p:cNvSpPr txBox="1"/>
          <p:nvPr/>
        </p:nvSpPr>
        <p:spPr>
          <a:xfrm>
            <a:off x="107504" y="4869160"/>
            <a:ext cx="3996512" cy="369332"/>
          </a:xfrm>
          <a:prstGeom prst="rect">
            <a:avLst/>
          </a:prstGeom>
          <a:noFill/>
        </p:spPr>
        <p:txBody>
          <a:bodyPr wrap="square" rtlCol="0">
            <a:spAutoFit/>
          </a:bodyPr>
          <a:lstStyle/>
          <a:p>
            <a:r>
              <a:rPr lang="en-US" b="1" dirty="0" smtClean="0"/>
              <a:t>E</a:t>
            </a:r>
            <a:r>
              <a:rPr lang="en-US" sz="1400" b="1" dirty="0" smtClean="0"/>
              <a:t> </a:t>
            </a:r>
            <a:r>
              <a:rPr lang="en-US" sz="800" dirty="0" smtClean="0"/>
              <a:t>Place the plastic rings on the </a:t>
            </a:r>
            <a:r>
              <a:rPr lang="en-US" sz="800" dirty="0" smtClean="0"/>
              <a:t>seat unit with </a:t>
            </a:r>
            <a:r>
              <a:rPr lang="en-US" sz="800" dirty="0" smtClean="0"/>
              <a:t>U-form.</a:t>
            </a:r>
            <a:endParaRPr lang="bg-BG" sz="800" dirty="0"/>
          </a:p>
        </p:txBody>
      </p:sp>
      <p:sp>
        <p:nvSpPr>
          <p:cNvPr id="86" name="TextBox 85"/>
          <p:cNvSpPr txBox="1"/>
          <p:nvPr/>
        </p:nvSpPr>
        <p:spPr>
          <a:xfrm>
            <a:off x="2627784" y="5235111"/>
            <a:ext cx="1296144" cy="461665"/>
          </a:xfrm>
          <a:prstGeom prst="rect">
            <a:avLst/>
          </a:prstGeom>
          <a:noFill/>
        </p:spPr>
        <p:txBody>
          <a:bodyPr wrap="square" rtlCol="0">
            <a:spAutoFit/>
          </a:bodyPr>
          <a:lstStyle/>
          <a:p>
            <a:pPr algn="just"/>
            <a:r>
              <a:rPr lang="en-US" sz="800" dirty="0" smtClean="0"/>
              <a:t>Turn to the right</a:t>
            </a:r>
            <a:r>
              <a:rPr lang="bg-BG" sz="800" dirty="0" smtClean="0"/>
              <a:t>, </a:t>
            </a:r>
            <a:r>
              <a:rPr lang="en-US" sz="800" dirty="0" smtClean="0"/>
              <a:t>in order to tighten the board with toys</a:t>
            </a:r>
            <a:r>
              <a:rPr lang="bg-BG" sz="800" dirty="0" smtClean="0"/>
              <a:t>.</a:t>
            </a:r>
            <a:endParaRPr lang="bg-BG" sz="800" dirty="0"/>
          </a:p>
        </p:txBody>
      </p:sp>
      <p:sp>
        <p:nvSpPr>
          <p:cNvPr id="34" name="TextBox 33"/>
          <p:cNvSpPr txBox="1"/>
          <p:nvPr/>
        </p:nvSpPr>
        <p:spPr>
          <a:xfrm>
            <a:off x="5148504" y="52164"/>
            <a:ext cx="3960000" cy="6494085"/>
          </a:xfrm>
          <a:prstGeom prst="rect">
            <a:avLst/>
          </a:prstGeom>
          <a:noFill/>
        </p:spPr>
        <p:txBody>
          <a:bodyPr wrap="square" rtlCol="0">
            <a:spAutoFit/>
          </a:bodyPr>
          <a:lstStyle/>
          <a:p>
            <a:pPr algn="just"/>
            <a:r>
              <a:rPr lang="el-GR" sz="800" dirty="0" smtClean="0"/>
              <a:t>1. ΠΡΟΣΟΧΗ! Ποτέ μην αφήστε το παιδί χωρίς εποπτεία από έναν ενήλικο ενώ είναι στην παιδική στράτα.</a:t>
            </a:r>
            <a:endParaRPr lang="bg-BG" sz="800" dirty="0" smtClean="0"/>
          </a:p>
          <a:p>
            <a:pPr algn="just"/>
            <a:r>
              <a:rPr lang="el-GR" sz="800" dirty="0" smtClean="0"/>
              <a:t>2. ΠΡΟΣΟΧΗ! Το παιδί σας μπορεί να κινείται γρήγορα και να φτάνει πιο μακριά ενώ είναι στη στράτα:</a:t>
            </a:r>
            <a:endParaRPr lang="bg-BG" sz="800" dirty="0" smtClean="0"/>
          </a:p>
          <a:p>
            <a:pPr algn="just"/>
            <a:r>
              <a:rPr lang="el-GR" sz="800" dirty="0" smtClean="0"/>
              <a:t>- Να αποτρέψετε την πρόσβαση του παιδιού σε σκάλες, σκαλοπάτια και ανώμαλες επιφάνειες'</a:t>
            </a:r>
            <a:endParaRPr lang="bg-BG" sz="800" dirty="0" smtClean="0"/>
          </a:p>
          <a:p>
            <a:pPr algn="just"/>
            <a:r>
              <a:rPr lang="el-GR" sz="800" dirty="0" smtClean="0"/>
              <a:t>- Να λαμβάνεστε προφυλάξεις κατά τις πυρκαγιές και την πρόσβαση σε συσκευές για τη θέρμανση και το μαγείρεμα'</a:t>
            </a:r>
            <a:endParaRPr lang="bg-BG" sz="800" dirty="0" smtClean="0"/>
          </a:p>
          <a:p>
            <a:pPr algn="just"/>
            <a:r>
              <a:rPr lang="el-GR" sz="800" dirty="0" smtClean="0"/>
              <a:t>- Βάλτε σε απρόσιτα σημεία τα καυτά υγρά, τα ηλεκτρικά καλώδια και άλλα δυνητικά επικίνδυνα αντικείμενα'</a:t>
            </a:r>
            <a:endParaRPr lang="bg-BG" sz="800" dirty="0" smtClean="0"/>
          </a:p>
          <a:p>
            <a:pPr algn="just"/>
            <a:r>
              <a:rPr lang="el-GR" sz="800" dirty="0" smtClean="0"/>
              <a:t>- Να αποτρέψετε τις συγκρούσεων με γυάλινες πόρτες, παράθυρα και έπιπλα'</a:t>
            </a:r>
            <a:endParaRPr lang="bg-BG" sz="800" dirty="0" smtClean="0"/>
          </a:p>
          <a:p>
            <a:pPr algn="just"/>
            <a:r>
              <a:rPr lang="el-GR" sz="800" dirty="0" smtClean="0"/>
              <a:t>- Μην χρησιμοποιείστε τη στράτα αν υπάρχουν σπασμένα ή λείπουντα μέρη'</a:t>
            </a:r>
            <a:endParaRPr lang="bg-BG" sz="800" dirty="0" smtClean="0"/>
          </a:p>
          <a:p>
            <a:pPr algn="just"/>
            <a:r>
              <a:rPr lang="el-GR" sz="800" dirty="0" smtClean="0"/>
              <a:t>- Αυτή η παιδική στράτα δεν πρέπει να χρησιμοποιείται για μακριές χρονικές περιόδους (το μεγαλύτερο 20 λεπτά)'</a:t>
            </a:r>
            <a:endParaRPr lang="bg-BG" sz="800" dirty="0" smtClean="0"/>
          </a:p>
          <a:p>
            <a:pPr algn="just"/>
            <a:r>
              <a:rPr lang="el-GR" sz="800" dirty="0" smtClean="0"/>
              <a:t>- Αυτή η παιδική στράτα προορίζεται για παιδιά που δεν μπορούν να περπατούν ανεξάρτητα, σε ηλικία περίπου 6 μηνών. Δεν προορίζεται για παιδιά που υπερβαίνουν τα 12 κιλά.</a:t>
            </a:r>
            <a:endParaRPr lang="bg-BG" sz="800" dirty="0" smtClean="0"/>
          </a:p>
          <a:p>
            <a:pPr algn="just"/>
            <a:r>
              <a:rPr lang="el-GR" sz="800" dirty="0" smtClean="0"/>
              <a:t>- Μην χρησιμοποιείτε ανταλλακτικά, που δεν εγκρίθηκαν ή παραδόθηκαν από τον κατασκευαστή ή τον διανομέα'</a:t>
            </a:r>
            <a:endParaRPr lang="bg-BG" sz="800" dirty="0" smtClean="0"/>
          </a:p>
          <a:p>
            <a:pPr algn="just"/>
            <a:r>
              <a:rPr lang="el-GR" sz="800" dirty="0" smtClean="0"/>
              <a:t>3. ΠΡΟΣΟΧΗ! Διακόψτε την χρήση της παιδικής στράτας όταν το παιδί σας μπορεί ήδη να περπατά χωρίς ξένη βοήθεια.</a:t>
            </a:r>
            <a:endParaRPr lang="bg-BG" sz="800" dirty="0" smtClean="0"/>
          </a:p>
          <a:p>
            <a:pPr algn="just"/>
            <a:r>
              <a:rPr lang="el-GR" sz="800" dirty="0" smtClean="0"/>
              <a:t>4. ΠΡΟΣΟΧΗ! Η στράτα πρέπει να συναρμολογηθεί από έναν ενήλικο.</a:t>
            </a:r>
            <a:endParaRPr lang="bg-BG" sz="800" dirty="0" smtClean="0"/>
          </a:p>
          <a:p>
            <a:pPr algn="just"/>
            <a:r>
              <a:rPr lang="el-GR" sz="800" dirty="0" smtClean="0"/>
              <a:t>5. Μην χρησιμοποιείτε την παιδική στράτα σε ανώμαλες επιφάνειες, κοντά σε σκαλοπάτια ή σκάλες, σε γλιστερές και υγρές επιφάνειες, σε πισίνες.</a:t>
            </a:r>
            <a:endParaRPr lang="en-US" sz="800" dirty="0" smtClean="0"/>
          </a:p>
          <a:p>
            <a:pPr algn="just"/>
            <a:r>
              <a:rPr lang="el-GR" sz="800" dirty="0" smtClean="0"/>
              <a:t>6. Μην αφήστε την παιδική στράτα κοντά σε πηγές θερμότητας - τζάκια, θερμάστρες και κουζίνες, συσκευές θέρμανσης κ.α.</a:t>
            </a:r>
            <a:endParaRPr lang="bg-BG" sz="800" dirty="0" smtClean="0"/>
          </a:p>
          <a:p>
            <a:pPr algn="just"/>
            <a:r>
              <a:rPr lang="el-GR" sz="800" dirty="0" smtClean="0"/>
              <a:t>7. Η στράτα δεν πρέπει να χρησιμοποιείται κοντά σε ηλεκτρικά καλώδια, κορδόνια για κουρτίνες, ακτινωτές και καυτά υγρά.</a:t>
            </a:r>
            <a:endParaRPr lang="bg-BG" sz="800" dirty="0" smtClean="0"/>
          </a:p>
          <a:p>
            <a:pPr algn="just"/>
            <a:r>
              <a:rPr lang="el-GR" sz="800" dirty="0" smtClean="0"/>
              <a:t>8. Βεβαιωθείτε ότι το παιδί αγγίζει το πάτωμα με τα πόδια, όταν είναι στη στράτα.</a:t>
            </a:r>
            <a:endParaRPr lang="bg-BG" sz="800" dirty="0" smtClean="0"/>
          </a:p>
          <a:p>
            <a:pPr algn="just"/>
            <a:r>
              <a:rPr lang="el-GR" sz="800" dirty="0" smtClean="0"/>
              <a:t>9. Κατά τη χρήση προστατεύστε το παιδί από σύγκρουση με πόρτες, παράθυρα και έπιπλα που περιέχουν γυάλινα στοιχεία.</a:t>
            </a:r>
            <a:endParaRPr lang="bg-BG" sz="800" dirty="0" smtClean="0"/>
          </a:p>
          <a:p>
            <a:pPr algn="just"/>
            <a:r>
              <a:rPr lang="el-GR" sz="800" dirty="0" smtClean="0"/>
              <a:t>10. Η παιδική στράτα δεν προορίζεται για χρήση από περισσότερο από ένα παιδί</a:t>
            </a:r>
            <a:r>
              <a:rPr lang="en-US" sz="800" dirty="0" smtClean="0"/>
              <a:t>  </a:t>
            </a:r>
            <a:r>
              <a:rPr lang="el-GR" sz="800" dirty="0" smtClean="0"/>
              <a:t>ταυτόχρονα. Παρακαλούμε να χρησιμοποιείτε το προϊόν σύμφωνα με τον προορισμό του. Η στράτα δεν είναι παιχνίδι και μην αφήστε άλλα παιδιά να την σπρώχνουν και να παίζουν με αυτή ταν το παιδί σας είναι σ' αυτή!</a:t>
            </a:r>
            <a:endParaRPr lang="bg-BG" sz="800" dirty="0" smtClean="0"/>
          </a:p>
          <a:p>
            <a:pPr algn="just"/>
            <a:r>
              <a:rPr lang="el-GR" sz="800" dirty="0" smtClean="0"/>
              <a:t>11. ΠΡΟΣΟΧΗ! Μην κάνετε οποιεσδήποτε αλλαγές και βελτιώσεις στη δομή της στράτας επειδή αυτό μπορεί να οδηγήσει σε ανατροπή ή ζημιά της στράτας ενώ το παιδί είναι</a:t>
            </a:r>
            <a:r>
              <a:rPr lang="en-US" sz="800" dirty="0" smtClean="0"/>
              <a:t> </a:t>
            </a:r>
            <a:r>
              <a:rPr lang="el-GR" sz="800" dirty="0" smtClean="0"/>
              <a:t>σ΄αυτή, και αυτό μπορεί να τραυματιστεί.</a:t>
            </a:r>
            <a:endParaRPr lang="en-US" sz="800" dirty="0" smtClean="0"/>
          </a:p>
          <a:p>
            <a:pPr algn="just"/>
            <a:r>
              <a:rPr lang="el-GR" sz="800" dirty="0" smtClean="0"/>
              <a:t>12. Μην κρεμάστε αντικείμενα και αξεσουάρ στη στράτα, τα οποία δεν παρέχονται από τον κατασκευαστή, καθώς αυτό μπορεί να επηρεάσει τη σταθερότητά της και την ασφάλεια του παιδιού σας.</a:t>
            </a:r>
            <a:endParaRPr lang="bg-BG" sz="800" dirty="0" smtClean="0"/>
          </a:p>
          <a:p>
            <a:pPr algn="just"/>
            <a:r>
              <a:rPr lang="el-GR" sz="800" dirty="0" smtClean="0"/>
              <a:t>13. Πριν από κάθε χρήση του προϊόντος ελέγξτε αν όλα τα μέρη της στράτας είναι σωστά τοποθετημένα και σφιγμένα και αν δεν υπάρχουν ελλείποντα μέρη.</a:t>
            </a:r>
            <a:endParaRPr lang="bg-BG" sz="800" dirty="0" smtClean="0"/>
          </a:p>
          <a:p>
            <a:pPr algn="just"/>
            <a:r>
              <a:rPr lang="el-GR" sz="800" dirty="0" smtClean="0"/>
              <a:t>14. Πριν από κάθε χρήση, ελέγξτε αν δεν υπάρχουν κατεστραμμένα, σπασμένα, κομμένα ή ελλείποντα τμήματα. Αν βρείτε τέτοια ζημιά, παρακαλούμε διακόψτε τη χρήση της στράτας, ενώ η ζημιά να επισκευαστεί και τα σπασμένα μέρη να αντικατασταθούν.</a:t>
            </a:r>
            <a:endParaRPr lang="bg-BG" sz="800" dirty="0" smtClean="0"/>
          </a:p>
          <a:p>
            <a:pPr algn="just"/>
            <a:r>
              <a:rPr lang="el-GR" sz="800" dirty="0" smtClean="0"/>
              <a:t>15. Μην κάνετε επισκευή της στράτας οι μόνοι σας. Συνδέστε με εξουσιοδοτημένο σέρβις ή με τον έμπορα από τον οποίο αγοράσατε το προϊόν.</a:t>
            </a:r>
            <a:endParaRPr lang="bg-BG" sz="800" dirty="0" smtClean="0"/>
          </a:p>
          <a:p>
            <a:pPr algn="just"/>
            <a:r>
              <a:rPr lang="el-GR" sz="800" dirty="0" smtClean="0"/>
              <a:t>16. Αυτή η παιδική στράτα πρέπει να χρησιμοποιείται μόνο για σύντομες χρονικές</a:t>
            </a:r>
            <a:r>
              <a:rPr lang="en-US" sz="800" dirty="0" smtClean="0"/>
              <a:t> </a:t>
            </a:r>
            <a:r>
              <a:rPr lang="el-GR" sz="800" dirty="0" smtClean="0"/>
              <a:t>περιόδους, το μεγαλύτερο 20 λεπτά.</a:t>
            </a:r>
            <a:endParaRPr lang="bg-BG" sz="800" dirty="0" smtClean="0"/>
          </a:p>
          <a:p>
            <a:pPr algn="just"/>
            <a:r>
              <a:rPr lang="el-GR" sz="800" dirty="0" smtClean="0"/>
              <a:t>17. Μην χρησιμοποιείτε άλλα ανταλλακτικά εκτός απ' αυτά που παρέχονται από τον από τον κατασκευαστή ή τον διανομέα.</a:t>
            </a:r>
            <a:endParaRPr lang="bg-BG" sz="8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3339</TotalTime>
  <Words>7632</Words>
  <Application>Microsoft Office PowerPoint</Application>
  <PresentationFormat>On-screen Show (4:3)</PresentationFormat>
  <Paragraphs>421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373</cp:revision>
  <dcterms:created xsi:type="dcterms:W3CDTF">2015-11-16T10:45:54Z</dcterms:created>
  <dcterms:modified xsi:type="dcterms:W3CDTF">2017-02-10T13:57:56Z</dcterms:modified>
</cp:coreProperties>
</file>