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92" r:id="rId3"/>
    <p:sldId id="319" r:id="rId4"/>
    <p:sldId id="318" r:id="rId5"/>
    <p:sldId id="321" r:id="rId6"/>
    <p:sldId id="320" r:id="rId7"/>
    <p:sldId id="287" r:id="rId8"/>
    <p:sldId id="322" r:id="rId9"/>
    <p:sldId id="324" r:id="rId10"/>
    <p:sldId id="325" r:id="rId11"/>
    <p:sldId id="326" r:id="rId12"/>
    <p:sldId id="327" r:id="rId13"/>
    <p:sldId id="328" r:id="rId14"/>
    <p:sldId id="329" r:id="rId15"/>
    <p:sldId id="330" r:id="rId16"/>
    <p:sldId id="331" r:id="rId17"/>
    <p:sldId id="332" r:id="rId18"/>
    <p:sldId id="288" r:id="rId19"/>
    <p:sldId id="333" r:id="rId20"/>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05" autoAdjust="0"/>
    <p:restoredTop sz="94679" autoAdjust="0"/>
  </p:normalViewPr>
  <p:slideViewPr>
    <p:cSldViewPr>
      <p:cViewPr>
        <p:scale>
          <a:sx n="75" d="100"/>
          <a:sy n="75" d="100"/>
        </p:scale>
        <p:origin x="162" y="8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265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5" Type="http://schemas.openxmlformats.org/officeDocument/2006/relationships/image" Target="../media/image8.wmf"/><Relationship Id="rId4"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9CC1F6-67D9-43D1-96BB-98ABFDCBA08D}" type="datetimeFigureOut">
              <a:rPr lang="bg-BG" smtClean="0"/>
              <a:pPr/>
              <a:t>28-04-2020</a:t>
            </a:fld>
            <a:endParaRPr lang="bg-B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142FB0-1BB6-40F8-B88B-5454D3CE9D7F}" type="slidenum">
              <a:rPr lang="bg-BG" smtClean="0"/>
              <a:pPr/>
              <a:t>‹#›</a:t>
            </a:fld>
            <a:endParaRPr lang="bg-BG"/>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p>
            <a:fld id="{ED4837BD-10F4-4A24-AA32-EE04C85CE237}" type="datetimeFigureOut">
              <a:rPr lang="bg-BG" smtClean="0"/>
              <a:pPr/>
              <a:t>28-04-2020</a:t>
            </a:fld>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9171EC58-76B2-42AB-8039-3B8D55F9C6B1}" type="slidenum">
              <a:rPr lang="bg-BG" smtClean="0"/>
              <a:pPr/>
              <a:t>‹#›</a:t>
            </a:fld>
            <a:endParaRPr lang="bg-BG"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ED4837BD-10F4-4A24-AA32-EE04C85CE237}" type="datetimeFigureOut">
              <a:rPr lang="bg-BG" smtClean="0"/>
              <a:pPr/>
              <a:t>28-04-2020</a:t>
            </a:fld>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9171EC58-76B2-42AB-8039-3B8D55F9C6B1}" type="slidenum">
              <a:rPr lang="bg-BG" smtClean="0"/>
              <a:pPr/>
              <a:t>‹#›</a:t>
            </a:fld>
            <a:endParaRPr lang="bg-BG"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ED4837BD-10F4-4A24-AA32-EE04C85CE237}" type="datetimeFigureOut">
              <a:rPr lang="bg-BG" smtClean="0"/>
              <a:pPr/>
              <a:t>28-04-2020</a:t>
            </a:fld>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9171EC58-76B2-42AB-8039-3B8D55F9C6B1}" type="slidenum">
              <a:rPr lang="bg-BG" smtClean="0"/>
              <a:pPr/>
              <a:t>‹#›</a:t>
            </a:fld>
            <a:endParaRPr lang="bg-BG"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ED4837BD-10F4-4A24-AA32-EE04C85CE237}" type="datetimeFigureOut">
              <a:rPr lang="bg-BG" smtClean="0"/>
              <a:pPr/>
              <a:t>28-04-2020</a:t>
            </a:fld>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9171EC58-76B2-42AB-8039-3B8D55F9C6B1}" type="slidenum">
              <a:rPr lang="bg-BG" smtClean="0"/>
              <a:pPr/>
              <a:t>‹#›</a:t>
            </a:fld>
            <a:endParaRPr lang="bg-BG"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4837BD-10F4-4A24-AA32-EE04C85CE237}" type="datetimeFigureOut">
              <a:rPr lang="bg-BG" smtClean="0"/>
              <a:pPr/>
              <a:t>28-04-2020</a:t>
            </a:fld>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9171EC58-76B2-42AB-8039-3B8D55F9C6B1}" type="slidenum">
              <a:rPr lang="bg-BG" smtClean="0"/>
              <a:pPr/>
              <a:t>‹#›</a:t>
            </a:fld>
            <a:endParaRPr lang="bg-BG"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4"/>
          <p:cNvSpPr>
            <a:spLocks noGrp="1"/>
          </p:cNvSpPr>
          <p:nvPr>
            <p:ph type="dt" sz="half" idx="10"/>
          </p:nvPr>
        </p:nvSpPr>
        <p:spPr/>
        <p:txBody>
          <a:bodyPr/>
          <a:lstStyle/>
          <a:p>
            <a:fld id="{ED4837BD-10F4-4A24-AA32-EE04C85CE237}" type="datetimeFigureOut">
              <a:rPr lang="bg-BG" smtClean="0"/>
              <a:pPr/>
              <a:t>28-04-2020</a:t>
            </a:fld>
            <a:endParaRPr lang="bg-BG" dirty="0"/>
          </a:p>
        </p:txBody>
      </p:sp>
      <p:sp>
        <p:nvSpPr>
          <p:cNvPr id="6" name="Footer Placeholder 5"/>
          <p:cNvSpPr>
            <a:spLocks noGrp="1"/>
          </p:cNvSpPr>
          <p:nvPr>
            <p:ph type="ftr" sz="quarter" idx="11"/>
          </p:nvPr>
        </p:nvSpPr>
        <p:spPr/>
        <p:txBody>
          <a:bodyPr/>
          <a:lstStyle/>
          <a:p>
            <a:endParaRPr lang="bg-BG" dirty="0"/>
          </a:p>
        </p:txBody>
      </p:sp>
      <p:sp>
        <p:nvSpPr>
          <p:cNvPr id="7" name="Slide Number Placeholder 6"/>
          <p:cNvSpPr>
            <a:spLocks noGrp="1"/>
          </p:cNvSpPr>
          <p:nvPr>
            <p:ph type="sldNum" sz="quarter" idx="12"/>
          </p:nvPr>
        </p:nvSpPr>
        <p:spPr/>
        <p:txBody>
          <a:bodyPr/>
          <a:lstStyle/>
          <a:p>
            <a:fld id="{9171EC58-76B2-42AB-8039-3B8D55F9C6B1}" type="slidenum">
              <a:rPr lang="bg-BG" smtClean="0"/>
              <a:pPr/>
              <a:t>‹#›</a:t>
            </a:fld>
            <a:endParaRPr lang="bg-BG"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6"/>
          <p:cNvSpPr>
            <a:spLocks noGrp="1"/>
          </p:cNvSpPr>
          <p:nvPr>
            <p:ph type="dt" sz="half" idx="10"/>
          </p:nvPr>
        </p:nvSpPr>
        <p:spPr/>
        <p:txBody>
          <a:bodyPr/>
          <a:lstStyle/>
          <a:p>
            <a:fld id="{ED4837BD-10F4-4A24-AA32-EE04C85CE237}" type="datetimeFigureOut">
              <a:rPr lang="bg-BG" smtClean="0"/>
              <a:pPr/>
              <a:t>28-04-2020</a:t>
            </a:fld>
            <a:endParaRPr lang="bg-BG" dirty="0"/>
          </a:p>
        </p:txBody>
      </p:sp>
      <p:sp>
        <p:nvSpPr>
          <p:cNvPr id="8" name="Footer Placeholder 7"/>
          <p:cNvSpPr>
            <a:spLocks noGrp="1"/>
          </p:cNvSpPr>
          <p:nvPr>
            <p:ph type="ftr" sz="quarter" idx="11"/>
          </p:nvPr>
        </p:nvSpPr>
        <p:spPr/>
        <p:txBody>
          <a:bodyPr/>
          <a:lstStyle/>
          <a:p>
            <a:endParaRPr lang="bg-BG" dirty="0"/>
          </a:p>
        </p:txBody>
      </p:sp>
      <p:sp>
        <p:nvSpPr>
          <p:cNvPr id="9" name="Slide Number Placeholder 8"/>
          <p:cNvSpPr>
            <a:spLocks noGrp="1"/>
          </p:cNvSpPr>
          <p:nvPr>
            <p:ph type="sldNum" sz="quarter" idx="12"/>
          </p:nvPr>
        </p:nvSpPr>
        <p:spPr/>
        <p:txBody>
          <a:bodyPr/>
          <a:lstStyle/>
          <a:p>
            <a:fld id="{9171EC58-76B2-42AB-8039-3B8D55F9C6B1}" type="slidenum">
              <a:rPr lang="bg-BG" smtClean="0"/>
              <a:pPr/>
              <a:t>‹#›</a:t>
            </a:fld>
            <a:endParaRPr lang="bg-BG"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2"/>
          <p:cNvSpPr>
            <a:spLocks noGrp="1"/>
          </p:cNvSpPr>
          <p:nvPr>
            <p:ph type="dt" sz="half" idx="10"/>
          </p:nvPr>
        </p:nvSpPr>
        <p:spPr/>
        <p:txBody>
          <a:bodyPr/>
          <a:lstStyle/>
          <a:p>
            <a:fld id="{ED4837BD-10F4-4A24-AA32-EE04C85CE237}" type="datetimeFigureOut">
              <a:rPr lang="bg-BG" smtClean="0"/>
              <a:pPr/>
              <a:t>28-04-2020</a:t>
            </a:fld>
            <a:endParaRPr lang="bg-BG" dirty="0"/>
          </a:p>
        </p:txBody>
      </p:sp>
      <p:sp>
        <p:nvSpPr>
          <p:cNvPr id="4" name="Footer Placeholder 3"/>
          <p:cNvSpPr>
            <a:spLocks noGrp="1"/>
          </p:cNvSpPr>
          <p:nvPr>
            <p:ph type="ftr" sz="quarter" idx="11"/>
          </p:nvPr>
        </p:nvSpPr>
        <p:spPr/>
        <p:txBody>
          <a:bodyPr/>
          <a:lstStyle/>
          <a:p>
            <a:endParaRPr lang="bg-BG" dirty="0"/>
          </a:p>
        </p:txBody>
      </p:sp>
      <p:sp>
        <p:nvSpPr>
          <p:cNvPr id="5" name="Slide Number Placeholder 4"/>
          <p:cNvSpPr>
            <a:spLocks noGrp="1"/>
          </p:cNvSpPr>
          <p:nvPr>
            <p:ph type="sldNum" sz="quarter" idx="12"/>
          </p:nvPr>
        </p:nvSpPr>
        <p:spPr/>
        <p:txBody>
          <a:bodyPr/>
          <a:lstStyle/>
          <a:p>
            <a:fld id="{9171EC58-76B2-42AB-8039-3B8D55F9C6B1}" type="slidenum">
              <a:rPr lang="bg-BG" smtClean="0"/>
              <a:pPr/>
              <a:t>‹#›</a:t>
            </a:fld>
            <a:endParaRPr lang="bg-BG"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4837BD-10F4-4A24-AA32-EE04C85CE237}" type="datetimeFigureOut">
              <a:rPr lang="bg-BG" smtClean="0"/>
              <a:pPr/>
              <a:t>28-04-2020</a:t>
            </a:fld>
            <a:endParaRPr lang="bg-BG" dirty="0"/>
          </a:p>
        </p:txBody>
      </p:sp>
      <p:sp>
        <p:nvSpPr>
          <p:cNvPr id="3" name="Footer Placeholder 2"/>
          <p:cNvSpPr>
            <a:spLocks noGrp="1"/>
          </p:cNvSpPr>
          <p:nvPr>
            <p:ph type="ftr" sz="quarter" idx="11"/>
          </p:nvPr>
        </p:nvSpPr>
        <p:spPr/>
        <p:txBody>
          <a:bodyPr/>
          <a:lstStyle/>
          <a:p>
            <a:endParaRPr lang="bg-BG" dirty="0"/>
          </a:p>
        </p:txBody>
      </p:sp>
      <p:sp>
        <p:nvSpPr>
          <p:cNvPr id="4" name="Slide Number Placeholder 3"/>
          <p:cNvSpPr>
            <a:spLocks noGrp="1"/>
          </p:cNvSpPr>
          <p:nvPr>
            <p:ph type="sldNum" sz="quarter" idx="12"/>
          </p:nvPr>
        </p:nvSpPr>
        <p:spPr/>
        <p:txBody>
          <a:bodyPr/>
          <a:lstStyle/>
          <a:p>
            <a:fld id="{9171EC58-76B2-42AB-8039-3B8D55F9C6B1}" type="slidenum">
              <a:rPr lang="bg-BG" smtClean="0"/>
              <a:pPr/>
              <a:t>‹#›</a:t>
            </a:fld>
            <a:endParaRPr lang="bg-BG"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4837BD-10F4-4A24-AA32-EE04C85CE237}" type="datetimeFigureOut">
              <a:rPr lang="bg-BG" smtClean="0"/>
              <a:pPr/>
              <a:t>28-04-2020</a:t>
            </a:fld>
            <a:endParaRPr lang="bg-BG" dirty="0"/>
          </a:p>
        </p:txBody>
      </p:sp>
      <p:sp>
        <p:nvSpPr>
          <p:cNvPr id="6" name="Footer Placeholder 5"/>
          <p:cNvSpPr>
            <a:spLocks noGrp="1"/>
          </p:cNvSpPr>
          <p:nvPr>
            <p:ph type="ftr" sz="quarter" idx="11"/>
          </p:nvPr>
        </p:nvSpPr>
        <p:spPr/>
        <p:txBody>
          <a:bodyPr/>
          <a:lstStyle/>
          <a:p>
            <a:endParaRPr lang="bg-BG" dirty="0"/>
          </a:p>
        </p:txBody>
      </p:sp>
      <p:sp>
        <p:nvSpPr>
          <p:cNvPr id="7" name="Slide Number Placeholder 6"/>
          <p:cNvSpPr>
            <a:spLocks noGrp="1"/>
          </p:cNvSpPr>
          <p:nvPr>
            <p:ph type="sldNum" sz="quarter" idx="12"/>
          </p:nvPr>
        </p:nvSpPr>
        <p:spPr/>
        <p:txBody>
          <a:bodyPr/>
          <a:lstStyle/>
          <a:p>
            <a:fld id="{9171EC58-76B2-42AB-8039-3B8D55F9C6B1}" type="slidenum">
              <a:rPr lang="bg-BG" smtClean="0"/>
              <a:pPr/>
              <a:t>‹#›</a:t>
            </a:fld>
            <a:endParaRPr lang="bg-BG"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4837BD-10F4-4A24-AA32-EE04C85CE237}" type="datetimeFigureOut">
              <a:rPr lang="bg-BG" smtClean="0"/>
              <a:pPr/>
              <a:t>28-04-2020</a:t>
            </a:fld>
            <a:endParaRPr lang="bg-BG" dirty="0"/>
          </a:p>
        </p:txBody>
      </p:sp>
      <p:sp>
        <p:nvSpPr>
          <p:cNvPr id="6" name="Footer Placeholder 5"/>
          <p:cNvSpPr>
            <a:spLocks noGrp="1"/>
          </p:cNvSpPr>
          <p:nvPr>
            <p:ph type="ftr" sz="quarter" idx="11"/>
          </p:nvPr>
        </p:nvSpPr>
        <p:spPr/>
        <p:txBody>
          <a:bodyPr/>
          <a:lstStyle/>
          <a:p>
            <a:endParaRPr lang="bg-BG" dirty="0"/>
          </a:p>
        </p:txBody>
      </p:sp>
      <p:sp>
        <p:nvSpPr>
          <p:cNvPr id="7" name="Slide Number Placeholder 6"/>
          <p:cNvSpPr>
            <a:spLocks noGrp="1"/>
          </p:cNvSpPr>
          <p:nvPr>
            <p:ph type="sldNum" sz="quarter" idx="12"/>
          </p:nvPr>
        </p:nvSpPr>
        <p:spPr/>
        <p:txBody>
          <a:bodyPr/>
          <a:lstStyle/>
          <a:p>
            <a:fld id="{9171EC58-76B2-42AB-8039-3B8D55F9C6B1}" type="slidenum">
              <a:rPr lang="bg-BG" smtClean="0"/>
              <a:pPr/>
              <a:t>‹#›</a:t>
            </a:fld>
            <a:endParaRPr lang="bg-BG"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bg-B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4837BD-10F4-4A24-AA32-EE04C85CE237}" type="datetimeFigureOut">
              <a:rPr lang="bg-BG" smtClean="0"/>
              <a:pPr/>
              <a:t>28-04-2020</a:t>
            </a:fld>
            <a:endParaRPr lang="bg-BG"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71EC58-76B2-42AB-8039-3B8D55F9C6B1}" type="slidenum">
              <a:rPr lang="bg-BG" smtClean="0"/>
              <a:pPr/>
              <a:t>‹#›</a:t>
            </a:fld>
            <a:endParaRPr lang="bg-BG"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png"/><Relationship Id="rId7" Type="http://schemas.openxmlformats.org/officeDocument/2006/relationships/image" Target="../media/image25.png"/><Relationship Id="rId12"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33.png"/><Relationship Id="rId5" Type="http://schemas.openxmlformats.org/officeDocument/2006/relationships/image" Target="../media/image23.png"/><Relationship Id="rId10" Type="http://schemas.openxmlformats.org/officeDocument/2006/relationships/image" Target="../media/image32.jpeg"/><Relationship Id="rId4" Type="http://schemas.openxmlformats.org/officeDocument/2006/relationships/image" Target="../media/image21.pn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21.png"/><Relationship Id="rId12" Type="http://schemas.openxmlformats.org/officeDocument/2006/relationships/image" Target="../media/image22.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6.png"/><Relationship Id="rId5" Type="http://schemas.openxmlformats.org/officeDocument/2006/relationships/image" Target="../media/image3.png"/><Relationship Id="rId10" Type="http://schemas.openxmlformats.org/officeDocument/2006/relationships/image" Target="../media/image25.png"/><Relationship Id="rId4" Type="http://schemas.openxmlformats.org/officeDocument/2006/relationships/image" Target="../media/image14.png"/><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3.png"/><Relationship Id="rId7"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10.png"/><Relationship Id="rId5" Type="http://schemas.openxmlformats.org/officeDocument/2006/relationships/image" Target="../media/image25.png"/><Relationship Id="rId10" Type="http://schemas.openxmlformats.org/officeDocument/2006/relationships/image" Target="../media/image14.png"/><Relationship Id="rId4" Type="http://schemas.openxmlformats.org/officeDocument/2006/relationships/image" Target="../media/image24.png"/><Relationship Id="rId9"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3.png"/><Relationship Id="rId7" Type="http://schemas.openxmlformats.org/officeDocument/2006/relationships/image" Target="../media/image21.png"/><Relationship Id="rId12" Type="http://schemas.openxmlformats.org/officeDocument/2006/relationships/image" Target="../media/image22.pn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26.png"/><Relationship Id="rId5" Type="http://schemas.openxmlformats.org/officeDocument/2006/relationships/image" Target="../media/image3.png"/><Relationship Id="rId10" Type="http://schemas.openxmlformats.org/officeDocument/2006/relationships/image" Target="../media/image25.png"/><Relationship Id="rId4" Type="http://schemas.openxmlformats.org/officeDocument/2006/relationships/image" Target="../media/image14.png"/><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cangaroo-bg.com/" TargetMode="Externa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image" Target="../media/image11.png"/><Relationship Id="rId18" Type="http://schemas.openxmlformats.org/officeDocument/2006/relationships/image" Target="../media/image14.png"/><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0.png"/><Relationship Id="rId17" Type="http://schemas.openxmlformats.org/officeDocument/2006/relationships/image" Target="../media/image13.png"/><Relationship Id="rId2" Type="http://schemas.openxmlformats.org/officeDocument/2006/relationships/slideLayout" Target="../slideLayouts/slideLayout7.xml"/><Relationship Id="rId16" Type="http://schemas.openxmlformats.org/officeDocument/2006/relationships/image" Target="../media/image12.jpeg"/><Relationship Id="rId20" Type="http://schemas.openxmlformats.org/officeDocument/2006/relationships/image" Target="../media/image15.png"/><Relationship Id="rId1" Type="http://schemas.openxmlformats.org/officeDocument/2006/relationships/vmlDrawing" Target="../drawings/vmlDrawing1.vml"/><Relationship Id="rId6" Type="http://schemas.openxmlformats.org/officeDocument/2006/relationships/image" Target="../media/image5.wmf"/><Relationship Id="rId11" Type="http://schemas.openxmlformats.org/officeDocument/2006/relationships/image" Target="../media/image9.png"/><Relationship Id="rId5" Type="http://schemas.openxmlformats.org/officeDocument/2006/relationships/oleObject" Target="../embeddings/oleObject2.bin"/><Relationship Id="rId15" Type="http://schemas.openxmlformats.org/officeDocument/2006/relationships/image" Target="../media/image8.wmf"/><Relationship Id="rId10" Type="http://schemas.openxmlformats.org/officeDocument/2006/relationships/image" Target="../media/image7.wmf"/><Relationship Id="rId19" Type="http://schemas.openxmlformats.org/officeDocument/2006/relationships/image" Target="../media/image3.png"/><Relationship Id="rId4" Type="http://schemas.openxmlformats.org/officeDocument/2006/relationships/image" Target="../media/image4.wmf"/><Relationship Id="rId9" Type="http://schemas.openxmlformats.org/officeDocument/2006/relationships/oleObject" Target="../embeddings/oleObject4.bin"/><Relationship Id="rId1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8.png"/><Relationship Id="rId7" Type="http://schemas.openxmlformats.org/officeDocument/2006/relationships/image" Target="../media/image17.wmf"/><Relationship Id="rId12"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7.bin"/><Relationship Id="rId11" Type="http://schemas.openxmlformats.org/officeDocument/2006/relationships/image" Target="../media/image22.png"/><Relationship Id="rId5" Type="http://schemas.openxmlformats.org/officeDocument/2006/relationships/image" Target="../media/image16.wmf"/><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oleObject" Target="../embeddings/oleObject6.bin"/><Relationship Id="rId9" Type="http://schemas.openxmlformats.org/officeDocument/2006/relationships/image" Target="../media/image20.png"/><Relationship Id="rId14"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4.png"/><Relationship Id="rId7" Type="http://schemas.openxmlformats.org/officeDocument/2006/relationships/image" Target="../media/image32.jpe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6.png"/><Relationship Id="rId10" Type="http://schemas.openxmlformats.org/officeDocument/2006/relationships/image" Target="../media/image15.png"/><Relationship Id="rId4" Type="http://schemas.openxmlformats.org/officeDocument/2006/relationships/image" Target="../media/image25.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2.jpeg"/><Relationship Id="rId7" Type="http://schemas.openxmlformats.org/officeDocument/2006/relationships/image" Target="../media/image21.png"/><Relationship Id="rId12" Type="http://schemas.openxmlformats.org/officeDocument/2006/relationships/image" Target="../media/image22.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6.png"/><Relationship Id="rId5" Type="http://schemas.openxmlformats.org/officeDocument/2006/relationships/image" Target="../media/image14.png"/><Relationship Id="rId10" Type="http://schemas.openxmlformats.org/officeDocument/2006/relationships/image" Target="../media/image25.png"/><Relationship Id="rId4" Type="http://schemas.openxmlformats.org/officeDocument/2006/relationships/image" Target="../media/image33.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5004048" y="70339"/>
            <a:ext cx="4039494" cy="1169551"/>
          </a:xfrm>
          <a:prstGeom prst="rect">
            <a:avLst/>
          </a:prstGeom>
          <a:noFill/>
        </p:spPr>
        <p:txBody>
          <a:bodyPr wrap="square" rtlCol="0">
            <a:spAutoFit/>
          </a:bodyPr>
          <a:lstStyle/>
          <a:p>
            <a:pPr algn="ctr"/>
            <a:r>
              <a:rPr lang="en-US" sz="1000" b="1" dirty="0" smtClean="0">
                <a:latin typeface="+mj-lt"/>
                <a:cs typeface="Arial" pitchFamily="34" charset="0"/>
              </a:rPr>
              <a:t>BG: </a:t>
            </a:r>
            <a:r>
              <a:rPr lang="bg-BG" sz="1000" b="1" dirty="0" smtClean="0">
                <a:latin typeface="+mj-lt"/>
                <a:cs typeface="Arial" pitchFamily="34" charset="0"/>
              </a:rPr>
              <a:t>ИНСТРУКЦИЯ ЗА СГЛОБЯВАНЕ И УПОТРЕБА НА ДЕТСКА ЛЮЛКА</a:t>
            </a:r>
          </a:p>
          <a:p>
            <a:pPr algn="ctr"/>
            <a:r>
              <a:rPr lang="en-US" sz="1000" b="1" dirty="0" smtClean="0">
                <a:latin typeface="+mj-lt"/>
                <a:cs typeface="Arial" pitchFamily="34" charset="0"/>
              </a:rPr>
              <a:t>EN: INSTRUCTION MANUAL FOR ASSEMBLY AND USE OF CHILD’S SWING</a:t>
            </a:r>
          </a:p>
          <a:p>
            <a:pPr algn="ctr"/>
            <a:r>
              <a:rPr lang="en-US" sz="1000" b="1" dirty="0" smtClean="0">
                <a:latin typeface="+mj-lt"/>
                <a:cs typeface="Arial" pitchFamily="34" charset="0"/>
              </a:rPr>
              <a:t>DE: </a:t>
            </a:r>
            <a:r>
              <a:rPr lang="de-DE" sz="1000" b="1" dirty="0" smtClean="0">
                <a:latin typeface="+mj-lt"/>
              </a:rPr>
              <a:t>BEDIENUNGD- UND ZUSAMMENBAUANLEITUNG FÜR KINDERSCHAUKEL </a:t>
            </a:r>
          </a:p>
          <a:p>
            <a:pPr algn="ctr"/>
            <a:r>
              <a:rPr lang="de-DE" sz="1000" b="1" dirty="0" smtClean="0">
                <a:latin typeface="+mj-lt"/>
                <a:cs typeface="Arial" pitchFamily="34" charset="0"/>
              </a:rPr>
              <a:t>GR: </a:t>
            </a:r>
            <a:r>
              <a:rPr lang="el-GR" sz="1000" b="1" dirty="0" smtClean="0">
                <a:latin typeface="+mj-lt"/>
                <a:cs typeface="Arial" pitchFamily="34" charset="0"/>
              </a:rPr>
              <a:t>ΟΔΗΓΙΕΣ ΓΙΑ ΤΗ ΣΥΝΑΡΜΟΛΟΓΗΣΗ ΚΑΙ ΤΗ ΧΡΗΣΗ ΤΑΛΑΝΤΕΥΣΗΣ</a:t>
            </a:r>
            <a:endParaRPr lang="en-US" sz="1000" b="1" dirty="0" smtClean="0">
              <a:latin typeface="+mj-lt"/>
              <a:cs typeface="Arial" pitchFamily="34" charset="0"/>
            </a:endParaRPr>
          </a:p>
          <a:p>
            <a:pPr algn="ctr"/>
            <a:r>
              <a:rPr lang="en-US" sz="1000" b="1" dirty="0" smtClean="0">
                <a:latin typeface="+mj-lt"/>
                <a:cs typeface="Arial" pitchFamily="34" charset="0"/>
              </a:rPr>
              <a:t>FR: </a:t>
            </a:r>
            <a:r>
              <a:rPr lang="fr-FR" sz="1000" b="1" dirty="0" smtClean="0">
                <a:latin typeface="+mj-lt"/>
                <a:cs typeface="Arial" panose="020B0604020202020204" pitchFamily="34" charset="0"/>
              </a:rPr>
              <a:t>BALANÇOIRE POUR BÉBÉ MODE D’EMPLOI ET MONTAGE</a:t>
            </a:r>
          </a:p>
          <a:p>
            <a:pPr algn="ctr"/>
            <a:r>
              <a:rPr lang="fr-FR" sz="1000" b="1" dirty="0" smtClean="0">
                <a:latin typeface="+mj-lt"/>
                <a:cs typeface="Arial" panose="020B0604020202020204" pitchFamily="34" charset="0"/>
              </a:rPr>
              <a:t>ES: </a:t>
            </a:r>
            <a:r>
              <a:rPr lang="bg-BG" sz="1000" b="1" dirty="0" smtClean="0"/>
              <a:t>INSTRUCCIONES PARA EL MONTAJE Y USO DE COLUMPIO PARA BEBE</a:t>
            </a:r>
          </a:p>
        </p:txBody>
      </p:sp>
      <p:sp>
        <p:nvSpPr>
          <p:cNvPr id="30" name="TextBox 29"/>
          <p:cNvSpPr txBox="1"/>
          <p:nvPr/>
        </p:nvSpPr>
        <p:spPr>
          <a:xfrm>
            <a:off x="6896981" y="1260670"/>
            <a:ext cx="2088232" cy="954107"/>
          </a:xfrm>
          <a:prstGeom prst="rect">
            <a:avLst/>
          </a:prstGeom>
          <a:noFill/>
        </p:spPr>
        <p:txBody>
          <a:bodyPr wrap="square" rtlCol="0">
            <a:spAutoFit/>
          </a:bodyPr>
          <a:lstStyle/>
          <a:p>
            <a:pPr algn="r"/>
            <a:r>
              <a:rPr lang="bg-BG" sz="800" b="1" dirty="0" smtClean="0">
                <a:latin typeface="+mj-lt"/>
                <a:cs typeface="Arial" pitchFamily="34" charset="0"/>
              </a:rPr>
              <a:t>Артикулен номер: </a:t>
            </a:r>
            <a:r>
              <a:rPr lang="en-US" sz="800" b="1" dirty="0" smtClean="0">
                <a:latin typeface="+mj-lt"/>
                <a:cs typeface="Arial" pitchFamily="34" charset="0"/>
              </a:rPr>
              <a:t>PD-A03</a:t>
            </a:r>
          </a:p>
          <a:p>
            <a:pPr algn="r"/>
            <a:r>
              <a:rPr lang="en-US" sz="800" b="1" dirty="0" smtClean="0">
                <a:latin typeface="+mj-lt"/>
                <a:cs typeface="Arial" pitchFamily="34" charset="0"/>
              </a:rPr>
              <a:t>Item No. </a:t>
            </a:r>
            <a:r>
              <a:rPr lang="en-US" sz="800" b="1" dirty="0">
                <a:cs typeface="Arial" pitchFamily="34" charset="0"/>
              </a:rPr>
              <a:t>PD-A03</a:t>
            </a:r>
          </a:p>
          <a:p>
            <a:pPr algn="r"/>
            <a:r>
              <a:rPr lang="en-US" sz="800" b="1" dirty="0" err="1" smtClean="0">
                <a:latin typeface="+mj-lt"/>
                <a:cs typeface="Arial" pitchFamily="34" charset="0"/>
              </a:rPr>
              <a:t>Artikelnummer</a:t>
            </a:r>
            <a:r>
              <a:rPr lang="en-US" sz="800" b="1" dirty="0" smtClean="0">
                <a:latin typeface="+mj-lt"/>
                <a:cs typeface="Arial" pitchFamily="34" charset="0"/>
              </a:rPr>
              <a:t>: </a:t>
            </a:r>
            <a:r>
              <a:rPr lang="en-US" sz="800" b="1" dirty="0">
                <a:cs typeface="Arial" pitchFamily="34" charset="0"/>
              </a:rPr>
              <a:t>PD-A03</a:t>
            </a:r>
          </a:p>
          <a:p>
            <a:pPr algn="r"/>
            <a:r>
              <a:rPr lang="el-GR" sz="800" b="1" dirty="0" smtClean="0">
                <a:latin typeface="+mj-lt"/>
                <a:cs typeface="Arial" pitchFamily="34" charset="0"/>
              </a:rPr>
              <a:t>Αριθμός άρθρου</a:t>
            </a:r>
            <a:r>
              <a:rPr lang="en-US" sz="800" b="1" dirty="0" smtClean="0">
                <a:latin typeface="+mj-lt"/>
                <a:cs typeface="Arial" pitchFamily="34" charset="0"/>
              </a:rPr>
              <a:t>: </a:t>
            </a:r>
            <a:r>
              <a:rPr lang="en-US" sz="800" b="1" dirty="0">
                <a:cs typeface="Arial" pitchFamily="34" charset="0"/>
              </a:rPr>
              <a:t>PD-A03</a:t>
            </a:r>
          </a:p>
          <a:p>
            <a:pPr algn="r"/>
            <a:r>
              <a:rPr lang="fr-FR" sz="800" b="1" dirty="0" smtClean="0"/>
              <a:t>Numéro </a:t>
            </a:r>
            <a:r>
              <a:rPr lang="fr-FR" sz="800" b="1" dirty="0"/>
              <a:t>d’article : </a:t>
            </a:r>
            <a:r>
              <a:rPr lang="en-US" sz="800" b="1" dirty="0">
                <a:cs typeface="Arial" pitchFamily="34" charset="0"/>
              </a:rPr>
              <a:t>PD-A03</a:t>
            </a:r>
          </a:p>
          <a:p>
            <a:pPr algn="r"/>
            <a:r>
              <a:rPr lang="es-ES" sz="800" b="1" dirty="0" smtClean="0"/>
              <a:t>Numero del articulo</a:t>
            </a:r>
            <a:r>
              <a:rPr lang="bg-BG" sz="800" b="1" dirty="0" smtClean="0"/>
              <a:t>: </a:t>
            </a:r>
            <a:r>
              <a:rPr lang="en-US" sz="800" b="1" dirty="0">
                <a:cs typeface="Arial" pitchFamily="34" charset="0"/>
              </a:rPr>
              <a:t>PD-A03</a:t>
            </a:r>
          </a:p>
          <a:p>
            <a:pPr algn="r"/>
            <a:r>
              <a:rPr lang="bg-BG" sz="800" b="1" dirty="0" smtClean="0"/>
              <a:t> </a:t>
            </a:r>
            <a:r>
              <a:rPr lang="en-US" sz="800" b="1" dirty="0" err="1" smtClean="0"/>
              <a:t>Nr</a:t>
            </a:r>
            <a:r>
              <a:rPr lang="en-US" sz="800" b="1" dirty="0" smtClean="0"/>
              <a:t>. </a:t>
            </a:r>
            <a:r>
              <a:rPr lang="en-US" sz="800" b="1" dirty="0" err="1" smtClean="0"/>
              <a:t>Articol</a:t>
            </a:r>
            <a:r>
              <a:rPr lang="en-US" sz="800" b="1" dirty="0" smtClean="0"/>
              <a:t>: </a:t>
            </a:r>
            <a:r>
              <a:rPr lang="en-US" sz="800" b="1" dirty="0">
                <a:cs typeface="Arial" pitchFamily="34" charset="0"/>
              </a:rPr>
              <a:t>PD-A03</a:t>
            </a:r>
          </a:p>
        </p:txBody>
      </p:sp>
      <p:sp>
        <p:nvSpPr>
          <p:cNvPr id="31" name="TextBox 30"/>
          <p:cNvSpPr txBox="1"/>
          <p:nvPr/>
        </p:nvSpPr>
        <p:spPr>
          <a:xfrm>
            <a:off x="5004048" y="5128024"/>
            <a:ext cx="3960000" cy="1200329"/>
          </a:xfrm>
          <a:prstGeom prst="rect">
            <a:avLst/>
          </a:prstGeom>
          <a:noFill/>
        </p:spPr>
        <p:txBody>
          <a:bodyPr wrap="square" rtlCol="0">
            <a:spAutoFit/>
          </a:bodyPr>
          <a:lstStyle/>
          <a:p>
            <a:pPr lvl="0" algn="r" eaLnBrk="0" fontAlgn="base" hangingPunct="0">
              <a:spcBef>
                <a:spcPct val="0"/>
              </a:spcBef>
              <a:spcAft>
                <a:spcPct val="0"/>
              </a:spcAft>
              <a:tabLst>
                <a:tab pos="685800" algn="l"/>
                <a:tab pos="5972175" algn="r"/>
              </a:tabLst>
            </a:pPr>
            <a:r>
              <a:rPr lang="bg-BG" sz="900" dirty="0" smtClean="0">
                <a:latin typeface="+mj-lt"/>
                <a:cs typeface="Arial" pitchFamily="34" charset="0"/>
              </a:rPr>
              <a:t>Подходящо за деца от 0 до 6 месеца и с тегло до </a:t>
            </a:r>
            <a:r>
              <a:rPr lang="en-US" sz="900" dirty="0" smtClean="0">
                <a:latin typeface="+mj-lt"/>
                <a:cs typeface="Arial" pitchFamily="34" charset="0"/>
              </a:rPr>
              <a:t>9</a:t>
            </a:r>
            <a:r>
              <a:rPr lang="bg-BG" sz="900" dirty="0" smtClean="0">
                <a:latin typeface="+mj-lt"/>
                <a:cs typeface="Arial" pitchFamily="34" charset="0"/>
              </a:rPr>
              <a:t> кг.</a:t>
            </a:r>
            <a:endParaRPr lang="en-US" sz="900" dirty="0" smtClean="0">
              <a:latin typeface="+mj-lt"/>
              <a:cs typeface="Arial" pitchFamily="34" charset="0"/>
            </a:endParaRPr>
          </a:p>
          <a:p>
            <a:pPr lvl="0" algn="r" eaLnBrk="0" fontAlgn="base" hangingPunct="0">
              <a:spcBef>
                <a:spcPct val="0"/>
              </a:spcBef>
              <a:spcAft>
                <a:spcPct val="0"/>
              </a:spcAft>
              <a:tabLst>
                <a:tab pos="685800" algn="l"/>
                <a:tab pos="5972175" algn="r"/>
              </a:tabLst>
            </a:pPr>
            <a:r>
              <a:rPr lang="en-US" sz="900" dirty="0" smtClean="0">
                <a:latin typeface="+mj-lt"/>
                <a:cs typeface="Arial" pitchFamily="34" charset="0"/>
              </a:rPr>
              <a:t>Suitable for children from 0 to 6 months and weighting up to 9 kg</a:t>
            </a:r>
          </a:p>
          <a:p>
            <a:pPr algn="r" eaLnBrk="0" fontAlgn="base" hangingPunct="0">
              <a:spcBef>
                <a:spcPct val="0"/>
              </a:spcBef>
              <a:spcAft>
                <a:spcPct val="0"/>
              </a:spcAft>
              <a:tabLst>
                <a:tab pos="685800" algn="l"/>
                <a:tab pos="5972175" algn="r"/>
              </a:tabLst>
            </a:pPr>
            <a:r>
              <a:rPr lang="de-DE" sz="900" dirty="0">
                <a:latin typeface="+mj-lt"/>
                <a:cs typeface="Calibri"/>
              </a:rPr>
              <a:t>Geeignet für Kinder von 0 bis 6 Monaten und mit einem Gewicht von bis zu 9 kg</a:t>
            </a:r>
            <a:r>
              <a:rPr lang="de-DE" sz="900" dirty="0" smtClean="0">
                <a:latin typeface="+mj-lt"/>
                <a:cs typeface="Calibri"/>
              </a:rPr>
              <a:t>.</a:t>
            </a:r>
          </a:p>
          <a:p>
            <a:pPr algn="r" eaLnBrk="0" fontAlgn="base" hangingPunct="0">
              <a:spcBef>
                <a:spcPct val="0"/>
              </a:spcBef>
              <a:spcAft>
                <a:spcPct val="0"/>
              </a:spcAft>
              <a:tabLst>
                <a:tab pos="685800" algn="l"/>
                <a:tab pos="5972175" algn="r"/>
              </a:tabLst>
            </a:pPr>
            <a:r>
              <a:rPr lang="el-GR" sz="900" dirty="0">
                <a:latin typeface="+mj-lt"/>
                <a:cs typeface="Calibri"/>
              </a:rPr>
              <a:t>Κατάλληλο για παιδιά ηλικίας από 0 έως 6 μηνών και με βάρος μέχρι 9 κιλά</a:t>
            </a:r>
            <a:r>
              <a:rPr lang="el-GR" sz="900" dirty="0" smtClean="0">
                <a:latin typeface="+mj-lt"/>
                <a:cs typeface="Calibri"/>
              </a:rPr>
              <a:t>.</a:t>
            </a:r>
            <a:endParaRPr lang="en-US" sz="900" dirty="0" smtClean="0">
              <a:latin typeface="+mj-lt"/>
              <a:cs typeface="Calibri"/>
            </a:endParaRPr>
          </a:p>
          <a:p>
            <a:pPr algn="r" eaLnBrk="0" fontAlgn="base" hangingPunct="0">
              <a:spcBef>
                <a:spcPct val="0"/>
              </a:spcBef>
              <a:spcAft>
                <a:spcPct val="0"/>
              </a:spcAft>
              <a:tabLst>
                <a:tab pos="685800" algn="l"/>
                <a:tab pos="5972175" algn="r"/>
              </a:tabLst>
            </a:pPr>
            <a:r>
              <a:rPr lang="fr-FR" sz="900" dirty="0"/>
              <a:t>Recommandé aux enfants de 0 à 6 mois, pesant jusqu’à 9kg</a:t>
            </a:r>
            <a:r>
              <a:rPr lang="fr-FR" sz="900" dirty="0" smtClean="0"/>
              <a:t>.</a:t>
            </a:r>
          </a:p>
          <a:p>
            <a:pPr algn="r" eaLnBrk="0" fontAlgn="base" hangingPunct="0">
              <a:spcBef>
                <a:spcPct val="0"/>
              </a:spcBef>
              <a:spcAft>
                <a:spcPct val="0"/>
              </a:spcAft>
              <a:tabLst>
                <a:tab pos="685800" algn="l"/>
                <a:tab pos="5972175" algn="r"/>
              </a:tabLst>
            </a:pPr>
            <a:r>
              <a:rPr lang="es-ES" sz="900" dirty="0"/>
              <a:t>Para bebes </a:t>
            </a:r>
            <a:r>
              <a:rPr lang="bg-BG" sz="900" dirty="0"/>
              <a:t>de 0 a 6 </a:t>
            </a:r>
            <a:r>
              <a:rPr lang="bg-BG" sz="900" dirty="0" err="1"/>
              <a:t>meses</a:t>
            </a:r>
            <a:r>
              <a:rPr lang="bg-BG" sz="900" dirty="0"/>
              <a:t> y un </a:t>
            </a:r>
            <a:r>
              <a:rPr lang="bg-BG" sz="900" dirty="0" err="1"/>
              <a:t>peso</a:t>
            </a:r>
            <a:r>
              <a:rPr lang="bg-BG" sz="900" dirty="0"/>
              <a:t> de </a:t>
            </a:r>
            <a:r>
              <a:rPr lang="bg-BG" sz="900" dirty="0" err="1"/>
              <a:t>hasta</a:t>
            </a:r>
            <a:r>
              <a:rPr lang="bg-BG" sz="900" dirty="0"/>
              <a:t> 9 </a:t>
            </a:r>
            <a:r>
              <a:rPr lang="bg-BG" sz="900" dirty="0" err="1"/>
              <a:t>kg</a:t>
            </a:r>
            <a:r>
              <a:rPr lang="bg-BG" sz="900" dirty="0" smtClean="0"/>
              <a:t>.</a:t>
            </a:r>
            <a:endParaRPr lang="en-US" sz="900" dirty="0" smtClean="0"/>
          </a:p>
          <a:p>
            <a:pPr algn="r" eaLnBrk="0" fontAlgn="base" hangingPunct="0">
              <a:spcBef>
                <a:spcPct val="0"/>
              </a:spcBef>
              <a:spcAft>
                <a:spcPct val="0"/>
              </a:spcAft>
              <a:tabLst>
                <a:tab pos="685800" algn="l"/>
                <a:tab pos="5972175" algn="r"/>
              </a:tabLst>
            </a:pPr>
            <a:r>
              <a:rPr lang="en-US" sz="900" dirty="0" err="1"/>
              <a:t>pentru</a:t>
            </a:r>
            <a:r>
              <a:rPr lang="en-US" sz="900" dirty="0"/>
              <a:t> </a:t>
            </a:r>
            <a:r>
              <a:rPr lang="en-US" sz="900" dirty="0" err="1"/>
              <a:t>copii</a:t>
            </a:r>
            <a:r>
              <a:rPr lang="en-US" sz="900" dirty="0"/>
              <a:t> de la 0 la 6 </a:t>
            </a:r>
            <a:r>
              <a:rPr lang="en-US" sz="900" dirty="0" err="1"/>
              <a:t>luni</a:t>
            </a:r>
            <a:r>
              <a:rPr lang="en-US" sz="900" dirty="0"/>
              <a:t> </a:t>
            </a:r>
            <a:r>
              <a:rPr lang="en-US" sz="900" dirty="0" err="1"/>
              <a:t>și</a:t>
            </a:r>
            <a:r>
              <a:rPr lang="en-US" sz="900" dirty="0"/>
              <a:t> cu o </a:t>
            </a:r>
            <a:r>
              <a:rPr lang="en-US" sz="900" dirty="0" err="1"/>
              <a:t>greutate</a:t>
            </a:r>
            <a:r>
              <a:rPr lang="en-US" sz="900" dirty="0"/>
              <a:t> de </a:t>
            </a:r>
            <a:r>
              <a:rPr lang="en-US" sz="900" dirty="0" err="1"/>
              <a:t>până</a:t>
            </a:r>
            <a:r>
              <a:rPr lang="en-US" sz="900" dirty="0"/>
              <a:t> la 9 kg.</a:t>
            </a:r>
            <a:endParaRPr lang="en-US" sz="900" dirty="0" smtClean="0"/>
          </a:p>
          <a:p>
            <a:pPr algn="r" eaLnBrk="0" fontAlgn="base" hangingPunct="0">
              <a:spcBef>
                <a:spcPct val="0"/>
              </a:spcBef>
              <a:spcAft>
                <a:spcPct val="0"/>
              </a:spcAft>
              <a:tabLst>
                <a:tab pos="685800" algn="l"/>
                <a:tab pos="5972175" algn="r"/>
              </a:tabLst>
            </a:pPr>
            <a:endParaRPr lang="en-US" sz="900" dirty="0"/>
          </a:p>
        </p:txBody>
      </p:sp>
      <p:pic>
        <p:nvPicPr>
          <p:cNvPr id="6" name="Picture 5"/>
          <p:cNvPicPr>
            <a:picLocks noChangeAspect="1"/>
          </p:cNvPicPr>
          <p:nvPr/>
        </p:nvPicPr>
        <p:blipFill>
          <a:blip r:embed="rId2"/>
          <a:stretch>
            <a:fillRect/>
          </a:stretch>
        </p:blipFill>
        <p:spPr>
          <a:xfrm>
            <a:off x="5729197" y="2108001"/>
            <a:ext cx="2520280" cy="2641997"/>
          </a:xfrm>
          <a:prstGeom prst="rect">
            <a:avLst/>
          </a:prstGeom>
        </p:spPr>
      </p:pic>
      <p:pic>
        <p:nvPicPr>
          <p:cNvPr id="7" name="Picture 6"/>
          <p:cNvPicPr>
            <a:picLocks noChangeAspect="1"/>
          </p:cNvPicPr>
          <p:nvPr/>
        </p:nvPicPr>
        <p:blipFill>
          <a:blip r:embed="rId3"/>
          <a:stretch>
            <a:fillRect/>
          </a:stretch>
        </p:blipFill>
        <p:spPr>
          <a:xfrm>
            <a:off x="5253386" y="1278779"/>
            <a:ext cx="1800200" cy="917888"/>
          </a:xfrm>
          <a:prstGeom prst="rect">
            <a:avLst/>
          </a:prstGeom>
        </p:spPr>
      </p:pic>
      <p:sp>
        <p:nvSpPr>
          <p:cNvPr id="14" name="TextBox 17"/>
          <p:cNvSpPr txBox="1"/>
          <p:nvPr/>
        </p:nvSpPr>
        <p:spPr>
          <a:xfrm>
            <a:off x="3779648" y="6558807"/>
            <a:ext cx="396000" cy="180000"/>
          </a:xfrm>
          <a:prstGeom prst="roundRect">
            <a:avLst/>
          </a:prstGeom>
          <a:noFill/>
          <a:ln w="6350">
            <a:solidFill>
              <a:schemeClr val="tx1"/>
            </a:solidFill>
          </a:ln>
        </p:spPr>
        <p:txBody>
          <a:bodyPr wrap="square" rtlCol="0" anchor="ctr">
            <a:spAutoFit/>
          </a:bodyPr>
          <a:lstStyle/>
          <a:p>
            <a:pPr algn="ctr"/>
            <a:r>
              <a:rPr lang="en-US" sz="900" b="1" dirty="0">
                <a:latin typeface="Arial" pitchFamily="34" charset="0"/>
                <a:cs typeface="Arial" pitchFamily="34" charset="0"/>
              </a:rPr>
              <a:t>3</a:t>
            </a:r>
            <a:r>
              <a:rPr lang="en-US" sz="900" b="1" dirty="0" smtClean="0">
                <a:latin typeface="Arial" pitchFamily="34" charset="0"/>
                <a:cs typeface="Arial" pitchFamily="34" charset="0"/>
              </a:rPr>
              <a:t>8</a:t>
            </a:r>
            <a:endParaRPr lang="bg-BG" sz="900" b="1" dirty="0">
              <a:latin typeface="Arial" pitchFamily="34" charset="0"/>
              <a:cs typeface="Arial" pitchFamily="34" charset="0"/>
            </a:endParaRPr>
          </a:p>
        </p:txBody>
      </p:sp>
      <p:sp>
        <p:nvSpPr>
          <p:cNvPr id="17" name="Правоъгълник 33"/>
          <p:cNvSpPr/>
          <p:nvPr/>
        </p:nvSpPr>
        <p:spPr>
          <a:xfrm>
            <a:off x="276876" y="75870"/>
            <a:ext cx="3986269" cy="4189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Правоъгълник 34"/>
          <p:cNvSpPr/>
          <p:nvPr/>
        </p:nvSpPr>
        <p:spPr>
          <a:xfrm>
            <a:off x="230897" y="70339"/>
            <a:ext cx="4019199" cy="461665"/>
          </a:xfrm>
          <a:prstGeom prst="rect">
            <a:avLst/>
          </a:prstGeom>
        </p:spPr>
        <p:txBody>
          <a:bodyPr wrap="square">
            <a:spAutoFit/>
          </a:bodyPr>
          <a:lstStyle/>
          <a:p>
            <a:r>
              <a:rPr lang="ru-RU" sz="800" b="1" kern="100" dirty="0" smtClean="0">
                <a:latin typeface="+mj-lt"/>
                <a:ea typeface="SimSun" panose="02010600030101010101" pitchFamily="2" charset="-122"/>
              </a:rPr>
              <a:t>ОПАСНОСТЬ </a:t>
            </a:r>
            <a:r>
              <a:rPr lang="ru-RU" sz="800" b="1" kern="100" dirty="0">
                <a:latin typeface="+mj-lt"/>
                <a:ea typeface="SimSun" panose="02010600030101010101" pitchFamily="2" charset="-122"/>
              </a:rPr>
              <a:t>САМОСТОЯТИЯ!</a:t>
            </a:r>
          </a:p>
          <a:p>
            <a:r>
              <a:rPr lang="ru-RU" sz="800" kern="100" dirty="0">
                <a:latin typeface="+mj-lt"/>
                <a:ea typeface="SimSun" panose="02010600030101010101" pitchFamily="2" charset="-122"/>
              </a:rPr>
              <a:t>НИКОГДА не используйте на мягких поверхностях, таких как кровать, диван или подушка, потому что качели могут перевернуться и вызвать удушье у ребенка.</a:t>
            </a:r>
          </a:p>
        </p:txBody>
      </p:sp>
      <p:sp>
        <p:nvSpPr>
          <p:cNvPr id="19" name="object 26"/>
          <p:cNvSpPr/>
          <p:nvPr/>
        </p:nvSpPr>
        <p:spPr>
          <a:xfrm>
            <a:off x="276875" y="622674"/>
            <a:ext cx="3986269" cy="163838"/>
          </a:xfrm>
          <a:prstGeom prst="rect">
            <a:avLst/>
          </a:prstGeom>
          <a:blipFill>
            <a:blip r:embed="rId4" cstate="print"/>
            <a:stretch>
              <a:fillRect/>
            </a:stretch>
          </a:blipFill>
        </p:spPr>
        <p:txBody>
          <a:bodyPr wrap="square" lIns="0" tIns="0" rIns="0" bIns="0" rtlCol="0">
            <a:noAutofit/>
          </a:bodyPr>
          <a:lstStyle/>
          <a:p>
            <a:endParaRPr/>
          </a:p>
        </p:txBody>
      </p:sp>
      <p:sp>
        <p:nvSpPr>
          <p:cNvPr id="20" name="Правоъгълник 36"/>
          <p:cNvSpPr/>
          <p:nvPr/>
        </p:nvSpPr>
        <p:spPr>
          <a:xfrm>
            <a:off x="1005118" y="471553"/>
            <a:ext cx="2439695" cy="338554"/>
          </a:xfrm>
          <a:prstGeom prst="rect">
            <a:avLst/>
          </a:prstGeom>
        </p:spPr>
        <p:txBody>
          <a:bodyPr wrap="square">
            <a:spAutoFit/>
          </a:bodyPr>
          <a:lstStyle/>
          <a:p>
            <a:pPr algn="ctr"/>
            <a:endParaRPr lang="en-US" sz="800" b="1" dirty="0">
              <a:latin typeface="Arial" pitchFamily="34" charset="0"/>
              <a:cs typeface="Arial" pitchFamily="34" charset="0"/>
            </a:endParaRPr>
          </a:p>
          <a:p>
            <a:pPr algn="ctr"/>
            <a:r>
              <a:rPr lang="en-US" sz="800" b="1" dirty="0">
                <a:latin typeface="Arial" pitchFamily="34" charset="0"/>
                <a:cs typeface="Arial" pitchFamily="34" charset="0"/>
              </a:rPr>
              <a:t>V: </a:t>
            </a:r>
            <a:r>
              <a:rPr lang="bg-BG" sz="800" b="1" dirty="0">
                <a:latin typeface="Arial" pitchFamily="34" charset="0"/>
                <a:cs typeface="Arial" pitchFamily="34" charset="0"/>
              </a:rPr>
              <a:t>ОЧИСТКА ОБСЛУЖИВАНИЯ</a:t>
            </a:r>
            <a:endParaRPr lang="bg-BG" sz="800" b="1" dirty="0">
              <a:latin typeface="Arial" pitchFamily="34" charset="0"/>
              <a:cs typeface="Arial" pitchFamily="34" charset="0"/>
            </a:endParaRPr>
          </a:p>
        </p:txBody>
      </p:sp>
      <p:sp>
        <p:nvSpPr>
          <p:cNvPr id="21" name="Правоъгълник 37"/>
          <p:cNvSpPr/>
          <p:nvPr/>
        </p:nvSpPr>
        <p:spPr>
          <a:xfrm>
            <a:off x="269119" y="758773"/>
            <a:ext cx="4019199" cy="1113318"/>
          </a:xfrm>
          <a:prstGeom prst="rect">
            <a:avLst/>
          </a:prstGeom>
        </p:spPr>
        <p:txBody>
          <a:bodyPr wrap="square">
            <a:spAutoFit/>
          </a:bodyPr>
          <a:lstStyle/>
          <a:p>
            <a:pPr marL="12700" marR="15098">
              <a:lnSpc>
                <a:spcPts val="960"/>
              </a:lnSpc>
            </a:pPr>
            <a:r>
              <a:rPr lang="ru-RU" sz="800" spc="4" dirty="0">
                <a:cs typeface="Calibri"/>
              </a:rPr>
              <a:t>1. Перед первым использованием продукта, пожалуйста, проверьте, хорошо ли закреплены все детали или хорошо ли затянут механизм затяжки.</a:t>
            </a:r>
          </a:p>
          <a:p>
            <a:pPr marL="12700" marR="15098">
              <a:lnSpc>
                <a:spcPts val="960"/>
              </a:lnSpc>
            </a:pPr>
            <a:r>
              <a:rPr lang="ru-RU" sz="800" spc="4" dirty="0">
                <a:cs typeface="Calibri"/>
              </a:rPr>
              <a:t>2. Регулярно проверяйте состояние основных частей и фиксирующих механизмов, в хорошем ли они состоянии. Если вы обнаружили повреждение, пожалуйста, прекратите использовать детские качели, пока сломанная часть не будет заменена. Не производите ремонт продукта самостоятельно, а свяжитесь с авторизованной ремонтной мастерской или менеджером по продажам, у которого вы купили продукт. В противном случае ваша гарантия будет аннулирована.</a:t>
            </a:r>
            <a:endParaRPr lang="en-US" sz="800" dirty="0">
              <a:cs typeface="Calibri"/>
            </a:endParaRPr>
          </a:p>
        </p:txBody>
      </p:sp>
      <p:sp>
        <p:nvSpPr>
          <p:cNvPr id="22" name="Правоъгълник 35"/>
          <p:cNvSpPr/>
          <p:nvPr/>
        </p:nvSpPr>
        <p:spPr>
          <a:xfrm>
            <a:off x="248412" y="1775315"/>
            <a:ext cx="3912428" cy="2523961"/>
          </a:xfrm>
          <a:prstGeom prst="rect">
            <a:avLst/>
          </a:prstGeom>
        </p:spPr>
        <p:txBody>
          <a:bodyPr wrap="square">
            <a:spAutoFit/>
          </a:bodyPr>
          <a:lstStyle/>
          <a:p>
            <a:pPr marL="12700" marR="15098">
              <a:lnSpc>
                <a:spcPts val="960"/>
              </a:lnSpc>
            </a:pPr>
            <a:r>
              <a:rPr lang="ru-RU" sz="800" spc="-4" dirty="0" smtClean="0">
                <a:cs typeface="Calibri"/>
              </a:rPr>
              <a:t>3</a:t>
            </a:r>
            <a:r>
              <a:rPr lang="ru-RU" sz="800" spc="-4" dirty="0">
                <a:cs typeface="Calibri"/>
              </a:rPr>
              <a:t>. Если вы не используете качели, храните их в сухом, ветреном и безопасном месте. Не храните изделие в пыльном, влажном помещении с очень низкими или очень высокими температурами.</a:t>
            </a:r>
          </a:p>
          <a:p>
            <a:pPr marL="12700" marR="15098">
              <a:lnSpc>
                <a:spcPts val="960"/>
              </a:lnSpc>
            </a:pPr>
            <a:r>
              <a:rPr lang="ru-RU" sz="800" spc="-4" dirty="0">
                <a:cs typeface="Calibri"/>
              </a:rPr>
              <a:t>4 Храните продукт в недоступном для детей месте.</a:t>
            </a:r>
          </a:p>
          <a:p>
            <a:pPr marL="12700" marR="15098">
              <a:lnSpc>
                <a:spcPts val="960"/>
              </a:lnSpc>
            </a:pPr>
            <a:r>
              <a:rPr lang="ru-RU" sz="800" spc="-4" dirty="0">
                <a:cs typeface="Calibri"/>
              </a:rPr>
              <a:t>5. Ткани качелей необходимо протирать теплой водой и мягким мылом. После чистки оставьте качели хорошо сохнуть перед использованием. Категорически запрещается складывать и хранить его до полного высыхания.</a:t>
            </a:r>
          </a:p>
          <a:p>
            <a:pPr marL="12700" marR="15098">
              <a:lnSpc>
                <a:spcPts val="960"/>
              </a:lnSpc>
            </a:pPr>
            <a:r>
              <a:rPr lang="ru-RU" sz="800" spc="-4" dirty="0">
                <a:cs typeface="Calibri"/>
              </a:rPr>
              <a:t>6. Не используйте для чистки изделия сильные чистящие средства, отбеливатели или средства с абразивными частицами. Запрещается его чистка в стиральной машине, сушилке, посредством химической чистки, отбеливания и центрифугирования.</a:t>
            </a:r>
          </a:p>
          <a:p>
            <a:pPr marL="12700" marR="15098">
              <a:lnSpc>
                <a:spcPts val="960"/>
              </a:lnSpc>
            </a:pPr>
            <a:r>
              <a:rPr lang="ru-RU" sz="800" spc="-4" dirty="0">
                <a:cs typeface="Calibri"/>
              </a:rPr>
              <a:t>7. Очистите пластиковые детали мягким полотенцем и высушите сухим мягким полотенцем.</a:t>
            </a:r>
          </a:p>
          <a:p>
            <a:pPr marL="12700" marR="15098">
              <a:lnSpc>
                <a:spcPts val="960"/>
              </a:lnSpc>
            </a:pPr>
            <a:r>
              <a:rPr lang="ru-RU" sz="800" spc="-4" dirty="0">
                <a:cs typeface="Calibri"/>
              </a:rPr>
              <a:t>8. Хранить продукт в сухом и чистом месте. Не подвергайте изделие воздействию прямых солнечных лучей, дождя, влаги или резких температур.</a:t>
            </a:r>
          </a:p>
          <a:p>
            <a:pPr marL="12700" marR="15098">
              <a:lnSpc>
                <a:spcPts val="960"/>
              </a:lnSpc>
            </a:pPr>
            <a:r>
              <a:rPr lang="ru-RU" sz="800" spc="-4" dirty="0">
                <a:cs typeface="Calibri"/>
              </a:rPr>
              <a:t>9. Адаптер, используемый с детскими качелями, должен регулярно проверяться на предмет повреждения шнура, вилки, корпуса и других деталей, и в случае такого повреждения его не следует использовать до тех пор, пока он не будет заменен.</a:t>
            </a:r>
          </a:p>
          <a:p>
            <a:pPr marL="12700" marR="15098">
              <a:lnSpc>
                <a:spcPts val="960"/>
              </a:lnSpc>
            </a:pPr>
            <a:r>
              <a:rPr lang="ru-RU" sz="800" spc="-4" dirty="0">
                <a:cs typeface="Calibri"/>
              </a:rPr>
              <a:t>10. АДАПТЕР, ИСПОЛЬЗУЕМЫЙ ДЛЯ КАЧЕСТВА, ДОЛЖЕН БЫТЬ УТВЕРЖДЕН ПРОИЗВОДИТЕЛЕМ!</a:t>
            </a:r>
            <a:endParaRPr lang="ru-RU" sz="800" dirty="0">
              <a:cs typeface="Calibri"/>
            </a:endParaRPr>
          </a:p>
        </p:txBody>
      </p:sp>
      <p:graphicFrame>
        <p:nvGraphicFramePr>
          <p:cNvPr id="23" name="Table 33"/>
          <p:cNvGraphicFramePr>
            <a:graphicFrameLocks noGrp="1"/>
          </p:cNvGraphicFramePr>
          <p:nvPr>
            <p:extLst>
              <p:ext uri="{D42A27DB-BD31-4B8C-83A1-F6EECF244321}">
                <p14:modId xmlns:p14="http://schemas.microsoft.com/office/powerpoint/2010/main" val="425560562"/>
              </p:ext>
            </p:extLst>
          </p:nvPr>
        </p:nvGraphicFramePr>
        <p:xfrm>
          <a:off x="350716" y="4276718"/>
          <a:ext cx="3912428" cy="2259531"/>
        </p:xfrm>
        <a:graphic>
          <a:graphicData uri="http://schemas.openxmlformats.org/drawingml/2006/table">
            <a:tbl>
              <a:tblPr firstRow="1" bandRow="1">
                <a:tableStyleId>{5940675A-B579-460E-94D1-54222C63F5DA}</a:tableStyleId>
              </a:tblPr>
              <a:tblGrid>
                <a:gridCol w="566638">
                  <a:extLst>
                    <a:ext uri="{9D8B030D-6E8A-4147-A177-3AD203B41FA5}">
                      <a16:colId xmlns:a16="http://schemas.microsoft.com/office/drawing/2014/main" val="20000"/>
                    </a:ext>
                  </a:extLst>
                </a:gridCol>
                <a:gridCol w="1340039">
                  <a:extLst>
                    <a:ext uri="{9D8B030D-6E8A-4147-A177-3AD203B41FA5}">
                      <a16:colId xmlns:a16="http://schemas.microsoft.com/office/drawing/2014/main" val="20001"/>
                    </a:ext>
                  </a:extLst>
                </a:gridCol>
                <a:gridCol w="2005751">
                  <a:extLst>
                    <a:ext uri="{9D8B030D-6E8A-4147-A177-3AD203B41FA5}">
                      <a16:colId xmlns:a16="http://schemas.microsoft.com/office/drawing/2014/main" val="20002"/>
                    </a:ext>
                  </a:extLst>
                </a:gridCol>
              </a:tblGrid>
              <a:tr h="262125">
                <a:tc>
                  <a:txBody>
                    <a:bodyPr/>
                    <a:lstStyle/>
                    <a:p>
                      <a:r>
                        <a:rPr lang="en-US" sz="800" dirty="0" smtClean="0">
                          <a:latin typeface="Arial" pitchFamily="34" charset="0"/>
                          <a:cs typeface="Arial" pitchFamily="34" charset="0"/>
                        </a:rPr>
                        <a:t>Number</a:t>
                      </a:r>
                      <a:endParaRPr lang="bg-BG" sz="800" dirty="0">
                        <a:latin typeface="Arial" pitchFamily="34" charset="0"/>
                        <a:cs typeface="Arial" pitchFamily="34" charset="0"/>
                      </a:endParaRPr>
                    </a:p>
                  </a:txBody>
                  <a:tcPr/>
                </a:tc>
                <a:tc>
                  <a:txBody>
                    <a:bodyPr/>
                    <a:lstStyle/>
                    <a:p>
                      <a:r>
                        <a:rPr lang="bg-BG" sz="800" dirty="0" smtClean="0">
                          <a:latin typeface="Arial" pitchFamily="34" charset="0"/>
                          <a:cs typeface="Arial" pitchFamily="34" charset="0"/>
                        </a:rPr>
                        <a:t>Возможные проблемы</a:t>
                      </a:r>
                      <a:endParaRPr lang="bg-BG" sz="800" dirty="0">
                        <a:latin typeface="Arial" pitchFamily="34" charset="0"/>
                        <a:cs typeface="Arial" pitchFamily="34" charset="0"/>
                      </a:endParaRPr>
                    </a:p>
                  </a:txBody>
                  <a:tcPr/>
                </a:tc>
                <a:tc>
                  <a:txBody>
                    <a:bodyPr/>
                    <a:lstStyle/>
                    <a:p>
                      <a:r>
                        <a:rPr lang="bg-BG" sz="800" dirty="0" smtClean="0">
                          <a:latin typeface="Arial" pitchFamily="34" charset="0"/>
                          <a:cs typeface="Arial" pitchFamily="34" charset="0"/>
                        </a:rPr>
                        <a:t>Решения</a:t>
                      </a:r>
                      <a:endParaRPr lang="bg-BG" sz="800" dirty="0">
                        <a:latin typeface="Arial" pitchFamily="34" charset="0"/>
                        <a:cs typeface="Arial" pitchFamily="34" charset="0"/>
                      </a:endParaRPr>
                    </a:p>
                  </a:txBody>
                  <a:tcPr/>
                </a:tc>
                <a:extLst>
                  <a:ext uri="{0D108BD9-81ED-4DB2-BD59-A6C34878D82A}">
                    <a16:rowId xmlns:a16="http://schemas.microsoft.com/office/drawing/2014/main" val="10000"/>
                  </a:ext>
                </a:extLst>
              </a:tr>
              <a:tr h="332479">
                <a:tc>
                  <a:txBody>
                    <a:bodyPr/>
                    <a:lstStyle/>
                    <a:p>
                      <a:r>
                        <a:rPr lang="bg-BG" sz="800" dirty="0" smtClean="0">
                          <a:latin typeface="Arial" pitchFamily="34" charset="0"/>
                          <a:cs typeface="Arial" pitchFamily="34" charset="0"/>
                        </a:rPr>
                        <a:t>1</a:t>
                      </a:r>
                      <a:endParaRPr lang="bg-BG" sz="800" dirty="0">
                        <a:latin typeface="Arial" pitchFamily="34" charset="0"/>
                        <a:cs typeface="Arial" pitchFamily="34" charset="0"/>
                      </a:endParaRPr>
                    </a:p>
                  </a:txBody>
                  <a:tcPr/>
                </a:tc>
                <a:tc>
                  <a:txBody>
                    <a:bodyPr/>
                    <a:lstStyle/>
                    <a:p>
                      <a:r>
                        <a:rPr lang="ru-RU" sz="800" kern="1200" dirty="0" smtClean="0">
                          <a:solidFill>
                            <a:schemeClr val="tx1"/>
                          </a:solidFill>
                          <a:latin typeface="Arial" pitchFamily="34" charset="0"/>
                          <a:ea typeface="+mn-ea"/>
                          <a:cs typeface="Arial" pitchFamily="34" charset="0"/>
                        </a:rPr>
                        <a:t>Музыкальное или качающее устройство не работает</a:t>
                      </a:r>
                      <a:endParaRPr lang="bg-BG" sz="800" dirty="0">
                        <a:latin typeface="Arial" pitchFamily="34" charset="0"/>
                        <a:cs typeface="Arial" pitchFamily="34" charset="0"/>
                      </a:endParaRPr>
                    </a:p>
                  </a:txBody>
                  <a:tcPr/>
                </a:tc>
                <a:tc>
                  <a:txBody>
                    <a:bodyPr/>
                    <a:lstStyle/>
                    <a:p>
                      <a:r>
                        <a:rPr lang="ru-RU" sz="800" kern="1200" dirty="0" smtClean="0">
                          <a:solidFill>
                            <a:schemeClr val="tx1"/>
                          </a:solidFill>
                          <a:latin typeface="Arial" pitchFamily="34" charset="0"/>
                          <a:ea typeface="+mn-ea"/>
                          <a:cs typeface="Arial" pitchFamily="34" charset="0"/>
                        </a:rPr>
                        <a:t>Возможно, батарейка села или собрано неправильно</a:t>
                      </a:r>
                      <a:endParaRPr lang="bg-BG" sz="800" dirty="0">
                        <a:latin typeface="Arial" pitchFamily="34" charset="0"/>
                        <a:cs typeface="Arial" pitchFamily="34" charset="0"/>
                      </a:endParaRPr>
                    </a:p>
                  </a:txBody>
                  <a:tcPr/>
                </a:tc>
                <a:extLst>
                  <a:ext uri="{0D108BD9-81ED-4DB2-BD59-A6C34878D82A}">
                    <a16:rowId xmlns:a16="http://schemas.microsoft.com/office/drawing/2014/main" val="10001"/>
                  </a:ext>
                </a:extLst>
              </a:tr>
              <a:tr h="425210">
                <a:tc>
                  <a:txBody>
                    <a:bodyPr/>
                    <a:lstStyle/>
                    <a:p>
                      <a:r>
                        <a:rPr lang="bg-BG" sz="800" dirty="0" smtClean="0">
                          <a:latin typeface="Arial" pitchFamily="34" charset="0"/>
                          <a:cs typeface="Arial" pitchFamily="34" charset="0"/>
                        </a:rPr>
                        <a:t>2</a:t>
                      </a:r>
                      <a:endParaRPr lang="bg-BG" sz="800" dirty="0">
                        <a:latin typeface="Arial" pitchFamily="34" charset="0"/>
                        <a:cs typeface="Arial" pitchFamily="34" charset="0"/>
                      </a:endParaRPr>
                    </a:p>
                  </a:txBody>
                  <a:tcPr/>
                </a:tc>
                <a:tc>
                  <a:txBody>
                    <a:bodyPr/>
                    <a:lstStyle/>
                    <a:p>
                      <a:r>
                        <a:rPr lang="bg-BG" sz="800" kern="1200" dirty="0" smtClean="0">
                          <a:solidFill>
                            <a:schemeClr val="tx1"/>
                          </a:solidFill>
                          <a:latin typeface="Arial" pitchFamily="34" charset="0"/>
                          <a:ea typeface="+mn-ea"/>
                          <a:cs typeface="Arial" pitchFamily="34" charset="0"/>
                        </a:rPr>
                        <a:t>Не подключается</a:t>
                      </a:r>
                      <a:endParaRPr lang="bg-BG" sz="800" dirty="0">
                        <a:latin typeface="Arial" pitchFamily="34" charset="0"/>
                        <a:cs typeface="Arial" pitchFamily="34" charset="0"/>
                      </a:endParaRPr>
                    </a:p>
                  </a:txBody>
                  <a:tcPr/>
                </a:tc>
                <a:tc>
                  <a:txBody>
                    <a:bodyPr/>
                    <a:lstStyle/>
                    <a:p>
                      <a:r>
                        <a:rPr lang="ru-RU" sz="800" kern="1200" dirty="0" smtClean="0">
                          <a:solidFill>
                            <a:schemeClr val="tx1"/>
                          </a:solidFill>
                          <a:latin typeface="Arial" pitchFamily="34" charset="0"/>
                          <a:ea typeface="+mn-ea"/>
                          <a:cs typeface="Arial" pitchFamily="34" charset="0"/>
                        </a:rPr>
                        <a:t>Проверьте правильно ли расположили батарейки</a:t>
                      </a:r>
                      <a:endParaRPr lang="bg-BG" sz="800" dirty="0">
                        <a:latin typeface="Arial" pitchFamily="34" charset="0"/>
                        <a:cs typeface="Arial" pitchFamily="34" charset="0"/>
                      </a:endParaRPr>
                    </a:p>
                  </a:txBody>
                  <a:tcPr/>
                </a:tc>
                <a:extLst>
                  <a:ext uri="{0D108BD9-81ED-4DB2-BD59-A6C34878D82A}">
                    <a16:rowId xmlns:a16="http://schemas.microsoft.com/office/drawing/2014/main" val="10002"/>
                  </a:ext>
                </a:extLst>
              </a:tr>
              <a:tr h="425210">
                <a:tc>
                  <a:txBody>
                    <a:bodyPr/>
                    <a:lstStyle/>
                    <a:p>
                      <a:r>
                        <a:rPr lang="bg-BG" sz="800" dirty="0" smtClean="0">
                          <a:latin typeface="Arial" pitchFamily="34" charset="0"/>
                          <a:cs typeface="Arial" pitchFamily="34" charset="0"/>
                        </a:rPr>
                        <a:t>3</a:t>
                      </a:r>
                      <a:endParaRPr lang="bg-BG" sz="800" dirty="0">
                        <a:latin typeface="Arial" pitchFamily="34" charset="0"/>
                        <a:cs typeface="Arial" pitchFamily="34" charset="0"/>
                      </a:endParaRPr>
                    </a:p>
                  </a:txBody>
                  <a:tcPr/>
                </a:tc>
                <a:tc>
                  <a:txBody>
                    <a:bodyPr/>
                    <a:lstStyle/>
                    <a:p>
                      <a:r>
                        <a:rPr lang="ru-RU" sz="800" kern="1200" dirty="0" smtClean="0">
                          <a:solidFill>
                            <a:schemeClr val="tx1"/>
                          </a:solidFill>
                          <a:latin typeface="Arial" pitchFamily="34" charset="0"/>
                          <a:ea typeface="+mn-ea"/>
                          <a:cs typeface="Arial" pitchFamily="34" charset="0"/>
                        </a:rPr>
                        <a:t>При нажатии на кнопку, задействуется аларма</a:t>
                      </a:r>
                      <a:endParaRPr lang="bg-BG" sz="800" dirty="0">
                        <a:latin typeface="Arial" pitchFamily="34" charset="0"/>
                        <a:cs typeface="Arial" pitchFamily="34" charset="0"/>
                      </a:endParaRPr>
                    </a:p>
                  </a:txBody>
                  <a:tcPr/>
                </a:tc>
                <a:tc>
                  <a:txBody>
                    <a:bodyPr/>
                    <a:lstStyle/>
                    <a:p>
                      <a:r>
                        <a:rPr lang="en-US" sz="800" kern="1200" dirty="0" smtClean="0">
                          <a:solidFill>
                            <a:schemeClr val="tx1"/>
                          </a:solidFill>
                          <a:latin typeface="Arial" pitchFamily="34" charset="0"/>
                          <a:ea typeface="+mn-ea"/>
                          <a:cs typeface="Arial" pitchFamily="34" charset="0"/>
                        </a:rPr>
                        <a:t>Discharged</a:t>
                      </a:r>
                      <a:r>
                        <a:rPr lang="en-US" sz="800" kern="1200" baseline="0" dirty="0" smtClean="0">
                          <a:solidFill>
                            <a:schemeClr val="tx1"/>
                          </a:solidFill>
                          <a:latin typeface="Arial" pitchFamily="34" charset="0"/>
                          <a:ea typeface="+mn-ea"/>
                          <a:cs typeface="Arial" pitchFamily="34" charset="0"/>
                        </a:rPr>
                        <a:t> battery</a:t>
                      </a:r>
                      <a:r>
                        <a:rPr lang="bg-BG" sz="800" kern="1200" dirty="0" smtClean="0">
                          <a:solidFill>
                            <a:schemeClr val="tx1"/>
                          </a:solidFill>
                          <a:latin typeface="Arial" pitchFamily="34" charset="0"/>
                          <a:ea typeface="+mn-ea"/>
                          <a:cs typeface="Arial" pitchFamily="34" charset="0"/>
                        </a:rPr>
                        <a:t>, </a:t>
                      </a:r>
                      <a:r>
                        <a:rPr lang="en-US" sz="800" kern="1200" dirty="0" smtClean="0">
                          <a:solidFill>
                            <a:schemeClr val="tx1"/>
                          </a:solidFill>
                          <a:latin typeface="Arial" pitchFamily="34" charset="0"/>
                          <a:ea typeface="+mn-ea"/>
                          <a:cs typeface="Arial" pitchFamily="34" charset="0"/>
                        </a:rPr>
                        <a:t>replace it</a:t>
                      </a:r>
                      <a:endParaRPr lang="bg-BG" sz="800" dirty="0">
                        <a:latin typeface="Arial" pitchFamily="34" charset="0"/>
                        <a:cs typeface="Arial" pitchFamily="34" charset="0"/>
                      </a:endParaRPr>
                    </a:p>
                  </a:txBody>
                  <a:tcPr/>
                </a:tc>
                <a:extLst>
                  <a:ext uri="{0D108BD9-81ED-4DB2-BD59-A6C34878D82A}">
                    <a16:rowId xmlns:a16="http://schemas.microsoft.com/office/drawing/2014/main" val="10003"/>
                  </a:ext>
                </a:extLst>
              </a:tr>
              <a:tr h="344893">
                <a:tc>
                  <a:txBody>
                    <a:bodyPr/>
                    <a:lstStyle/>
                    <a:p>
                      <a:r>
                        <a:rPr lang="bg-BG" sz="800" dirty="0" smtClean="0">
                          <a:latin typeface="Arial" pitchFamily="34" charset="0"/>
                          <a:cs typeface="Arial" pitchFamily="34" charset="0"/>
                        </a:rPr>
                        <a:t>4</a:t>
                      </a:r>
                      <a:endParaRPr lang="bg-BG" sz="800" dirty="0">
                        <a:latin typeface="Arial" pitchFamily="34" charset="0"/>
                        <a:cs typeface="Arial" pitchFamily="34" charset="0"/>
                      </a:endParaRPr>
                    </a:p>
                  </a:txBody>
                  <a:tcPr/>
                </a:tc>
                <a:tc>
                  <a:txBody>
                    <a:bodyPr/>
                    <a:lstStyle/>
                    <a:p>
                      <a:r>
                        <a:rPr lang="bg-BG" sz="800" kern="1200" dirty="0" smtClean="0">
                          <a:solidFill>
                            <a:schemeClr val="tx1"/>
                          </a:solidFill>
                          <a:latin typeface="Arial" pitchFamily="34" charset="0"/>
                          <a:ea typeface="+mn-ea"/>
                          <a:cs typeface="Arial" pitchFamily="34" charset="0"/>
                        </a:rPr>
                        <a:t>Качается плохо</a:t>
                      </a:r>
                      <a:endParaRPr lang="bg-BG" sz="800" dirty="0">
                        <a:latin typeface="Arial" pitchFamily="34" charset="0"/>
                        <a:cs typeface="Arial" pitchFamily="34" charset="0"/>
                      </a:endParaRPr>
                    </a:p>
                  </a:txBody>
                  <a:tcPr/>
                </a:tc>
                <a:tc>
                  <a:txBody>
                    <a:bodyPr/>
                    <a:lstStyle/>
                    <a:p>
                      <a:r>
                        <a:rPr lang="bg-BG" sz="800" kern="1200" dirty="0" smtClean="0">
                          <a:solidFill>
                            <a:schemeClr val="tx1"/>
                          </a:solidFill>
                          <a:latin typeface="Arial" pitchFamily="34" charset="0"/>
                          <a:ea typeface="+mn-ea"/>
                          <a:cs typeface="Arial" pitchFamily="34" charset="0"/>
                        </a:rPr>
                        <a:t>Батарейка села, нужно поменять</a:t>
                      </a:r>
                      <a:endParaRPr lang="bg-BG" sz="800" dirty="0">
                        <a:latin typeface="Arial" pitchFamily="34" charset="0"/>
                        <a:cs typeface="Arial" pitchFamily="34" charset="0"/>
                      </a:endParaRPr>
                    </a:p>
                  </a:txBody>
                  <a:tcPr/>
                </a:tc>
                <a:extLst>
                  <a:ext uri="{0D108BD9-81ED-4DB2-BD59-A6C34878D82A}">
                    <a16:rowId xmlns:a16="http://schemas.microsoft.com/office/drawing/2014/main" val="10004"/>
                  </a:ext>
                </a:extLst>
              </a:tr>
              <a:tr h="344893">
                <a:tc>
                  <a:txBody>
                    <a:bodyPr/>
                    <a:lstStyle/>
                    <a:p>
                      <a:r>
                        <a:rPr lang="bg-BG" sz="800" dirty="0" smtClean="0">
                          <a:latin typeface="Arial" pitchFamily="34" charset="0"/>
                          <a:cs typeface="Arial" pitchFamily="34" charset="0"/>
                        </a:rPr>
                        <a:t>5</a:t>
                      </a:r>
                      <a:endParaRPr lang="bg-BG" sz="800" dirty="0">
                        <a:latin typeface="Arial" pitchFamily="34" charset="0"/>
                        <a:cs typeface="Arial" pitchFamily="34" charset="0"/>
                      </a:endParaRPr>
                    </a:p>
                  </a:txBody>
                  <a:tcPr/>
                </a:tc>
                <a:tc>
                  <a:txBody>
                    <a:bodyPr/>
                    <a:lstStyle/>
                    <a:p>
                      <a:r>
                        <a:rPr lang="bg-BG" sz="800" kern="1200" dirty="0" smtClean="0">
                          <a:solidFill>
                            <a:schemeClr val="tx1"/>
                          </a:solidFill>
                          <a:latin typeface="Arial" pitchFamily="34" charset="0"/>
                          <a:ea typeface="+mn-ea"/>
                          <a:cs typeface="Arial" pitchFamily="34" charset="0"/>
                        </a:rPr>
                        <a:t>Продолжительное хранение</a:t>
                      </a:r>
                      <a:endParaRPr lang="bg-BG" sz="800" dirty="0">
                        <a:latin typeface="Arial" pitchFamily="34" charset="0"/>
                        <a:cs typeface="Arial" pitchFamily="34" charset="0"/>
                      </a:endParaRPr>
                    </a:p>
                  </a:txBody>
                  <a:tcPr/>
                </a:tc>
                <a:tc>
                  <a:txBody>
                    <a:bodyPr/>
                    <a:lstStyle/>
                    <a:p>
                      <a:r>
                        <a:rPr lang="ru-RU" sz="800" kern="1200" dirty="0" smtClean="0">
                          <a:solidFill>
                            <a:schemeClr val="tx1"/>
                          </a:solidFill>
                          <a:latin typeface="Arial" pitchFamily="34" charset="0"/>
                          <a:ea typeface="+mn-ea"/>
                          <a:cs typeface="Arial" pitchFamily="34" charset="0"/>
                        </a:rPr>
                        <a:t>Проверьте правильно ли закреплены рамы</a:t>
                      </a:r>
                      <a:endParaRPr lang="bg-BG" sz="800" dirty="0">
                        <a:latin typeface="Arial" pitchFamily="34" charset="0"/>
                        <a:cs typeface="Arial" pitchFamily="34" charset="0"/>
                      </a:endParaRPr>
                    </a:p>
                  </a:txBody>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7"/>
          <p:cNvSpPr txBox="1"/>
          <p:nvPr/>
        </p:nvSpPr>
        <p:spPr>
          <a:xfrm>
            <a:off x="256760" y="6576452"/>
            <a:ext cx="396000" cy="180000"/>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10</a:t>
            </a:r>
            <a:endParaRPr lang="bg-BG" sz="900" b="1" dirty="0">
              <a:latin typeface="Arial" pitchFamily="34" charset="0"/>
              <a:cs typeface="Arial" pitchFamily="34" charset="0"/>
            </a:endParaRPr>
          </a:p>
        </p:txBody>
      </p:sp>
      <p:sp>
        <p:nvSpPr>
          <p:cNvPr id="7" name="object 3"/>
          <p:cNvSpPr txBox="1"/>
          <p:nvPr/>
        </p:nvSpPr>
        <p:spPr>
          <a:xfrm>
            <a:off x="256761" y="450477"/>
            <a:ext cx="3963375" cy="502007"/>
          </a:xfrm>
          <a:prstGeom prst="rect">
            <a:avLst/>
          </a:prstGeom>
        </p:spPr>
        <p:txBody>
          <a:bodyPr wrap="square" lIns="0" tIns="0" rIns="0" bIns="0" rtlCol="0">
            <a:noAutofit/>
          </a:bodyPr>
          <a:lstStyle/>
          <a:p>
            <a:pPr marL="13151" marR="3398" indent="-1574" algn="ctr">
              <a:lnSpc>
                <a:spcPts val="960"/>
              </a:lnSpc>
              <a:spcBef>
                <a:spcPts val="399"/>
              </a:spcBef>
            </a:pPr>
            <a:r>
              <a:rPr sz="800" b="1" spc="0" dirty="0" smtClean="0">
                <a:latin typeface="Calibri"/>
                <a:cs typeface="Calibri"/>
              </a:rPr>
              <a:t>R</a:t>
            </a:r>
            <a:r>
              <a:rPr sz="800" b="1" spc="4" dirty="0" smtClean="0">
                <a:latin typeface="Calibri"/>
                <a:cs typeface="Calibri"/>
              </a:rPr>
              <a:t>EA</a:t>
            </a:r>
            <a:r>
              <a:rPr sz="800" b="1" spc="0" dirty="0" smtClean="0">
                <a:latin typeface="Calibri"/>
                <a:cs typeface="Calibri"/>
              </a:rPr>
              <a:t>D</a:t>
            </a:r>
            <a:r>
              <a:rPr sz="800" b="1" spc="-29" dirty="0" smtClean="0">
                <a:latin typeface="Calibri"/>
                <a:cs typeface="Calibri"/>
              </a:rPr>
              <a:t> </a:t>
            </a:r>
            <a:r>
              <a:rPr sz="800" b="1" spc="0" dirty="0" smtClean="0">
                <a:latin typeface="Calibri"/>
                <a:cs typeface="Calibri"/>
              </a:rPr>
              <a:t>T</a:t>
            </a:r>
            <a:r>
              <a:rPr sz="800" b="1" spc="-4" dirty="0" smtClean="0">
                <a:latin typeface="Calibri"/>
                <a:cs typeface="Calibri"/>
              </a:rPr>
              <a:t>H</a:t>
            </a:r>
            <a:r>
              <a:rPr sz="800" b="1" spc="4" dirty="0" smtClean="0">
                <a:latin typeface="Calibri"/>
                <a:cs typeface="Calibri"/>
              </a:rPr>
              <a:t>ES</a:t>
            </a:r>
            <a:r>
              <a:rPr sz="800" b="1" spc="0" dirty="0" smtClean="0">
                <a:latin typeface="Calibri"/>
                <a:cs typeface="Calibri"/>
              </a:rPr>
              <a:t>E</a:t>
            </a:r>
            <a:r>
              <a:rPr sz="800" b="1" spc="-34" dirty="0" smtClean="0">
                <a:latin typeface="Calibri"/>
                <a:cs typeface="Calibri"/>
              </a:rPr>
              <a:t> </a:t>
            </a:r>
            <a:r>
              <a:rPr sz="800" b="1" spc="0" dirty="0" smtClean="0">
                <a:latin typeface="Calibri"/>
                <a:cs typeface="Calibri"/>
              </a:rPr>
              <a:t>IN</a:t>
            </a:r>
            <a:r>
              <a:rPr sz="800" b="1" spc="4" dirty="0" smtClean="0">
                <a:latin typeface="Calibri"/>
                <a:cs typeface="Calibri"/>
              </a:rPr>
              <a:t>S</a:t>
            </a:r>
            <a:r>
              <a:rPr sz="800" b="1" spc="0" dirty="0" smtClean="0">
                <a:latin typeface="Calibri"/>
                <a:cs typeface="Calibri"/>
              </a:rPr>
              <a:t>TR</a:t>
            </a:r>
            <a:r>
              <a:rPr sz="800" b="1" spc="4" dirty="0" smtClean="0">
                <a:latin typeface="Calibri"/>
                <a:cs typeface="Calibri"/>
              </a:rPr>
              <a:t>U</a:t>
            </a:r>
            <a:r>
              <a:rPr sz="800" b="1" spc="-4" dirty="0" smtClean="0">
                <a:latin typeface="Calibri"/>
                <a:cs typeface="Calibri"/>
              </a:rPr>
              <a:t>C</a:t>
            </a:r>
            <a:r>
              <a:rPr sz="800" b="1" spc="0" dirty="0" smtClean="0">
                <a:latin typeface="Calibri"/>
                <a:cs typeface="Calibri"/>
              </a:rPr>
              <a:t>TI</a:t>
            </a:r>
            <a:r>
              <a:rPr sz="800" b="1" spc="-4" dirty="0" smtClean="0">
                <a:latin typeface="Calibri"/>
                <a:cs typeface="Calibri"/>
              </a:rPr>
              <a:t>O</a:t>
            </a:r>
            <a:r>
              <a:rPr sz="800" b="1" spc="0" dirty="0" smtClean="0">
                <a:latin typeface="Calibri"/>
                <a:cs typeface="Calibri"/>
              </a:rPr>
              <a:t>NS</a:t>
            </a:r>
            <a:r>
              <a:rPr sz="800" b="1" spc="-34" dirty="0" smtClean="0">
                <a:latin typeface="Calibri"/>
                <a:cs typeface="Calibri"/>
              </a:rPr>
              <a:t> </a:t>
            </a:r>
            <a:r>
              <a:rPr sz="800" b="1" spc="-4" dirty="0" smtClean="0">
                <a:latin typeface="Calibri"/>
                <a:cs typeface="Calibri"/>
              </a:rPr>
              <a:t>C</a:t>
            </a:r>
            <a:r>
              <a:rPr sz="800" b="1" spc="4" dirty="0" smtClean="0">
                <a:latin typeface="Calibri"/>
                <a:cs typeface="Calibri"/>
              </a:rPr>
              <a:t>A</a:t>
            </a:r>
            <a:r>
              <a:rPr sz="800" b="1" spc="0" dirty="0" smtClean="0">
                <a:latin typeface="Calibri"/>
                <a:cs typeface="Calibri"/>
              </a:rPr>
              <a:t>R</a:t>
            </a:r>
            <a:r>
              <a:rPr sz="800" b="1" spc="4" dirty="0" smtClean="0">
                <a:latin typeface="Calibri"/>
                <a:cs typeface="Calibri"/>
              </a:rPr>
              <a:t>E</a:t>
            </a:r>
            <a:r>
              <a:rPr sz="800" b="1" spc="0" dirty="0" smtClean="0">
                <a:latin typeface="Calibri"/>
                <a:cs typeface="Calibri"/>
              </a:rPr>
              <a:t>F</a:t>
            </a:r>
            <a:r>
              <a:rPr sz="800" b="1" spc="4" dirty="0" smtClean="0">
                <a:latin typeface="Calibri"/>
                <a:cs typeface="Calibri"/>
              </a:rPr>
              <a:t>U</a:t>
            </a:r>
            <a:r>
              <a:rPr sz="800" b="1" spc="-4" dirty="0" smtClean="0">
                <a:latin typeface="Calibri"/>
                <a:cs typeface="Calibri"/>
              </a:rPr>
              <a:t>LL</a:t>
            </a:r>
            <a:r>
              <a:rPr sz="800" b="1" spc="0" dirty="0" smtClean="0">
                <a:latin typeface="Calibri"/>
                <a:cs typeface="Calibri"/>
              </a:rPr>
              <a:t>Y</a:t>
            </a:r>
            <a:r>
              <a:rPr sz="800" b="1" spc="-34" dirty="0" smtClean="0">
                <a:latin typeface="Calibri"/>
                <a:cs typeface="Calibri"/>
              </a:rPr>
              <a:t> </a:t>
            </a:r>
            <a:r>
              <a:rPr sz="800" b="1" spc="4" dirty="0" smtClean="0">
                <a:latin typeface="Calibri"/>
                <a:cs typeface="Calibri"/>
              </a:rPr>
              <a:t>BE</a:t>
            </a:r>
            <a:r>
              <a:rPr sz="800" b="1" spc="0" dirty="0" smtClean="0">
                <a:latin typeface="Calibri"/>
                <a:cs typeface="Calibri"/>
              </a:rPr>
              <a:t>F</a:t>
            </a:r>
            <a:r>
              <a:rPr sz="800" b="1" spc="-4" dirty="0" smtClean="0">
                <a:latin typeface="Calibri"/>
                <a:cs typeface="Calibri"/>
              </a:rPr>
              <a:t>O</a:t>
            </a:r>
            <a:r>
              <a:rPr sz="800" b="1" spc="0" dirty="0" smtClean="0">
                <a:latin typeface="Calibri"/>
                <a:cs typeface="Calibri"/>
              </a:rPr>
              <a:t>RE</a:t>
            </a:r>
            <a:r>
              <a:rPr sz="800" b="1" spc="-44" dirty="0" smtClean="0">
                <a:latin typeface="Calibri"/>
                <a:cs typeface="Calibri"/>
              </a:rPr>
              <a:t> </a:t>
            </a:r>
            <a:r>
              <a:rPr sz="800" b="1" spc="0" dirty="0" smtClean="0">
                <a:latin typeface="Calibri"/>
                <a:cs typeface="Calibri"/>
              </a:rPr>
              <a:t>T</a:t>
            </a:r>
            <a:r>
              <a:rPr sz="800" b="1" spc="-4" dirty="0" smtClean="0">
                <a:latin typeface="Calibri"/>
                <a:cs typeface="Calibri"/>
              </a:rPr>
              <a:t>H</a:t>
            </a:r>
            <a:r>
              <a:rPr sz="800" b="1" spc="0" dirty="0" smtClean="0">
                <a:latin typeface="Calibri"/>
                <a:cs typeface="Calibri"/>
              </a:rPr>
              <a:t>E</a:t>
            </a:r>
            <a:r>
              <a:rPr sz="800" b="1" spc="-9" dirty="0" smtClean="0">
                <a:latin typeface="Calibri"/>
                <a:cs typeface="Calibri"/>
              </a:rPr>
              <a:t> </a:t>
            </a:r>
            <a:r>
              <a:rPr sz="800" b="1" spc="4" dirty="0" smtClean="0">
                <a:latin typeface="Calibri"/>
                <a:cs typeface="Calibri"/>
              </a:rPr>
              <a:t>US</a:t>
            </a:r>
            <a:r>
              <a:rPr sz="800" b="1" spc="0" dirty="0" smtClean="0">
                <a:latin typeface="Calibri"/>
                <a:cs typeface="Calibri"/>
              </a:rPr>
              <a:t>E</a:t>
            </a:r>
            <a:r>
              <a:rPr sz="800" b="1" spc="-19" dirty="0" smtClean="0">
                <a:latin typeface="Calibri"/>
                <a:cs typeface="Calibri"/>
              </a:rPr>
              <a:t> </a:t>
            </a:r>
            <a:r>
              <a:rPr sz="800" b="1" spc="-4" dirty="0" smtClean="0">
                <a:latin typeface="Calibri"/>
                <a:cs typeface="Calibri"/>
              </a:rPr>
              <a:t>O</a:t>
            </a:r>
            <a:r>
              <a:rPr sz="800" b="1" spc="0" dirty="0" smtClean="0">
                <a:latin typeface="Calibri"/>
                <a:cs typeface="Calibri"/>
              </a:rPr>
              <a:t>F</a:t>
            </a:r>
            <a:r>
              <a:rPr sz="800" b="1" spc="-9" dirty="0" smtClean="0">
                <a:latin typeface="Calibri"/>
                <a:cs typeface="Calibri"/>
              </a:rPr>
              <a:t> </a:t>
            </a:r>
            <a:r>
              <a:rPr sz="800" b="1" spc="0" dirty="0" smtClean="0">
                <a:latin typeface="Calibri"/>
                <a:cs typeface="Calibri"/>
              </a:rPr>
              <a:t>T</a:t>
            </a:r>
            <a:r>
              <a:rPr sz="800" b="1" spc="-4" dirty="0" smtClean="0">
                <a:latin typeface="Calibri"/>
                <a:cs typeface="Calibri"/>
              </a:rPr>
              <a:t>H</a:t>
            </a:r>
            <a:r>
              <a:rPr sz="800" b="1" spc="0" dirty="0" smtClean="0">
                <a:latin typeface="Calibri"/>
                <a:cs typeface="Calibri"/>
              </a:rPr>
              <a:t>E</a:t>
            </a:r>
            <a:r>
              <a:rPr sz="800" b="1" spc="-9" dirty="0" smtClean="0">
                <a:latin typeface="Calibri"/>
                <a:cs typeface="Calibri"/>
              </a:rPr>
              <a:t> </a:t>
            </a:r>
            <a:r>
              <a:rPr sz="800" b="1" spc="4" dirty="0" smtClean="0">
                <a:latin typeface="Calibri"/>
                <a:cs typeface="Calibri"/>
              </a:rPr>
              <a:t>P</a:t>
            </a:r>
            <a:r>
              <a:rPr sz="800" b="1" spc="0" dirty="0" smtClean="0">
                <a:latin typeface="Calibri"/>
                <a:cs typeface="Calibri"/>
              </a:rPr>
              <a:t>R</a:t>
            </a:r>
            <a:r>
              <a:rPr sz="800" b="1" spc="-4" dirty="0" smtClean="0">
                <a:latin typeface="Calibri"/>
                <a:cs typeface="Calibri"/>
              </a:rPr>
              <a:t>OD</a:t>
            </a:r>
            <a:r>
              <a:rPr sz="800" b="1" spc="4" dirty="0" smtClean="0">
                <a:latin typeface="Calibri"/>
                <a:cs typeface="Calibri"/>
              </a:rPr>
              <a:t>U</a:t>
            </a:r>
            <a:r>
              <a:rPr sz="800" b="1" spc="-4" dirty="0" smtClean="0">
                <a:latin typeface="Calibri"/>
                <a:cs typeface="Calibri"/>
              </a:rPr>
              <a:t>C</a:t>
            </a:r>
            <a:r>
              <a:rPr sz="800" b="1" spc="0" dirty="0" smtClean="0">
                <a:latin typeface="Calibri"/>
                <a:cs typeface="Calibri"/>
              </a:rPr>
              <a:t>T</a:t>
            </a:r>
            <a:r>
              <a:rPr sz="800" b="1" spc="-25" dirty="0" smtClean="0">
                <a:latin typeface="Calibri"/>
                <a:cs typeface="Calibri"/>
              </a:rPr>
              <a:t> </a:t>
            </a:r>
            <a:r>
              <a:rPr sz="800" b="1" spc="4" dirty="0" smtClean="0">
                <a:latin typeface="Calibri"/>
                <a:cs typeface="Calibri"/>
              </a:rPr>
              <a:t>A</a:t>
            </a:r>
            <a:r>
              <a:rPr sz="800" b="1" spc="0" dirty="0" smtClean="0">
                <a:latin typeface="Calibri"/>
                <a:cs typeface="Calibri"/>
              </a:rPr>
              <a:t>ND</a:t>
            </a:r>
            <a:r>
              <a:rPr sz="800" b="1" spc="-14" dirty="0" smtClean="0">
                <a:latin typeface="Calibri"/>
                <a:cs typeface="Calibri"/>
              </a:rPr>
              <a:t> </a:t>
            </a:r>
            <a:r>
              <a:rPr sz="800" b="1" spc="4" dirty="0" smtClean="0">
                <a:latin typeface="Calibri"/>
                <a:cs typeface="Calibri"/>
              </a:rPr>
              <a:t>KEE</a:t>
            </a:r>
            <a:r>
              <a:rPr sz="800" b="1" spc="0" dirty="0" smtClean="0">
                <a:latin typeface="Calibri"/>
                <a:cs typeface="Calibri"/>
              </a:rPr>
              <a:t>P T</a:t>
            </a:r>
            <a:r>
              <a:rPr sz="800" b="1" spc="-4" dirty="0" smtClean="0">
                <a:latin typeface="Calibri"/>
                <a:cs typeface="Calibri"/>
              </a:rPr>
              <a:t>H</a:t>
            </a:r>
            <a:r>
              <a:rPr sz="800" b="1" spc="4" dirty="0" smtClean="0">
                <a:latin typeface="Calibri"/>
                <a:cs typeface="Calibri"/>
              </a:rPr>
              <a:t>E</a:t>
            </a:r>
            <a:r>
              <a:rPr sz="800" b="1" spc="0" dirty="0" smtClean="0">
                <a:latin typeface="Calibri"/>
                <a:cs typeface="Calibri"/>
              </a:rPr>
              <a:t>M</a:t>
            </a:r>
            <a:r>
              <a:rPr sz="800" b="1" spc="-19" dirty="0" smtClean="0">
                <a:latin typeface="Calibri"/>
                <a:cs typeface="Calibri"/>
              </a:rPr>
              <a:t> </a:t>
            </a:r>
            <a:r>
              <a:rPr sz="800" b="1" spc="0" dirty="0" smtClean="0">
                <a:latin typeface="Calibri"/>
                <a:cs typeface="Calibri"/>
              </a:rPr>
              <a:t>F</a:t>
            </a:r>
            <a:r>
              <a:rPr sz="800" b="1" spc="-4" dirty="0" smtClean="0">
                <a:latin typeface="Calibri"/>
                <a:cs typeface="Calibri"/>
              </a:rPr>
              <a:t>O</a:t>
            </a:r>
            <a:r>
              <a:rPr sz="800" b="1" spc="0" dirty="0" smtClean="0">
                <a:latin typeface="Calibri"/>
                <a:cs typeface="Calibri"/>
              </a:rPr>
              <a:t>R</a:t>
            </a:r>
            <a:r>
              <a:rPr sz="800" b="1" spc="-19" dirty="0" smtClean="0">
                <a:latin typeface="Calibri"/>
                <a:cs typeface="Calibri"/>
              </a:rPr>
              <a:t> </a:t>
            </a:r>
            <a:r>
              <a:rPr sz="800" b="1" spc="0" dirty="0" smtClean="0">
                <a:latin typeface="Calibri"/>
                <a:cs typeface="Calibri"/>
              </a:rPr>
              <a:t>F</a:t>
            </a:r>
            <a:r>
              <a:rPr sz="800" b="1" spc="4" dirty="0" smtClean="0">
                <a:latin typeface="Calibri"/>
                <a:cs typeface="Calibri"/>
              </a:rPr>
              <a:t>U</a:t>
            </a:r>
            <a:r>
              <a:rPr sz="800" b="1" spc="0" dirty="0" smtClean="0">
                <a:latin typeface="Calibri"/>
                <a:cs typeface="Calibri"/>
              </a:rPr>
              <a:t>TU</a:t>
            </a:r>
            <a:r>
              <a:rPr sz="800" b="1" spc="4" dirty="0" smtClean="0">
                <a:latin typeface="Calibri"/>
                <a:cs typeface="Calibri"/>
              </a:rPr>
              <a:t>R</a:t>
            </a:r>
            <a:r>
              <a:rPr sz="800" b="1" spc="0" dirty="0" smtClean="0">
                <a:latin typeface="Calibri"/>
                <a:cs typeface="Calibri"/>
              </a:rPr>
              <a:t>E</a:t>
            </a:r>
            <a:r>
              <a:rPr sz="800" b="1" spc="-19" dirty="0" smtClean="0">
                <a:latin typeface="Calibri"/>
                <a:cs typeface="Calibri"/>
              </a:rPr>
              <a:t> </a:t>
            </a:r>
            <a:r>
              <a:rPr sz="800" b="1" spc="0" dirty="0" smtClean="0">
                <a:latin typeface="Calibri"/>
                <a:cs typeface="Calibri"/>
              </a:rPr>
              <a:t>R</a:t>
            </a:r>
            <a:r>
              <a:rPr sz="800" b="1" spc="4" dirty="0" smtClean="0">
                <a:latin typeface="Calibri"/>
                <a:cs typeface="Calibri"/>
              </a:rPr>
              <a:t>E</a:t>
            </a:r>
            <a:r>
              <a:rPr sz="800" b="1" spc="0" dirty="0" smtClean="0">
                <a:latin typeface="Calibri"/>
                <a:cs typeface="Calibri"/>
              </a:rPr>
              <a:t>F</a:t>
            </a:r>
            <a:r>
              <a:rPr sz="800" b="1" spc="4" dirty="0" smtClean="0">
                <a:latin typeface="Calibri"/>
                <a:cs typeface="Calibri"/>
              </a:rPr>
              <a:t>E</a:t>
            </a:r>
            <a:r>
              <a:rPr sz="800" b="1" spc="-9" dirty="0" smtClean="0">
                <a:latin typeface="Calibri"/>
                <a:cs typeface="Calibri"/>
              </a:rPr>
              <a:t>R</a:t>
            </a:r>
            <a:r>
              <a:rPr sz="800" b="1" spc="4" dirty="0" smtClean="0">
                <a:latin typeface="Calibri"/>
                <a:cs typeface="Calibri"/>
              </a:rPr>
              <a:t>E</a:t>
            </a:r>
            <a:r>
              <a:rPr sz="800" b="1" spc="0" dirty="0" smtClean="0">
                <a:latin typeface="Calibri"/>
                <a:cs typeface="Calibri"/>
              </a:rPr>
              <a:t>N</a:t>
            </a:r>
            <a:r>
              <a:rPr sz="800" b="1" spc="-4" dirty="0" smtClean="0">
                <a:latin typeface="Calibri"/>
                <a:cs typeface="Calibri"/>
              </a:rPr>
              <a:t>C</a:t>
            </a:r>
            <a:r>
              <a:rPr sz="800" b="1" spc="0" dirty="0" smtClean="0">
                <a:latin typeface="Calibri"/>
                <a:cs typeface="Calibri"/>
              </a:rPr>
              <a:t>E.</a:t>
            </a:r>
            <a:r>
              <a:rPr sz="800" b="1" spc="-34" dirty="0" smtClean="0">
                <a:latin typeface="Calibri"/>
                <a:cs typeface="Calibri"/>
              </a:rPr>
              <a:t> </a:t>
            </a:r>
            <a:r>
              <a:rPr sz="800" b="1" spc="0" dirty="0" smtClean="0">
                <a:latin typeface="Calibri"/>
                <a:cs typeface="Calibri"/>
              </a:rPr>
              <a:t>N</a:t>
            </a:r>
            <a:r>
              <a:rPr sz="800" b="1" spc="-4" dirty="0" smtClean="0">
                <a:latin typeface="Calibri"/>
                <a:cs typeface="Calibri"/>
              </a:rPr>
              <a:t>O</a:t>
            </a:r>
            <a:r>
              <a:rPr sz="800" b="1" spc="0" dirty="0" smtClean="0">
                <a:latin typeface="Calibri"/>
                <a:cs typeface="Calibri"/>
              </a:rPr>
              <a:t>T</a:t>
            </a:r>
            <a:r>
              <a:rPr sz="800" b="1" spc="-14" dirty="0" smtClean="0">
                <a:latin typeface="Calibri"/>
                <a:cs typeface="Calibri"/>
              </a:rPr>
              <a:t> </a:t>
            </a:r>
            <a:r>
              <a:rPr sz="800" b="1" spc="0" dirty="0" smtClean="0">
                <a:latin typeface="Calibri"/>
                <a:cs typeface="Calibri"/>
              </a:rPr>
              <a:t>F</a:t>
            </a:r>
            <a:r>
              <a:rPr sz="800" b="1" spc="-4" dirty="0" smtClean="0">
                <a:latin typeface="Calibri"/>
                <a:cs typeface="Calibri"/>
              </a:rPr>
              <a:t>OLLO</a:t>
            </a:r>
            <a:r>
              <a:rPr sz="800" b="1" spc="0" dirty="0" smtClean="0">
                <a:latin typeface="Calibri"/>
                <a:cs typeface="Calibri"/>
              </a:rPr>
              <a:t>WING</a:t>
            </a:r>
            <a:r>
              <a:rPr sz="800" b="1" spc="-34" dirty="0" smtClean="0">
                <a:latin typeface="Calibri"/>
                <a:cs typeface="Calibri"/>
              </a:rPr>
              <a:t> </a:t>
            </a:r>
            <a:r>
              <a:rPr sz="800" b="1" spc="0" dirty="0" smtClean="0">
                <a:latin typeface="Calibri"/>
                <a:cs typeface="Calibri"/>
              </a:rPr>
              <a:t>T</a:t>
            </a:r>
            <a:r>
              <a:rPr sz="800" b="1" spc="-4" dirty="0" smtClean="0">
                <a:latin typeface="Calibri"/>
                <a:cs typeface="Calibri"/>
              </a:rPr>
              <a:t>H</a:t>
            </a:r>
            <a:r>
              <a:rPr sz="800" b="1" spc="4" dirty="0" smtClean="0">
                <a:latin typeface="Calibri"/>
                <a:cs typeface="Calibri"/>
              </a:rPr>
              <a:t>ES</a:t>
            </a:r>
            <a:r>
              <a:rPr sz="800" b="1" spc="0" dirty="0" smtClean="0">
                <a:latin typeface="Calibri"/>
                <a:cs typeface="Calibri"/>
              </a:rPr>
              <a:t>E</a:t>
            </a:r>
            <a:r>
              <a:rPr sz="800" b="1" spc="-19" dirty="0" smtClean="0">
                <a:latin typeface="Calibri"/>
                <a:cs typeface="Calibri"/>
              </a:rPr>
              <a:t> </a:t>
            </a:r>
            <a:r>
              <a:rPr sz="800" b="1" spc="0" dirty="0" smtClean="0">
                <a:latin typeface="Calibri"/>
                <a:cs typeface="Calibri"/>
              </a:rPr>
              <a:t>IN</a:t>
            </a:r>
            <a:r>
              <a:rPr sz="800" b="1" spc="4" dirty="0" smtClean="0">
                <a:latin typeface="Calibri"/>
                <a:cs typeface="Calibri"/>
              </a:rPr>
              <a:t>S</a:t>
            </a:r>
            <a:r>
              <a:rPr sz="800" b="1" spc="0" dirty="0" smtClean="0">
                <a:latin typeface="Calibri"/>
                <a:cs typeface="Calibri"/>
              </a:rPr>
              <a:t>TR</a:t>
            </a:r>
            <a:r>
              <a:rPr sz="800" b="1" spc="4" dirty="0" smtClean="0">
                <a:latin typeface="Calibri"/>
                <a:cs typeface="Calibri"/>
              </a:rPr>
              <a:t>U</a:t>
            </a:r>
            <a:r>
              <a:rPr sz="800" b="1" spc="-4" dirty="0" smtClean="0">
                <a:latin typeface="Calibri"/>
                <a:cs typeface="Calibri"/>
              </a:rPr>
              <a:t>C</a:t>
            </a:r>
            <a:r>
              <a:rPr sz="800" b="1" spc="0" dirty="0" smtClean="0">
                <a:latin typeface="Calibri"/>
                <a:cs typeface="Calibri"/>
              </a:rPr>
              <a:t>TI</a:t>
            </a:r>
            <a:r>
              <a:rPr sz="800" b="1" spc="-4" dirty="0" smtClean="0">
                <a:latin typeface="Calibri"/>
                <a:cs typeface="Calibri"/>
              </a:rPr>
              <a:t>O</a:t>
            </a:r>
            <a:r>
              <a:rPr sz="800" b="1" spc="0" dirty="0" smtClean="0">
                <a:latin typeface="Calibri"/>
                <a:cs typeface="Calibri"/>
              </a:rPr>
              <a:t>NS</a:t>
            </a:r>
            <a:r>
              <a:rPr sz="800" b="1" spc="-34" dirty="0" smtClean="0">
                <a:latin typeface="Calibri"/>
                <a:cs typeface="Calibri"/>
              </a:rPr>
              <a:t> </a:t>
            </a:r>
            <a:r>
              <a:rPr sz="800" b="1" spc="-4" dirty="0" smtClean="0">
                <a:latin typeface="Calibri"/>
                <a:cs typeface="Calibri"/>
              </a:rPr>
              <a:t>D</a:t>
            </a:r>
            <a:r>
              <a:rPr sz="800" b="1" spc="4" dirty="0" smtClean="0">
                <a:latin typeface="Calibri"/>
                <a:cs typeface="Calibri"/>
              </a:rPr>
              <a:t>U</a:t>
            </a:r>
            <a:r>
              <a:rPr sz="800" b="1" spc="0" dirty="0" smtClean="0">
                <a:latin typeface="Calibri"/>
                <a:cs typeface="Calibri"/>
              </a:rPr>
              <a:t>RING</a:t>
            </a:r>
            <a:r>
              <a:rPr sz="800" b="1" spc="-34" dirty="0" smtClean="0">
                <a:latin typeface="Calibri"/>
                <a:cs typeface="Calibri"/>
              </a:rPr>
              <a:t> </a:t>
            </a:r>
            <a:r>
              <a:rPr sz="800" b="1" spc="0" dirty="0" smtClean="0">
                <a:latin typeface="Calibri"/>
                <a:cs typeface="Calibri"/>
              </a:rPr>
              <a:t>T</a:t>
            </a:r>
            <a:r>
              <a:rPr sz="800" b="1" spc="-4" dirty="0" smtClean="0">
                <a:latin typeface="Calibri"/>
                <a:cs typeface="Calibri"/>
              </a:rPr>
              <a:t>H</a:t>
            </a:r>
            <a:r>
              <a:rPr sz="800" b="1" spc="0" dirty="0" smtClean="0">
                <a:latin typeface="Calibri"/>
                <a:cs typeface="Calibri"/>
              </a:rPr>
              <a:t>E</a:t>
            </a:r>
            <a:r>
              <a:rPr sz="800" b="1" spc="-9" dirty="0" smtClean="0">
                <a:latin typeface="Calibri"/>
                <a:cs typeface="Calibri"/>
              </a:rPr>
              <a:t> </a:t>
            </a:r>
            <a:r>
              <a:rPr sz="800" b="1" spc="4" dirty="0" smtClean="0">
                <a:latin typeface="Calibri"/>
                <a:cs typeface="Calibri"/>
              </a:rPr>
              <a:t>US</a:t>
            </a:r>
            <a:r>
              <a:rPr sz="800" b="1" spc="0" dirty="0" smtClean="0">
                <a:latin typeface="Calibri"/>
                <a:cs typeface="Calibri"/>
              </a:rPr>
              <a:t>E </a:t>
            </a:r>
            <a:r>
              <a:rPr sz="800" b="1" spc="-4" dirty="0" smtClean="0">
                <a:latin typeface="Calibri"/>
                <a:cs typeface="Calibri"/>
              </a:rPr>
              <a:t>O</a:t>
            </a:r>
            <a:r>
              <a:rPr sz="800" b="1" spc="0" dirty="0" smtClean="0">
                <a:latin typeface="Calibri"/>
                <a:cs typeface="Calibri"/>
              </a:rPr>
              <a:t>R</a:t>
            </a:r>
            <a:r>
              <a:rPr sz="800" b="1" spc="-9" dirty="0" smtClean="0">
                <a:latin typeface="Calibri"/>
                <a:cs typeface="Calibri"/>
              </a:rPr>
              <a:t> </a:t>
            </a:r>
            <a:r>
              <a:rPr sz="800" b="1" spc="4" dirty="0" smtClean="0">
                <a:latin typeface="Calibri"/>
                <a:cs typeface="Calibri"/>
              </a:rPr>
              <a:t>ASSEM</a:t>
            </a:r>
            <a:r>
              <a:rPr sz="800" b="1" spc="-4" dirty="0" smtClean="0">
                <a:latin typeface="Calibri"/>
                <a:cs typeface="Calibri"/>
              </a:rPr>
              <a:t>BL</a:t>
            </a:r>
            <a:r>
              <a:rPr sz="800" b="1" spc="0" dirty="0" smtClean="0">
                <a:latin typeface="Calibri"/>
                <a:cs typeface="Calibri"/>
              </a:rPr>
              <a:t>Y</a:t>
            </a:r>
            <a:r>
              <a:rPr sz="800" b="1" spc="-44" dirty="0" smtClean="0">
                <a:latin typeface="Calibri"/>
                <a:cs typeface="Calibri"/>
              </a:rPr>
              <a:t> </a:t>
            </a:r>
            <a:r>
              <a:rPr sz="800" b="1" spc="-4" dirty="0" smtClean="0">
                <a:latin typeface="Calibri"/>
                <a:cs typeface="Calibri"/>
              </a:rPr>
              <a:t>O</a:t>
            </a:r>
            <a:r>
              <a:rPr sz="800" b="1" spc="0" dirty="0" smtClean="0">
                <a:latin typeface="Calibri"/>
                <a:cs typeface="Calibri"/>
              </a:rPr>
              <a:t>F</a:t>
            </a:r>
            <a:r>
              <a:rPr sz="800" b="1" spc="-9" dirty="0" smtClean="0">
                <a:latin typeface="Calibri"/>
                <a:cs typeface="Calibri"/>
              </a:rPr>
              <a:t> </a:t>
            </a:r>
            <a:r>
              <a:rPr sz="800" b="1" spc="0" dirty="0" smtClean="0">
                <a:latin typeface="Calibri"/>
                <a:cs typeface="Calibri"/>
              </a:rPr>
              <a:t>T</a:t>
            </a:r>
            <a:r>
              <a:rPr sz="800" b="1" spc="-4" dirty="0" smtClean="0">
                <a:latin typeface="Calibri"/>
                <a:cs typeface="Calibri"/>
              </a:rPr>
              <a:t>H</a:t>
            </a:r>
            <a:r>
              <a:rPr sz="800" b="1" spc="0" dirty="0" smtClean="0">
                <a:latin typeface="Calibri"/>
                <a:cs typeface="Calibri"/>
              </a:rPr>
              <a:t>E</a:t>
            </a:r>
            <a:r>
              <a:rPr sz="800" b="1" spc="-9" dirty="0" smtClean="0">
                <a:latin typeface="Calibri"/>
                <a:cs typeface="Calibri"/>
              </a:rPr>
              <a:t> </a:t>
            </a:r>
            <a:r>
              <a:rPr sz="800" b="1" spc="4" dirty="0" smtClean="0">
                <a:latin typeface="Calibri"/>
                <a:cs typeface="Calibri"/>
              </a:rPr>
              <a:t>P</a:t>
            </a:r>
            <a:r>
              <a:rPr sz="800" b="1" spc="0" dirty="0" smtClean="0">
                <a:latin typeface="Calibri"/>
                <a:cs typeface="Calibri"/>
              </a:rPr>
              <a:t>R</a:t>
            </a:r>
            <a:r>
              <a:rPr sz="800" b="1" spc="-4" dirty="0" smtClean="0">
                <a:latin typeface="Calibri"/>
                <a:cs typeface="Calibri"/>
              </a:rPr>
              <a:t>OD</a:t>
            </a:r>
            <a:r>
              <a:rPr sz="800" b="1" spc="4" dirty="0" smtClean="0">
                <a:latin typeface="Calibri"/>
                <a:cs typeface="Calibri"/>
              </a:rPr>
              <a:t>U</a:t>
            </a:r>
            <a:r>
              <a:rPr sz="800" b="1" spc="-4" dirty="0" smtClean="0">
                <a:latin typeface="Calibri"/>
                <a:cs typeface="Calibri"/>
              </a:rPr>
              <a:t>C</a:t>
            </a:r>
            <a:r>
              <a:rPr sz="800" b="1" spc="0" dirty="0" smtClean="0">
                <a:latin typeface="Calibri"/>
                <a:cs typeface="Calibri"/>
              </a:rPr>
              <a:t>T,</a:t>
            </a:r>
            <a:r>
              <a:rPr sz="800" b="1" spc="-19" dirty="0" smtClean="0">
                <a:latin typeface="Calibri"/>
                <a:cs typeface="Calibri"/>
              </a:rPr>
              <a:t> </a:t>
            </a:r>
            <a:r>
              <a:rPr sz="800" b="1" spc="0" dirty="0" smtClean="0">
                <a:latin typeface="Calibri"/>
                <a:cs typeface="Calibri"/>
              </a:rPr>
              <a:t>YOU</a:t>
            </a:r>
            <a:r>
              <a:rPr sz="800" b="1" spc="-25" dirty="0" smtClean="0">
                <a:latin typeface="Calibri"/>
                <a:cs typeface="Calibri"/>
              </a:rPr>
              <a:t> </a:t>
            </a:r>
            <a:r>
              <a:rPr sz="800" b="1" spc="-4" dirty="0" smtClean="0">
                <a:latin typeface="Calibri"/>
                <a:cs typeface="Calibri"/>
              </a:rPr>
              <a:t>C</a:t>
            </a:r>
            <a:r>
              <a:rPr sz="800" b="1" spc="4" dirty="0" smtClean="0">
                <a:latin typeface="Calibri"/>
                <a:cs typeface="Calibri"/>
              </a:rPr>
              <a:t>A</a:t>
            </a:r>
            <a:r>
              <a:rPr sz="800" b="1" spc="0" dirty="0" smtClean="0">
                <a:latin typeface="Calibri"/>
                <a:cs typeface="Calibri"/>
              </a:rPr>
              <a:t>N </a:t>
            </a:r>
            <a:r>
              <a:rPr sz="800" b="1" spc="4" dirty="0" smtClean="0">
                <a:latin typeface="Calibri"/>
                <a:cs typeface="Calibri"/>
              </a:rPr>
              <a:t>SE</a:t>
            </a:r>
            <a:r>
              <a:rPr sz="800" b="1" spc="0" dirty="0" smtClean="0">
                <a:latin typeface="Calibri"/>
                <a:cs typeface="Calibri"/>
              </a:rPr>
              <a:t>RIOU</a:t>
            </a:r>
            <a:r>
              <a:rPr sz="800" b="1" spc="-4" dirty="0" smtClean="0">
                <a:latin typeface="Calibri"/>
                <a:cs typeface="Calibri"/>
              </a:rPr>
              <a:t>SL</a:t>
            </a:r>
            <a:r>
              <a:rPr sz="800" b="1" spc="0" dirty="0" smtClean="0">
                <a:latin typeface="Calibri"/>
                <a:cs typeface="Calibri"/>
              </a:rPr>
              <a:t>Y</a:t>
            </a:r>
            <a:r>
              <a:rPr sz="800" b="1" spc="-44" dirty="0" smtClean="0">
                <a:latin typeface="Calibri"/>
                <a:cs typeface="Calibri"/>
              </a:rPr>
              <a:t> </a:t>
            </a:r>
            <a:r>
              <a:rPr sz="800" b="1" spc="4" dirty="0" smtClean="0">
                <a:latin typeface="Calibri"/>
                <a:cs typeface="Calibri"/>
              </a:rPr>
              <a:t>E</a:t>
            </a:r>
            <a:r>
              <a:rPr sz="800" b="1" spc="0" dirty="0" smtClean="0">
                <a:latin typeface="Calibri"/>
                <a:cs typeface="Calibri"/>
              </a:rPr>
              <a:t>N</a:t>
            </a:r>
            <a:r>
              <a:rPr sz="800" b="1" spc="-4" dirty="0" smtClean="0">
                <a:latin typeface="Calibri"/>
                <a:cs typeface="Calibri"/>
              </a:rPr>
              <a:t>D</a:t>
            </a:r>
            <a:r>
              <a:rPr sz="800" b="1" spc="4" dirty="0" smtClean="0">
                <a:latin typeface="Calibri"/>
                <a:cs typeface="Calibri"/>
              </a:rPr>
              <a:t>A</a:t>
            </a:r>
            <a:r>
              <a:rPr sz="800" b="1" spc="0" dirty="0" smtClean="0">
                <a:latin typeface="Calibri"/>
                <a:cs typeface="Calibri"/>
              </a:rPr>
              <a:t>NG</a:t>
            </a:r>
            <a:r>
              <a:rPr sz="800" b="1" spc="4" dirty="0" smtClean="0">
                <a:latin typeface="Calibri"/>
                <a:cs typeface="Calibri"/>
              </a:rPr>
              <a:t>E</a:t>
            </a:r>
            <a:r>
              <a:rPr sz="800" b="1" spc="0" dirty="0" smtClean="0">
                <a:latin typeface="Calibri"/>
                <a:cs typeface="Calibri"/>
              </a:rPr>
              <a:t>R</a:t>
            </a:r>
            <a:r>
              <a:rPr sz="800" b="1" spc="-34" dirty="0" smtClean="0">
                <a:latin typeface="Calibri"/>
                <a:cs typeface="Calibri"/>
              </a:rPr>
              <a:t> </a:t>
            </a:r>
            <a:r>
              <a:rPr sz="800" b="1" spc="0" dirty="0" smtClean="0">
                <a:latin typeface="Calibri"/>
                <a:cs typeface="Calibri"/>
              </a:rPr>
              <a:t>T</a:t>
            </a:r>
            <a:r>
              <a:rPr sz="800" b="1" spc="-4" dirty="0" smtClean="0">
                <a:latin typeface="Calibri"/>
                <a:cs typeface="Calibri"/>
              </a:rPr>
              <a:t>H</a:t>
            </a:r>
            <a:r>
              <a:rPr sz="800" b="1" spc="0" dirty="0" smtClean="0">
                <a:latin typeface="Calibri"/>
                <a:cs typeface="Calibri"/>
              </a:rPr>
              <a:t>E</a:t>
            </a:r>
            <a:r>
              <a:rPr sz="800" b="1" spc="-19" dirty="0" smtClean="0">
                <a:latin typeface="Calibri"/>
                <a:cs typeface="Calibri"/>
              </a:rPr>
              <a:t> </a:t>
            </a:r>
            <a:r>
              <a:rPr sz="800" b="1" spc="-4" dirty="0" smtClean="0">
                <a:latin typeface="Calibri"/>
                <a:cs typeface="Calibri"/>
              </a:rPr>
              <a:t>H</a:t>
            </a:r>
            <a:r>
              <a:rPr sz="800" b="1" spc="4" dirty="0" smtClean="0">
                <a:latin typeface="Calibri"/>
                <a:cs typeface="Calibri"/>
              </a:rPr>
              <a:t>EA</a:t>
            </a:r>
            <a:r>
              <a:rPr sz="800" b="1" spc="-4" dirty="0" smtClean="0">
                <a:latin typeface="Calibri"/>
                <a:cs typeface="Calibri"/>
              </a:rPr>
              <a:t>L</a:t>
            </a:r>
            <a:r>
              <a:rPr sz="800" b="1" spc="0" dirty="0" smtClean="0">
                <a:latin typeface="Calibri"/>
                <a:cs typeface="Calibri"/>
              </a:rPr>
              <a:t>TH</a:t>
            </a:r>
            <a:r>
              <a:rPr sz="800" b="1" spc="-19" dirty="0" smtClean="0">
                <a:latin typeface="Calibri"/>
                <a:cs typeface="Calibri"/>
              </a:rPr>
              <a:t> </a:t>
            </a:r>
            <a:r>
              <a:rPr sz="800" b="1" spc="-4" dirty="0" smtClean="0">
                <a:latin typeface="Calibri"/>
                <a:cs typeface="Calibri"/>
              </a:rPr>
              <a:t>O</a:t>
            </a:r>
            <a:r>
              <a:rPr sz="800" b="1" spc="0" dirty="0" smtClean="0">
                <a:latin typeface="Calibri"/>
                <a:cs typeface="Calibri"/>
              </a:rPr>
              <a:t>F</a:t>
            </a:r>
            <a:r>
              <a:rPr sz="800" b="1" spc="-19" dirty="0" smtClean="0">
                <a:latin typeface="Calibri"/>
                <a:cs typeface="Calibri"/>
              </a:rPr>
              <a:t> </a:t>
            </a:r>
            <a:r>
              <a:rPr sz="800" b="1" spc="0" dirty="0" smtClean="0">
                <a:latin typeface="Calibri"/>
                <a:cs typeface="Calibri"/>
              </a:rPr>
              <a:t>YOUR </a:t>
            </a:r>
            <a:r>
              <a:rPr sz="800" b="1" spc="-4" dirty="0" smtClean="0">
                <a:latin typeface="Calibri"/>
                <a:cs typeface="Calibri"/>
              </a:rPr>
              <a:t>CH</a:t>
            </a:r>
            <a:r>
              <a:rPr sz="800" b="1" spc="0" dirty="0" smtClean="0">
                <a:latin typeface="Calibri"/>
                <a:cs typeface="Calibri"/>
              </a:rPr>
              <a:t>ILD</a:t>
            </a:r>
            <a:r>
              <a:rPr sz="800" b="1" spc="-14" dirty="0" smtClean="0">
                <a:latin typeface="Calibri"/>
                <a:cs typeface="Calibri"/>
              </a:rPr>
              <a:t> </a:t>
            </a:r>
            <a:r>
              <a:rPr sz="800" b="1" spc="4" dirty="0" smtClean="0">
                <a:latin typeface="Calibri"/>
                <a:cs typeface="Calibri"/>
              </a:rPr>
              <a:t>A</a:t>
            </a:r>
            <a:r>
              <a:rPr sz="800" b="1" spc="0" dirty="0" smtClean="0">
                <a:latin typeface="Calibri"/>
                <a:cs typeface="Calibri"/>
              </a:rPr>
              <a:t>ND</a:t>
            </a:r>
            <a:r>
              <a:rPr sz="800" b="1" spc="-14" dirty="0" smtClean="0">
                <a:latin typeface="Calibri"/>
                <a:cs typeface="Calibri"/>
              </a:rPr>
              <a:t> </a:t>
            </a:r>
            <a:r>
              <a:rPr sz="800" b="1" spc="0" dirty="0" smtClean="0">
                <a:latin typeface="Calibri"/>
                <a:cs typeface="Calibri"/>
              </a:rPr>
              <a:t>R</a:t>
            </a:r>
            <a:r>
              <a:rPr sz="800" b="1" spc="4" dirty="0" smtClean="0">
                <a:latin typeface="Calibri"/>
                <a:cs typeface="Calibri"/>
              </a:rPr>
              <a:t>ESU</a:t>
            </a:r>
            <a:r>
              <a:rPr sz="800" b="1" spc="-4" dirty="0" smtClean="0">
                <a:latin typeface="Calibri"/>
                <a:cs typeface="Calibri"/>
              </a:rPr>
              <a:t>L</a:t>
            </a:r>
            <a:r>
              <a:rPr sz="800" b="1" spc="0" dirty="0" smtClean="0">
                <a:latin typeface="Calibri"/>
                <a:cs typeface="Calibri"/>
              </a:rPr>
              <a:t>T</a:t>
            </a:r>
            <a:r>
              <a:rPr sz="800" b="1" spc="-24" dirty="0" smtClean="0">
                <a:latin typeface="Calibri"/>
                <a:cs typeface="Calibri"/>
              </a:rPr>
              <a:t> </a:t>
            </a:r>
            <a:r>
              <a:rPr sz="800" b="1" spc="0" dirty="0" smtClean="0">
                <a:latin typeface="Calibri"/>
                <a:cs typeface="Calibri"/>
              </a:rPr>
              <a:t>IN</a:t>
            </a:r>
            <a:r>
              <a:rPr sz="800" b="1" spc="-14" dirty="0" smtClean="0">
                <a:latin typeface="Calibri"/>
                <a:cs typeface="Calibri"/>
              </a:rPr>
              <a:t> </a:t>
            </a:r>
            <a:r>
              <a:rPr sz="800" b="1" spc="-4" dirty="0" smtClean="0">
                <a:latin typeface="Calibri"/>
                <a:cs typeface="Calibri"/>
              </a:rPr>
              <a:t>D</a:t>
            </a:r>
            <a:r>
              <a:rPr sz="800" b="1" spc="4" dirty="0" smtClean="0">
                <a:latin typeface="Calibri"/>
                <a:cs typeface="Calibri"/>
              </a:rPr>
              <a:t>EA</a:t>
            </a:r>
            <a:r>
              <a:rPr sz="800" b="1" spc="0" dirty="0" smtClean="0">
                <a:latin typeface="Calibri"/>
                <a:cs typeface="Calibri"/>
              </a:rPr>
              <a:t>TH.</a:t>
            </a:r>
            <a:endParaRPr lang="en-US" sz="800" dirty="0">
              <a:cs typeface="Calibri"/>
            </a:endParaRPr>
          </a:p>
        </p:txBody>
      </p:sp>
      <p:sp>
        <p:nvSpPr>
          <p:cNvPr id="8" name="Правоъгълник 23"/>
          <p:cNvSpPr/>
          <p:nvPr/>
        </p:nvSpPr>
        <p:spPr>
          <a:xfrm>
            <a:off x="198840" y="1436264"/>
            <a:ext cx="3963376" cy="5201424"/>
          </a:xfrm>
          <a:prstGeom prst="rect">
            <a:avLst/>
          </a:prstGeom>
        </p:spPr>
        <p:txBody>
          <a:bodyPr wrap="square">
            <a:spAutoFit/>
          </a:bodyPr>
          <a:lstStyle/>
          <a:p>
            <a:pPr marL="56738" marR="66401">
              <a:lnSpc>
                <a:spcPts val="960"/>
              </a:lnSpc>
            </a:pPr>
            <a:r>
              <a:rPr lang="en-US" sz="800" dirty="0">
                <a:cs typeface="Calibri"/>
              </a:rPr>
              <a:t>1. Always use the restraint system. </a:t>
            </a:r>
          </a:p>
          <a:p>
            <a:pPr marL="57600" lvl="0" algn="just"/>
            <a:r>
              <a:rPr lang="ru-RU" sz="800" dirty="0">
                <a:cs typeface="Calibri"/>
              </a:rPr>
              <a:t>2.</a:t>
            </a:r>
            <a:r>
              <a:rPr lang="en-US" sz="800" dirty="0">
                <a:cs typeface="Calibri"/>
              </a:rPr>
              <a:t> </a:t>
            </a:r>
            <a:r>
              <a:rPr lang="en-US" sz="800" b="1" dirty="0">
                <a:cs typeface="Calibri"/>
              </a:rPr>
              <a:t>WARNING! </a:t>
            </a:r>
            <a:r>
              <a:rPr lang="en-US" sz="800" dirty="0">
                <a:cs typeface="Arial" pitchFamily="34" charset="0"/>
              </a:rPr>
              <a:t>Before every use of the product, check whether all parts of the swing are correctly placed and tightened and whether there are no missing parts. If you establish such damages, stop using the swing, until the damage is repaired and the broken parts – replaced. </a:t>
            </a:r>
          </a:p>
          <a:p>
            <a:pPr marL="56738" marR="66401">
              <a:lnSpc>
                <a:spcPts val="960"/>
              </a:lnSpc>
            </a:pPr>
            <a:r>
              <a:rPr lang="ru-RU" sz="800" dirty="0">
                <a:cs typeface="Calibri"/>
              </a:rPr>
              <a:t>3. </a:t>
            </a:r>
            <a:r>
              <a:rPr lang="en-US" sz="800" dirty="0">
                <a:cs typeface="Calibri"/>
              </a:rPr>
              <a:t>Never leave the child unattended</a:t>
            </a:r>
            <a:r>
              <a:rPr lang="ru-RU" sz="800" dirty="0">
                <a:cs typeface="Calibri"/>
              </a:rPr>
              <a:t>. </a:t>
            </a:r>
          </a:p>
          <a:p>
            <a:pPr marL="56738" marR="66401">
              <a:lnSpc>
                <a:spcPts val="960"/>
              </a:lnSpc>
            </a:pPr>
            <a:r>
              <a:rPr lang="ru-RU" sz="800" dirty="0">
                <a:cs typeface="Calibri"/>
              </a:rPr>
              <a:t>4. </a:t>
            </a:r>
            <a:r>
              <a:rPr lang="en-US" sz="800" dirty="0">
                <a:cs typeface="Calibri"/>
              </a:rPr>
              <a:t>The product is not intended for carrying the child. </a:t>
            </a:r>
          </a:p>
          <a:p>
            <a:pPr marL="56738" marR="66401">
              <a:lnSpc>
                <a:spcPts val="960"/>
              </a:lnSpc>
            </a:pPr>
            <a:r>
              <a:rPr lang="ru-RU" sz="800" dirty="0">
                <a:cs typeface="Calibri"/>
              </a:rPr>
              <a:t>5. </a:t>
            </a:r>
            <a:r>
              <a:rPr lang="en-US" sz="800" b="1" dirty="0">
                <a:cs typeface="Calibri"/>
              </a:rPr>
              <a:t>WARNING! </a:t>
            </a:r>
            <a:r>
              <a:rPr lang="en-US" sz="800" dirty="0">
                <a:cs typeface="Calibri"/>
              </a:rPr>
              <a:t>Do not use this product once your child can sit up unaided or weights more than 9 kg.</a:t>
            </a:r>
            <a:endParaRPr lang="ru-RU" sz="800" dirty="0">
              <a:cs typeface="Calibri"/>
            </a:endParaRPr>
          </a:p>
          <a:p>
            <a:pPr marL="56738" marR="66401">
              <a:lnSpc>
                <a:spcPts val="960"/>
              </a:lnSpc>
            </a:pPr>
            <a:r>
              <a:rPr lang="ru-RU" sz="800" dirty="0">
                <a:cs typeface="Calibri"/>
              </a:rPr>
              <a:t>6. </a:t>
            </a:r>
            <a:r>
              <a:rPr lang="en-US" sz="800" dirty="0">
                <a:cs typeface="Calibri"/>
              </a:rPr>
              <a:t>To avoid injury, ensure that children are kept away when unfolding and folding the product. </a:t>
            </a:r>
            <a:endParaRPr lang="ru-RU" sz="800" dirty="0">
              <a:cs typeface="Calibri"/>
            </a:endParaRPr>
          </a:p>
          <a:p>
            <a:pPr marL="56738" marR="66401">
              <a:lnSpc>
                <a:spcPts val="960"/>
              </a:lnSpc>
            </a:pPr>
            <a:r>
              <a:rPr lang="ru-RU" sz="800" dirty="0">
                <a:cs typeface="Calibri"/>
              </a:rPr>
              <a:t>7. </a:t>
            </a:r>
            <a:r>
              <a:rPr lang="en-US" sz="800" dirty="0">
                <a:cs typeface="Calibri"/>
              </a:rPr>
              <a:t>Never use the toy bar as a handle. </a:t>
            </a:r>
            <a:endParaRPr lang="ru-RU" sz="800" dirty="0">
              <a:cs typeface="Calibri"/>
            </a:endParaRPr>
          </a:p>
          <a:p>
            <a:pPr marL="56738" marR="66401">
              <a:lnSpc>
                <a:spcPts val="960"/>
              </a:lnSpc>
            </a:pPr>
            <a:r>
              <a:rPr lang="ru-RU" sz="800" dirty="0">
                <a:cs typeface="Calibri"/>
              </a:rPr>
              <a:t>8. </a:t>
            </a:r>
            <a:r>
              <a:rPr lang="en-US" sz="800" dirty="0">
                <a:cs typeface="Calibri"/>
              </a:rPr>
              <a:t>Do not move or lift the product with the baby inside it.</a:t>
            </a:r>
            <a:endParaRPr lang="ru-RU" sz="800" dirty="0">
              <a:cs typeface="Calibri"/>
            </a:endParaRPr>
          </a:p>
          <a:p>
            <a:pPr marL="56738" marR="66401">
              <a:lnSpc>
                <a:spcPts val="960"/>
              </a:lnSpc>
            </a:pPr>
            <a:r>
              <a:rPr lang="en-US" sz="800" dirty="0">
                <a:cs typeface="Calibri"/>
              </a:rPr>
              <a:t>9</a:t>
            </a:r>
            <a:r>
              <a:rPr lang="ru-RU" sz="800" dirty="0" smtClean="0">
                <a:cs typeface="Calibri"/>
              </a:rPr>
              <a:t>. </a:t>
            </a:r>
            <a:r>
              <a:rPr lang="en-US" sz="800" dirty="0">
                <a:cs typeface="Calibri"/>
              </a:rPr>
              <a:t>NEVER use for chair. </a:t>
            </a:r>
            <a:endParaRPr lang="ru-RU" sz="800" dirty="0">
              <a:cs typeface="Calibri"/>
            </a:endParaRPr>
          </a:p>
          <a:p>
            <a:pPr marL="56738" marR="66401">
              <a:lnSpc>
                <a:spcPts val="960"/>
              </a:lnSpc>
            </a:pPr>
            <a:r>
              <a:rPr lang="ru-RU" sz="800" dirty="0" smtClean="0">
                <a:cs typeface="Calibri"/>
              </a:rPr>
              <a:t>1</a:t>
            </a:r>
            <a:r>
              <a:rPr lang="en-US" sz="800" dirty="0" smtClean="0">
                <a:cs typeface="Calibri"/>
              </a:rPr>
              <a:t>0</a:t>
            </a:r>
            <a:r>
              <a:rPr lang="ru-RU" sz="800" dirty="0" smtClean="0">
                <a:cs typeface="Calibri"/>
              </a:rPr>
              <a:t>. </a:t>
            </a:r>
            <a:r>
              <a:rPr lang="en-US" sz="800" b="1" dirty="0">
                <a:cs typeface="Calibri"/>
              </a:rPr>
              <a:t>WARNING! </a:t>
            </a:r>
            <a:r>
              <a:rPr lang="en-US" sz="800" dirty="0">
                <a:cs typeface="Calibri"/>
              </a:rPr>
              <a:t>Never use the product on an elevated surface (e.g. table).</a:t>
            </a:r>
          </a:p>
          <a:p>
            <a:pPr marL="56738" marR="66401">
              <a:lnSpc>
                <a:spcPts val="960"/>
              </a:lnSpc>
            </a:pPr>
            <a:r>
              <a:rPr lang="ru-RU" sz="800" dirty="0" smtClean="0">
                <a:cs typeface="Calibri"/>
              </a:rPr>
              <a:t>1</a:t>
            </a:r>
            <a:r>
              <a:rPr lang="en-US" sz="800" dirty="0">
                <a:cs typeface="Calibri"/>
              </a:rPr>
              <a:t>1</a:t>
            </a:r>
            <a:r>
              <a:rPr lang="ru-RU" sz="800" dirty="0" smtClean="0">
                <a:cs typeface="Calibri"/>
              </a:rPr>
              <a:t>. </a:t>
            </a:r>
            <a:r>
              <a:rPr lang="en-US" sz="800" dirty="0">
                <a:cs typeface="Arial" pitchFamily="34" charset="0"/>
              </a:rPr>
              <a:t>Do not place the infant swing on uneven surfaces, close to stairs, slippery and wet surfaces, swimming pools, heating sources – heating appliances, cooking ovens, open fires and other dangerous places. </a:t>
            </a:r>
            <a:r>
              <a:rPr lang="en-US" sz="800" dirty="0">
                <a:cs typeface="Calibri"/>
              </a:rPr>
              <a:t> </a:t>
            </a:r>
          </a:p>
          <a:p>
            <a:pPr marL="56738" marR="66401">
              <a:lnSpc>
                <a:spcPts val="960"/>
              </a:lnSpc>
            </a:pPr>
            <a:r>
              <a:rPr lang="ru-RU" sz="800" dirty="0" smtClean="0">
                <a:cs typeface="Calibri"/>
              </a:rPr>
              <a:t>1</a:t>
            </a:r>
            <a:r>
              <a:rPr lang="en-US" sz="800" dirty="0">
                <a:cs typeface="Calibri"/>
              </a:rPr>
              <a:t>2</a:t>
            </a:r>
            <a:r>
              <a:rPr lang="ru-RU" sz="800" dirty="0" smtClean="0">
                <a:cs typeface="Calibri"/>
              </a:rPr>
              <a:t>. </a:t>
            </a:r>
            <a:r>
              <a:rPr lang="en-US" sz="800" dirty="0">
                <a:cs typeface="Calibri"/>
              </a:rPr>
              <a:t>Do not use accessories or replacement parts, other than those approved by the manufacturer. </a:t>
            </a:r>
          </a:p>
          <a:p>
            <a:pPr marL="56738" marR="66401">
              <a:lnSpc>
                <a:spcPts val="960"/>
              </a:lnSpc>
            </a:pPr>
            <a:r>
              <a:rPr lang="ru-RU" sz="800" dirty="0" smtClean="0">
                <a:cs typeface="Calibri"/>
              </a:rPr>
              <a:t>1</a:t>
            </a:r>
            <a:r>
              <a:rPr lang="en-US" sz="800" dirty="0">
                <a:cs typeface="Calibri"/>
              </a:rPr>
              <a:t>3</a:t>
            </a:r>
            <a:r>
              <a:rPr lang="ru-RU" sz="800" dirty="0" smtClean="0">
                <a:cs typeface="Calibri"/>
              </a:rPr>
              <a:t>. </a:t>
            </a:r>
            <a:r>
              <a:rPr lang="en-US" sz="800" dirty="0">
                <a:cs typeface="Calibri"/>
              </a:rPr>
              <a:t>Do not hang anything but toy on the </a:t>
            </a:r>
            <a:r>
              <a:rPr lang="en-US" sz="800" dirty="0" err="1">
                <a:cs typeface="Calibri"/>
              </a:rPr>
              <a:t>toybar</a:t>
            </a:r>
            <a:r>
              <a:rPr lang="en-US" sz="800" dirty="0">
                <a:cs typeface="Calibri"/>
              </a:rPr>
              <a:t>.</a:t>
            </a:r>
            <a:endParaRPr lang="ru-RU" sz="800" dirty="0">
              <a:cs typeface="Calibri"/>
            </a:endParaRPr>
          </a:p>
          <a:p>
            <a:pPr marL="56738" marR="66401">
              <a:lnSpc>
                <a:spcPts val="960"/>
              </a:lnSpc>
            </a:pPr>
            <a:r>
              <a:rPr lang="ru-RU" sz="800" dirty="0" smtClean="0">
                <a:cs typeface="Calibri"/>
              </a:rPr>
              <a:t>1</a:t>
            </a:r>
            <a:r>
              <a:rPr lang="en-US" sz="800" dirty="0">
                <a:cs typeface="Calibri"/>
              </a:rPr>
              <a:t>4</a:t>
            </a:r>
            <a:r>
              <a:rPr lang="ru-RU" sz="800" dirty="0" smtClean="0">
                <a:cs typeface="Calibri"/>
              </a:rPr>
              <a:t>. </a:t>
            </a:r>
            <a:r>
              <a:rPr lang="en-US" sz="800" b="1" dirty="0">
                <a:cs typeface="Calibri"/>
              </a:rPr>
              <a:t>WARNING! </a:t>
            </a:r>
            <a:r>
              <a:rPr lang="en-US" sz="800" dirty="0">
                <a:cs typeface="Calibri"/>
              </a:rPr>
              <a:t>This product is not intended for prolonged periods or sleeping</a:t>
            </a:r>
            <a:r>
              <a:rPr lang="bg-BG" sz="800" dirty="0">
                <a:cs typeface="Calibri"/>
              </a:rPr>
              <a:t>.</a:t>
            </a:r>
            <a:endParaRPr lang="ru-RU" sz="800" dirty="0">
              <a:cs typeface="Calibri"/>
            </a:endParaRPr>
          </a:p>
          <a:p>
            <a:pPr marL="56738" marR="66401">
              <a:lnSpc>
                <a:spcPts val="960"/>
              </a:lnSpc>
            </a:pPr>
            <a:r>
              <a:rPr lang="ru-RU" sz="800" dirty="0" smtClean="0">
                <a:cs typeface="Calibri"/>
              </a:rPr>
              <a:t>1</a:t>
            </a:r>
            <a:r>
              <a:rPr lang="en-US" sz="800" dirty="0">
                <a:cs typeface="Calibri"/>
              </a:rPr>
              <a:t>5</a:t>
            </a:r>
            <a:r>
              <a:rPr lang="ru-RU" sz="800" dirty="0" smtClean="0">
                <a:cs typeface="Calibri"/>
              </a:rPr>
              <a:t>. </a:t>
            </a:r>
            <a:r>
              <a:rPr lang="en-US" sz="800" dirty="0">
                <a:cs typeface="Calibri"/>
              </a:rPr>
              <a:t>The products is not a toy</a:t>
            </a:r>
            <a:r>
              <a:rPr lang="ru-RU" sz="800" dirty="0">
                <a:cs typeface="Calibri"/>
              </a:rPr>
              <a:t>, </a:t>
            </a:r>
            <a:r>
              <a:rPr lang="en-US" sz="800" dirty="0">
                <a:cs typeface="Calibri"/>
              </a:rPr>
              <a:t>please do not let children to play with this products. </a:t>
            </a:r>
          </a:p>
          <a:p>
            <a:pPr marL="56738" marR="66401">
              <a:lnSpc>
                <a:spcPts val="960"/>
              </a:lnSpc>
            </a:pPr>
            <a:r>
              <a:rPr lang="ru-RU" sz="800" dirty="0" smtClean="0">
                <a:cs typeface="Calibri"/>
              </a:rPr>
              <a:t>1</a:t>
            </a:r>
            <a:r>
              <a:rPr lang="en-US" sz="800" dirty="0">
                <a:cs typeface="Calibri"/>
              </a:rPr>
              <a:t>6</a:t>
            </a:r>
            <a:r>
              <a:rPr lang="ru-RU" sz="800" dirty="0" smtClean="0">
                <a:cs typeface="Calibri"/>
              </a:rPr>
              <a:t>. </a:t>
            </a:r>
            <a:r>
              <a:rPr lang="en-US" sz="800" b="1" dirty="0">
                <a:cs typeface="Calibri"/>
              </a:rPr>
              <a:t>WARNING</a:t>
            </a:r>
            <a:r>
              <a:rPr lang="ru-RU" sz="800" b="1" dirty="0">
                <a:cs typeface="Calibri"/>
              </a:rPr>
              <a:t>! </a:t>
            </a:r>
            <a:r>
              <a:rPr lang="en-US" sz="800" dirty="0">
                <a:cs typeface="Calibri"/>
              </a:rPr>
              <a:t>The swing must be stopped before you take the child out of it. </a:t>
            </a:r>
          </a:p>
          <a:p>
            <a:pPr marL="56738" marR="66401">
              <a:lnSpc>
                <a:spcPts val="960"/>
              </a:lnSpc>
            </a:pPr>
            <a:r>
              <a:rPr lang="ru-RU" sz="800" dirty="0" smtClean="0">
                <a:cs typeface="Calibri"/>
              </a:rPr>
              <a:t>1</a:t>
            </a:r>
            <a:r>
              <a:rPr lang="en-US" sz="800" dirty="0" smtClean="0">
                <a:cs typeface="Calibri"/>
              </a:rPr>
              <a:t>7</a:t>
            </a:r>
            <a:r>
              <a:rPr lang="ru-RU" sz="800" dirty="0" smtClean="0">
                <a:cs typeface="Calibri"/>
              </a:rPr>
              <a:t>. </a:t>
            </a:r>
            <a:r>
              <a:rPr lang="en-US" sz="800" dirty="0">
                <a:cs typeface="Calibri"/>
              </a:rPr>
              <a:t>This product does not replace cot or bed. When the child needs to sleep, please placed it in suitable cot or bed. </a:t>
            </a:r>
          </a:p>
          <a:p>
            <a:pPr marL="56738" marR="66401" algn="just">
              <a:lnSpc>
                <a:spcPts val="960"/>
              </a:lnSpc>
            </a:pPr>
            <a:r>
              <a:rPr lang="en-US" sz="800" dirty="0" smtClean="0">
                <a:cs typeface="Calibri"/>
              </a:rPr>
              <a:t>18. </a:t>
            </a:r>
            <a:r>
              <a:rPr lang="en-US" sz="800" dirty="0">
                <a:cs typeface="Calibri"/>
              </a:rPr>
              <a:t>Do not allow to the child to play with the product. </a:t>
            </a:r>
            <a:endParaRPr lang="bg-BG" sz="800" dirty="0">
              <a:cs typeface="Calibri"/>
            </a:endParaRPr>
          </a:p>
          <a:p>
            <a:pPr marL="56738" marR="66401" algn="just">
              <a:lnSpc>
                <a:spcPts val="960"/>
              </a:lnSpc>
            </a:pPr>
            <a:r>
              <a:rPr lang="en-US" sz="800" dirty="0" smtClean="0">
                <a:cs typeface="Calibri"/>
              </a:rPr>
              <a:t>19</a:t>
            </a:r>
            <a:r>
              <a:rPr lang="bg-BG" sz="800" dirty="0" smtClean="0">
                <a:cs typeface="Calibri"/>
              </a:rPr>
              <a:t>. </a:t>
            </a:r>
            <a:r>
              <a:rPr lang="en-US" sz="800" dirty="0">
                <a:cs typeface="Calibri"/>
              </a:rPr>
              <a:t>When the product is connected to a music player, ensure that the volume of the music player is set to a low value. </a:t>
            </a:r>
          </a:p>
          <a:p>
            <a:pPr marL="56738" marR="66401" algn="just">
              <a:lnSpc>
                <a:spcPts val="960"/>
              </a:lnSpc>
            </a:pPr>
            <a:r>
              <a:rPr lang="bg-BG" sz="800" dirty="0" smtClean="0">
                <a:cs typeface="Calibri"/>
              </a:rPr>
              <a:t>2</a:t>
            </a:r>
            <a:r>
              <a:rPr lang="en-US" sz="800" dirty="0" smtClean="0">
                <a:cs typeface="Calibri"/>
              </a:rPr>
              <a:t>0</a:t>
            </a:r>
            <a:r>
              <a:rPr lang="bg-BG" sz="800" dirty="0" smtClean="0">
                <a:cs typeface="Calibri"/>
              </a:rPr>
              <a:t>. </a:t>
            </a:r>
            <a:r>
              <a:rPr lang="en-US" sz="800" dirty="0">
                <a:cs typeface="Calibri"/>
              </a:rPr>
              <a:t>Transformers used with the infant swing are to be regularly examined for damage to the cord, plug, enclosure and other parts and in the event of such damage, they shall not be used. </a:t>
            </a:r>
          </a:p>
          <a:p>
            <a:pPr marL="56738" marR="66401" algn="just">
              <a:lnSpc>
                <a:spcPts val="960"/>
              </a:lnSpc>
            </a:pPr>
            <a:r>
              <a:rPr lang="bg-BG" sz="800" dirty="0" smtClean="0">
                <a:cs typeface="Calibri"/>
              </a:rPr>
              <a:t>2</a:t>
            </a:r>
            <a:r>
              <a:rPr lang="en-US" sz="800" dirty="0" smtClean="0">
                <a:cs typeface="Calibri"/>
              </a:rPr>
              <a:t>1</a:t>
            </a:r>
            <a:r>
              <a:rPr lang="bg-BG" sz="800" dirty="0" smtClean="0">
                <a:cs typeface="Calibri"/>
              </a:rPr>
              <a:t>. </a:t>
            </a:r>
            <a:r>
              <a:rPr lang="en-US" sz="800" dirty="0">
                <a:cs typeface="Calibri"/>
              </a:rPr>
              <a:t>The infant swing shall only be used with the recommended transformer. </a:t>
            </a:r>
            <a:endParaRPr lang="bg-BG" sz="800" dirty="0">
              <a:cs typeface="Calibri"/>
            </a:endParaRPr>
          </a:p>
          <a:p>
            <a:pPr marL="56738" marR="66401" algn="just">
              <a:lnSpc>
                <a:spcPts val="960"/>
              </a:lnSpc>
            </a:pPr>
            <a:r>
              <a:rPr lang="bg-BG" sz="800" dirty="0" smtClean="0">
                <a:cs typeface="Calibri"/>
              </a:rPr>
              <a:t>2</a:t>
            </a:r>
            <a:r>
              <a:rPr lang="en-US" sz="800" dirty="0" smtClean="0">
                <a:cs typeface="Calibri"/>
              </a:rPr>
              <a:t>2</a:t>
            </a:r>
            <a:r>
              <a:rPr lang="bg-BG" sz="800" dirty="0" smtClean="0">
                <a:cs typeface="Calibri"/>
              </a:rPr>
              <a:t>. </a:t>
            </a:r>
            <a:r>
              <a:rPr lang="en-US" sz="800" dirty="0">
                <a:cs typeface="Arial" pitchFamily="34" charset="0"/>
              </a:rPr>
              <a:t>Do not allow to more than one child to use the swing. Do not allow to children to play with the swing or around it if there is other child inside. </a:t>
            </a:r>
            <a:endParaRPr lang="en-US" sz="800" dirty="0" smtClean="0">
              <a:cs typeface="Arial" pitchFamily="34" charset="0"/>
            </a:endParaRPr>
          </a:p>
          <a:p>
            <a:pPr marL="56738" marR="66401" algn="just">
              <a:lnSpc>
                <a:spcPts val="960"/>
              </a:lnSpc>
            </a:pPr>
            <a:r>
              <a:rPr lang="bg-BG" sz="800" dirty="0" smtClean="0">
                <a:cs typeface="Arial" pitchFamily="34" charset="0"/>
              </a:rPr>
              <a:t>2</a:t>
            </a:r>
            <a:r>
              <a:rPr lang="en-US" sz="800" dirty="0" smtClean="0">
                <a:cs typeface="Arial" pitchFamily="34" charset="0"/>
              </a:rPr>
              <a:t>3</a:t>
            </a:r>
            <a:r>
              <a:rPr lang="bg-BG" sz="800" dirty="0" smtClean="0">
                <a:cs typeface="Arial" pitchFamily="34" charset="0"/>
              </a:rPr>
              <a:t>. </a:t>
            </a:r>
            <a:r>
              <a:rPr lang="en-US" sz="800" b="1" dirty="0">
                <a:cs typeface="Arial" pitchFamily="34" charset="0"/>
              </a:rPr>
              <a:t>WARNING</a:t>
            </a:r>
            <a:r>
              <a:rPr lang="bg-BG" sz="800" b="1" dirty="0">
                <a:cs typeface="Arial" pitchFamily="34" charset="0"/>
              </a:rPr>
              <a:t>! </a:t>
            </a:r>
            <a:r>
              <a:rPr lang="en-US" sz="800" dirty="0">
                <a:cs typeface="Arial" pitchFamily="34" charset="0"/>
              </a:rPr>
              <a:t>Do not make any changes and improvements over the swing’s construction, because this can lead to overturning or damage of the swing, while the child is in it and it may get hurt. </a:t>
            </a:r>
          </a:p>
          <a:p>
            <a:pPr marL="56738" marR="66401" algn="just">
              <a:lnSpc>
                <a:spcPts val="960"/>
              </a:lnSpc>
            </a:pPr>
            <a:r>
              <a:rPr lang="bg-BG" sz="800" dirty="0" smtClean="0">
                <a:cs typeface="Arial" pitchFamily="34" charset="0"/>
              </a:rPr>
              <a:t>2</a:t>
            </a:r>
            <a:r>
              <a:rPr lang="en-US" sz="800" dirty="0" smtClean="0">
                <a:cs typeface="Arial" pitchFamily="34" charset="0"/>
              </a:rPr>
              <a:t>4</a:t>
            </a:r>
            <a:r>
              <a:rPr lang="bg-BG" sz="800" dirty="0" smtClean="0">
                <a:cs typeface="Arial" pitchFamily="34" charset="0"/>
              </a:rPr>
              <a:t>. </a:t>
            </a:r>
            <a:r>
              <a:rPr lang="en-US" sz="800" dirty="0">
                <a:cs typeface="Arial" pitchFamily="34" charset="0"/>
              </a:rPr>
              <a:t>Do not repair the swing by yourself. If a damage is established</a:t>
            </a:r>
            <a:r>
              <a:rPr lang="bg-BG" sz="800" dirty="0">
                <a:cs typeface="Arial" pitchFamily="34" charset="0"/>
              </a:rPr>
              <a:t>,</a:t>
            </a:r>
            <a:r>
              <a:rPr lang="en-US" sz="800" dirty="0">
                <a:cs typeface="Arial" pitchFamily="34" charset="0"/>
              </a:rPr>
              <a:t> please, contact with authorized repair shop or with trade agent, where you bought the product from. </a:t>
            </a:r>
          </a:p>
        </p:txBody>
      </p:sp>
      <p:pic>
        <p:nvPicPr>
          <p:cNvPr id="9" name="Картина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6914" y="910395"/>
            <a:ext cx="727228" cy="745875"/>
          </a:xfrm>
          <a:prstGeom prst="rect">
            <a:avLst/>
          </a:prstGeom>
        </p:spPr>
      </p:pic>
      <p:sp>
        <p:nvSpPr>
          <p:cNvPr id="10" name="TextBox 54"/>
          <p:cNvSpPr txBox="1"/>
          <p:nvPr/>
        </p:nvSpPr>
        <p:spPr>
          <a:xfrm>
            <a:off x="258720" y="62046"/>
            <a:ext cx="396000" cy="180000"/>
          </a:xfrm>
          <a:prstGeom prst="round2DiagRect">
            <a:avLst/>
          </a:prstGeom>
          <a:noFill/>
          <a:ln w="28575">
            <a:solidFill>
              <a:schemeClr val="tx1"/>
            </a:solidFill>
          </a:ln>
        </p:spPr>
        <p:txBody>
          <a:bodyPr wrap="square" rtlCol="0" anchor="ctr">
            <a:spAutoFit/>
          </a:bodyPr>
          <a:lstStyle/>
          <a:p>
            <a:pPr algn="ctr"/>
            <a:r>
              <a:rPr lang="en-US" sz="1000" b="1" dirty="0" smtClean="0">
                <a:cs typeface="Arial" pitchFamily="34" charset="0"/>
              </a:rPr>
              <a:t>EN</a:t>
            </a:r>
            <a:endParaRPr lang="bg-BG" sz="1000" b="1" dirty="0">
              <a:cs typeface="Arial" pitchFamily="34" charset="0"/>
            </a:endParaRPr>
          </a:p>
        </p:txBody>
      </p:sp>
      <p:sp>
        <p:nvSpPr>
          <p:cNvPr id="11" name="object 38"/>
          <p:cNvSpPr/>
          <p:nvPr/>
        </p:nvSpPr>
        <p:spPr>
          <a:xfrm>
            <a:off x="256760" y="277235"/>
            <a:ext cx="3980781" cy="174452"/>
          </a:xfrm>
          <a:prstGeom prst="rect">
            <a:avLst/>
          </a:prstGeom>
          <a:blipFill>
            <a:blip r:embed="rId3" cstate="print"/>
            <a:stretch>
              <a:fillRect/>
            </a:stretch>
          </a:blipFill>
        </p:spPr>
        <p:txBody>
          <a:bodyPr wrap="square" lIns="0" tIns="0" rIns="0" bIns="0" rtlCol="0">
            <a:noAutofit/>
          </a:bodyPr>
          <a:lstStyle/>
          <a:p>
            <a:endParaRPr/>
          </a:p>
        </p:txBody>
      </p:sp>
      <p:sp>
        <p:nvSpPr>
          <p:cNvPr id="12" name="object 39"/>
          <p:cNvSpPr/>
          <p:nvPr/>
        </p:nvSpPr>
        <p:spPr>
          <a:xfrm>
            <a:off x="256761" y="269266"/>
            <a:ext cx="3975988" cy="182421"/>
          </a:xfrm>
          <a:custGeom>
            <a:avLst/>
            <a:gdLst/>
            <a:ahLst/>
            <a:cxnLst/>
            <a:rect l="l" t="t" r="r" b="b"/>
            <a:pathLst>
              <a:path w="3960876" h="179832">
                <a:moveTo>
                  <a:pt x="0" y="29972"/>
                </a:moveTo>
                <a:lnTo>
                  <a:pt x="3337" y="16232"/>
                </a:lnTo>
                <a:lnTo>
                  <a:pt x="12242" y="5815"/>
                </a:lnTo>
                <a:lnTo>
                  <a:pt x="25056" y="402"/>
                </a:lnTo>
                <a:lnTo>
                  <a:pt x="29970" y="0"/>
                </a:lnTo>
                <a:lnTo>
                  <a:pt x="3930904" y="0"/>
                </a:lnTo>
                <a:lnTo>
                  <a:pt x="3944643" y="3345"/>
                </a:lnTo>
                <a:lnTo>
                  <a:pt x="3955060" y="12261"/>
                </a:lnTo>
                <a:lnTo>
                  <a:pt x="3960473" y="25067"/>
                </a:lnTo>
                <a:lnTo>
                  <a:pt x="3960876" y="29972"/>
                </a:lnTo>
                <a:lnTo>
                  <a:pt x="3960876" y="149860"/>
                </a:lnTo>
                <a:lnTo>
                  <a:pt x="3957530" y="163599"/>
                </a:lnTo>
                <a:lnTo>
                  <a:pt x="3948614" y="174016"/>
                </a:lnTo>
                <a:lnTo>
                  <a:pt x="3935808" y="179429"/>
                </a:lnTo>
                <a:lnTo>
                  <a:pt x="3930904" y="179832"/>
                </a:lnTo>
                <a:lnTo>
                  <a:pt x="29970" y="179832"/>
                </a:lnTo>
                <a:lnTo>
                  <a:pt x="16213" y="176486"/>
                </a:lnTo>
                <a:lnTo>
                  <a:pt x="5803" y="167570"/>
                </a:lnTo>
                <a:lnTo>
                  <a:pt x="400" y="154764"/>
                </a:lnTo>
                <a:lnTo>
                  <a:pt x="0" y="149860"/>
                </a:lnTo>
                <a:lnTo>
                  <a:pt x="0" y="29972"/>
                </a:lnTo>
                <a:close/>
              </a:path>
            </a:pathLst>
          </a:custGeom>
          <a:ln w="9144">
            <a:solidFill>
              <a:srgbClr val="000000"/>
            </a:solidFill>
          </a:ln>
        </p:spPr>
        <p:txBody>
          <a:bodyPr wrap="square" lIns="0" tIns="0" rIns="0" bIns="0" rtlCol="0">
            <a:noAutofit/>
          </a:bodyPr>
          <a:lstStyle/>
          <a:p>
            <a:endParaRPr/>
          </a:p>
        </p:txBody>
      </p:sp>
      <p:sp>
        <p:nvSpPr>
          <p:cNvPr id="13" name="object 19"/>
          <p:cNvSpPr txBox="1"/>
          <p:nvPr/>
        </p:nvSpPr>
        <p:spPr>
          <a:xfrm>
            <a:off x="317876" y="311523"/>
            <a:ext cx="3871805" cy="148133"/>
          </a:xfrm>
          <a:prstGeom prst="rect">
            <a:avLst/>
          </a:prstGeom>
        </p:spPr>
        <p:txBody>
          <a:bodyPr wrap="square" lIns="0" tIns="0" rIns="0" bIns="0" rtlCol="0">
            <a:noAutofit/>
          </a:bodyPr>
          <a:lstStyle/>
          <a:p>
            <a:pPr marL="56738" marR="66401" algn="ctr">
              <a:lnSpc>
                <a:spcPts val="960"/>
              </a:lnSpc>
            </a:pPr>
            <a:r>
              <a:rPr lang="en-US" sz="1000" b="1" dirty="0" smtClean="0">
                <a:cs typeface="Calibri"/>
              </a:rPr>
              <a:t>WARNINGS AND REFERENCES FOR SAFETY USE</a:t>
            </a:r>
            <a:endParaRPr lang="ru-RU" sz="1000" b="1" dirty="0">
              <a:cs typeface="Calibri"/>
            </a:endParaRPr>
          </a:p>
          <a:p>
            <a:pPr marL="12700" marR="15316">
              <a:lnSpc>
                <a:spcPts val="960"/>
              </a:lnSpc>
            </a:pPr>
            <a:endParaRPr lang="ru-RU" sz="800" dirty="0">
              <a:cs typeface="Calibri"/>
            </a:endParaRPr>
          </a:p>
          <a:p>
            <a:pPr marL="12700" marR="1384746" algn="just">
              <a:lnSpc>
                <a:spcPts val="960"/>
              </a:lnSpc>
            </a:pPr>
            <a:endParaRPr sz="800" dirty="0">
              <a:latin typeface="Calibri"/>
              <a:cs typeface="Calibri"/>
            </a:endParaRPr>
          </a:p>
        </p:txBody>
      </p:sp>
      <p:sp>
        <p:nvSpPr>
          <p:cNvPr id="24" name="Правоъгълник 2"/>
          <p:cNvSpPr/>
          <p:nvPr/>
        </p:nvSpPr>
        <p:spPr>
          <a:xfrm>
            <a:off x="4932040" y="85371"/>
            <a:ext cx="4032230" cy="226152"/>
          </a:xfrm>
          <a:prstGeom prst="rect">
            <a:avLst/>
          </a:prstGeom>
        </p:spPr>
        <p:txBody>
          <a:bodyPr wrap="square">
            <a:spAutoFit/>
          </a:bodyPr>
          <a:lstStyle/>
          <a:p>
            <a:pPr lvl="0">
              <a:lnSpc>
                <a:spcPct val="107000"/>
              </a:lnSpc>
              <a:spcAft>
                <a:spcPts val="0"/>
              </a:spcAft>
            </a:pPr>
            <a:r>
              <a:rPr lang="fr-FR" sz="850" b="1" dirty="0" smtClean="0">
                <a:latin typeface="+mj-lt"/>
                <a:ea typeface="Calibri" panose="020F0502020204030204" pitchFamily="34" charset="0"/>
                <a:cs typeface="Times New Roman" panose="02020603050405020304" pitchFamily="18" charset="0"/>
              </a:rPr>
              <a:t>10</a:t>
            </a:r>
            <a:r>
              <a:rPr lang="fr-FR" sz="850" b="1" dirty="0" smtClean="0">
                <a:latin typeface="+mj-lt"/>
                <a:ea typeface="Calibri" panose="020F0502020204030204" pitchFamily="34" charset="0"/>
                <a:cs typeface="Times New Roman" panose="02020603050405020304" pitchFamily="18" charset="0"/>
              </a:rPr>
              <a:t>. UTILISEZ </a:t>
            </a:r>
            <a:r>
              <a:rPr lang="fr-FR" sz="850" b="1" dirty="0">
                <a:latin typeface="+mj-lt"/>
                <a:ea typeface="Calibri" panose="020F0502020204030204" pitchFamily="34" charset="0"/>
                <a:cs typeface="Times New Roman" panose="02020603050405020304" pitchFamily="18" charset="0"/>
              </a:rPr>
              <a:t>SEULEMENT L’ADAPTATEUR APPROUVÉ PAR LE PRODUCTEUR!</a:t>
            </a:r>
            <a:endParaRPr lang="en-US" sz="850" dirty="0">
              <a:effectLst/>
              <a:latin typeface="+mj-lt"/>
              <a:ea typeface="Calibri" panose="020F0502020204030204" pitchFamily="34" charset="0"/>
              <a:cs typeface="Times New Roman" panose="02020603050405020304" pitchFamily="18" charset="0"/>
            </a:endParaRPr>
          </a:p>
        </p:txBody>
      </p:sp>
      <p:graphicFrame>
        <p:nvGraphicFramePr>
          <p:cNvPr id="25" name="Table 69"/>
          <p:cNvGraphicFramePr>
            <a:graphicFrameLocks noGrp="1"/>
          </p:cNvGraphicFramePr>
          <p:nvPr>
            <p:extLst>
              <p:ext uri="{D42A27DB-BD31-4B8C-83A1-F6EECF244321}">
                <p14:modId xmlns:p14="http://schemas.microsoft.com/office/powerpoint/2010/main" val="1911841644"/>
              </p:ext>
            </p:extLst>
          </p:nvPr>
        </p:nvGraphicFramePr>
        <p:xfrm>
          <a:off x="4953630" y="312944"/>
          <a:ext cx="3966379" cy="2241234"/>
        </p:xfrm>
        <a:graphic>
          <a:graphicData uri="http://schemas.openxmlformats.org/drawingml/2006/table">
            <a:tbl>
              <a:tblPr firstRow="1" bandRow="1">
                <a:tableStyleId>{5940675A-B579-460E-94D1-54222C63F5DA}</a:tableStyleId>
              </a:tblPr>
              <a:tblGrid>
                <a:gridCol w="577364">
                  <a:extLst>
                    <a:ext uri="{9D8B030D-6E8A-4147-A177-3AD203B41FA5}">
                      <a16:colId xmlns:a16="http://schemas.microsoft.com/office/drawing/2014/main" val="20000"/>
                    </a:ext>
                  </a:extLst>
                </a:gridCol>
                <a:gridCol w="1355606">
                  <a:extLst>
                    <a:ext uri="{9D8B030D-6E8A-4147-A177-3AD203B41FA5}">
                      <a16:colId xmlns:a16="http://schemas.microsoft.com/office/drawing/2014/main" val="20001"/>
                    </a:ext>
                  </a:extLst>
                </a:gridCol>
                <a:gridCol w="2033409">
                  <a:extLst>
                    <a:ext uri="{9D8B030D-6E8A-4147-A177-3AD203B41FA5}">
                      <a16:colId xmlns:a16="http://schemas.microsoft.com/office/drawing/2014/main" val="20002"/>
                    </a:ext>
                  </a:extLst>
                </a:gridCol>
              </a:tblGrid>
              <a:tr h="214314">
                <a:tc>
                  <a:txBody>
                    <a:bodyPr/>
                    <a:lstStyle/>
                    <a:p>
                      <a:r>
                        <a:rPr lang="en-US" sz="800" dirty="0" err="1" smtClean="0">
                          <a:latin typeface="Arial" pitchFamily="34" charset="0"/>
                          <a:cs typeface="Arial" pitchFamily="34" charset="0"/>
                        </a:rPr>
                        <a:t>Nombre</a:t>
                      </a:r>
                      <a:endParaRPr lang="bg-BG" sz="800" dirty="0">
                        <a:latin typeface="Arial" pitchFamily="34" charset="0"/>
                        <a:cs typeface="Arial" pitchFamily="34" charset="0"/>
                      </a:endParaRPr>
                    </a:p>
                  </a:txBody>
                  <a:tcPr/>
                </a:tc>
                <a:tc>
                  <a:txBody>
                    <a:bodyPr/>
                    <a:lstStyle/>
                    <a:p>
                      <a:r>
                        <a:rPr lang="en-US" sz="800" dirty="0" err="1" smtClean="0">
                          <a:latin typeface="Arial" pitchFamily="34" charset="0"/>
                          <a:cs typeface="Arial" pitchFamily="34" charset="0"/>
                        </a:rPr>
                        <a:t>Problèmes</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possibles</a:t>
                      </a:r>
                      <a:endParaRPr lang="bg-BG" sz="800" dirty="0">
                        <a:latin typeface="Arial" pitchFamily="34" charset="0"/>
                        <a:cs typeface="Arial" pitchFamily="34" charset="0"/>
                      </a:endParaRPr>
                    </a:p>
                  </a:txBody>
                  <a:tcPr/>
                </a:tc>
                <a:tc>
                  <a:txBody>
                    <a:bodyPr/>
                    <a:lstStyle/>
                    <a:p>
                      <a:r>
                        <a:rPr lang="en-US" sz="800" dirty="0" smtClean="0">
                          <a:latin typeface="Arial" pitchFamily="34" charset="0"/>
                          <a:cs typeface="Arial" pitchFamily="34" charset="0"/>
                        </a:rPr>
                        <a:t>Des solutions</a:t>
                      </a:r>
                      <a:endParaRPr lang="bg-BG" sz="800" dirty="0">
                        <a:latin typeface="Arial" pitchFamily="34" charset="0"/>
                        <a:cs typeface="Arial" pitchFamily="34" charset="0"/>
                      </a:endParaRPr>
                    </a:p>
                  </a:txBody>
                  <a:tcPr/>
                </a:tc>
                <a:extLst>
                  <a:ext uri="{0D108BD9-81ED-4DB2-BD59-A6C34878D82A}">
                    <a16:rowId xmlns:a16="http://schemas.microsoft.com/office/drawing/2014/main" val="10000"/>
                  </a:ext>
                </a:extLst>
              </a:tr>
              <a:tr h="357492">
                <a:tc>
                  <a:txBody>
                    <a:bodyPr/>
                    <a:lstStyle/>
                    <a:p>
                      <a:r>
                        <a:rPr lang="bg-BG" sz="800" dirty="0" smtClean="0">
                          <a:latin typeface="Arial" pitchFamily="34" charset="0"/>
                          <a:cs typeface="Arial" pitchFamily="34" charset="0"/>
                        </a:rPr>
                        <a:t>1</a:t>
                      </a:r>
                      <a:endParaRPr lang="bg-BG" sz="800" dirty="0">
                        <a:latin typeface="Arial" pitchFamily="34" charset="0"/>
                        <a:cs typeface="Arial" pitchFamily="34" charset="0"/>
                      </a:endParaRPr>
                    </a:p>
                  </a:txBody>
                  <a:tcPr/>
                </a:tc>
                <a:tc>
                  <a:txBody>
                    <a:bodyPr/>
                    <a:lstStyle/>
                    <a:p>
                      <a:r>
                        <a:rPr lang="fr-FR" sz="800" kern="1200" dirty="0" smtClean="0">
                          <a:solidFill>
                            <a:schemeClr val="tx1"/>
                          </a:solidFill>
                          <a:latin typeface="Arial" pitchFamily="34" charset="0"/>
                          <a:ea typeface="+mn-ea"/>
                          <a:cs typeface="Arial" pitchFamily="34" charset="0"/>
                        </a:rPr>
                        <a:t>Le périphérique de musique ou de rocker ne fonctionne pas</a:t>
                      </a:r>
                      <a:endParaRPr lang="bg-BG" sz="800" dirty="0">
                        <a:latin typeface="Arial" pitchFamily="34" charset="0"/>
                        <a:cs typeface="Arial" pitchFamily="34" charset="0"/>
                      </a:endParaRPr>
                    </a:p>
                  </a:txBody>
                  <a:tcPr/>
                </a:tc>
                <a:tc>
                  <a:txBody>
                    <a:bodyPr/>
                    <a:lstStyle/>
                    <a:p>
                      <a:r>
                        <a:rPr lang="fr-FR" sz="800" kern="1200" dirty="0" smtClean="0">
                          <a:solidFill>
                            <a:schemeClr val="tx1"/>
                          </a:solidFill>
                          <a:latin typeface="Arial" pitchFamily="34" charset="0"/>
                          <a:ea typeface="+mn-ea"/>
                          <a:cs typeface="Arial" pitchFamily="34" charset="0"/>
                        </a:rPr>
                        <a:t>Peut-être que les piles sont épuisées ou que le montage est mauvais</a:t>
                      </a:r>
                      <a:endParaRPr lang="bg-BG" sz="800" dirty="0">
                        <a:latin typeface="Arial" pitchFamily="34" charset="0"/>
                        <a:cs typeface="Arial" pitchFamily="34" charset="0"/>
                      </a:endParaRPr>
                    </a:p>
                  </a:txBody>
                  <a:tcPr/>
                </a:tc>
                <a:extLst>
                  <a:ext uri="{0D108BD9-81ED-4DB2-BD59-A6C34878D82A}">
                    <a16:rowId xmlns:a16="http://schemas.microsoft.com/office/drawing/2014/main" val="10001"/>
                  </a:ext>
                </a:extLst>
              </a:tr>
              <a:tr h="370840">
                <a:tc>
                  <a:txBody>
                    <a:bodyPr/>
                    <a:lstStyle/>
                    <a:p>
                      <a:r>
                        <a:rPr lang="bg-BG" sz="800" dirty="0" smtClean="0">
                          <a:latin typeface="Arial" pitchFamily="34" charset="0"/>
                          <a:cs typeface="Arial" pitchFamily="34" charset="0"/>
                        </a:rPr>
                        <a:t>2</a:t>
                      </a:r>
                      <a:endParaRPr lang="bg-BG" sz="800" dirty="0">
                        <a:latin typeface="Arial" pitchFamily="34" charset="0"/>
                        <a:cs typeface="Arial" pitchFamily="34" charset="0"/>
                      </a:endParaRPr>
                    </a:p>
                  </a:txBody>
                  <a:tcPr/>
                </a:tc>
                <a:tc>
                  <a:txBody>
                    <a:bodyPr/>
                    <a:lstStyle/>
                    <a:p>
                      <a:r>
                        <a:rPr lang="fr-FR" sz="800" kern="1200" dirty="0" smtClean="0">
                          <a:solidFill>
                            <a:schemeClr val="tx1"/>
                          </a:solidFill>
                          <a:latin typeface="Arial" pitchFamily="34" charset="0"/>
                          <a:ea typeface="+mn-ea"/>
                          <a:cs typeface="Arial" pitchFamily="34" charset="0"/>
                        </a:rPr>
                        <a:t>Il ne veut pas s'impliquer</a:t>
                      </a:r>
                      <a:endParaRPr lang="bg-BG" sz="800" dirty="0">
                        <a:latin typeface="Arial" pitchFamily="34" charset="0"/>
                        <a:cs typeface="Arial" pitchFamily="34" charset="0"/>
                      </a:endParaRPr>
                    </a:p>
                  </a:txBody>
                  <a:tcPr/>
                </a:tc>
                <a:tc>
                  <a:txBody>
                    <a:bodyPr/>
                    <a:lstStyle/>
                    <a:p>
                      <a:r>
                        <a:rPr lang="fr-FR" sz="800" kern="1200" dirty="0" smtClean="0">
                          <a:solidFill>
                            <a:schemeClr val="tx1"/>
                          </a:solidFill>
                          <a:latin typeface="Arial" pitchFamily="34" charset="0"/>
                          <a:ea typeface="+mn-ea"/>
                          <a:cs typeface="Arial" pitchFamily="34" charset="0"/>
                        </a:rPr>
                        <a:t>Assurez-vous de mettre les piles correctement</a:t>
                      </a:r>
                      <a:endParaRPr lang="bg-BG" sz="800" dirty="0">
                        <a:latin typeface="Arial" pitchFamily="34" charset="0"/>
                        <a:cs typeface="Arial" pitchFamily="34" charset="0"/>
                      </a:endParaRPr>
                    </a:p>
                  </a:txBody>
                  <a:tcPr/>
                </a:tc>
                <a:extLst>
                  <a:ext uri="{0D108BD9-81ED-4DB2-BD59-A6C34878D82A}">
                    <a16:rowId xmlns:a16="http://schemas.microsoft.com/office/drawing/2014/main" val="10002"/>
                  </a:ext>
                </a:extLst>
              </a:tr>
              <a:tr h="370840">
                <a:tc>
                  <a:txBody>
                    <a:bodyPr/>
                    <a:lstStyle/>
                    <a:p>
                      <a:r>
                        <a:rPr lang="bg-BG" sz="800" dirty="0" smtClean="0">
                          <a:latin typeface="Arial" pitchFamily="34" charset="0"/>
                          <a:cs typeface="Arial" pitchFamily="34" charset="0"/>
                        </a:rPr>
                        <a:t>3</a:t>
                      </a:r>
                      <a:endParaRPr lang="bg-BG" sz="800" dirty="0">
                        <a:latin typeface="Arial" pitchFamily="34" charset="0"/>
                        <a:cs typeface="Arial" pitchFamily="34" charset="0"/>
                      </a:endParaRPr>
                    </a:p>
                  </a:txBody>
                  <a:tcPr/>
                </a:tc>
                <a:tc>
                  <a:txBody>
                    <a:bodyPr/>
                    <a:lstStyle/>
                    <a:p>
                      <a:r>
                        <a:rPr lang="fr-FR" sz="800" kern="1200" dirty="0" smtClean="0">
                          <a:solidFill>
                            <a:schemeClr val="tx1"/>
                          </a:solidFill>
                          <a:latin typeface="Arial" pitchFamily="34" charset="0"/>
                          <a:ea typeface="+mn-ea"/>
                          <a:cs typeface="Arial" pitchFamily="34" charset="0"/>
                        </a:rPr>
                        <a:t>Lorsque vous appuyez sur un bouton, une alarme retentit</a:t>
                      </a:r>
                      <a:endParaRPr lang="bg-BG" sz="800" dirty="0">
                        <a:latin typeface="Arial" pitchFamily="34" charset="0"/>
                        <a:cs typeface="Arial" pitchFamily="34" charset="0"/>
                      </a:endParaRPr>
                    </a:p>
                  </a:txBody>
                  <a:tcPr/>
                </a:tc>
                <a:tc>
                  <a:txBody>
                    <a:bodyPr/>
                    <a:lstStyle/>
                    <a:p>
                      <a:r>
                        <a:rPr lang="en-US" sz="800" kern="1200" dirty="0" err="1" smtClean="0">
                          <a:solidFill>
                            <a:schemeClr val="tx1"/>
                          </a:solidFill>
                          <a:latin typeface="Arial" pitchFamily="34" charset="0"/>
                          <a:ea typeface="+mn-ea"/>
                          <a:cs typeface="Arial" pitchFamily="34" charset="0"/>
                        </a:rPr>
                        <a:t>Batterie</a:t>
                      </a:r>
                      <a:r>
                        <a:rPr lang="en-US" sz="800" kern="1200" dirty="0" smtClean="0">
                          <a:solidFill>
                            <a:schemeClr val="tx1"/>
                          </a:solidFill>
                          <a:latin typeface="Arial" pitchFamily="34" charset="0"/>
                          <a:ea typeface="+mn-ea"/>
                          <a:cs typeface="Arial" pitchFamily="34" charset="0"/>
                        </a:rPr>
                        <a:t> </a:t>
                      </a:r>
                      <a:r>
                        <a:rPr lang="en-US" sz="800" kern="1200" dirty="0" err="1" smtClean="0">
                          <a:solidFill>
                            <a:schemeClr val="tx1"/>
                          </a:solidFill>
                          <a:latin typeface="Arial" pitchFamily="34" charset="0"/>
                          <a:ea typeface="+mn-ea"/>
                          <a:cs typeface="Arial" pitchFamily="34" charset="0"/>
                        </a:rPr>
                        <a:t>épuisée</a:t>
                      </a:r>
                      <a:r>
                        <a:rPr lang="en-US" sz="800" kern="1200" dirty="0" smtClean="0">
                          <a:solidFill>
                            <a:schemeClr val="tx1"/>
                          </a:solidFill>
                          <a:latin typeface="Arial" pitchFamily="34" charset="0"/>
                          <a:ea typeface="+mn-ea"/>
                          <a:cs typeface="Arial" pitchFamily="34" charset="0"/>
                        </a:rPr>
                        <a:t>, </a:t>
                      </a:r>
                      <a:r>
                        <a:rPr lang="en-US" sz="800" kern="1200" dirty="0" err="1" smtClean="0">
                          <a:solidFill>
                            <a:schemeClr val="tx1"/>
                          </a:solidFill>
                          <a:latin typeface="Arial" pitchFamily="34" charset="0"/>
                          <a:ea typeface="+mn-ea"/>
                          <a:cs typeface="Arial" pitchFamily="34" charset="0"/>
                        </a:rPr>
                        <a:t>remplacez</a:t>
                      </a:r>
                      <a:r>
                        <a:rPr lang="en-US" sz="800" kern="1200" dirty="0" smtClean="0">
                          <a:solidFill>
                            <a:schemeClr val="tx1"/>
                          </a:solidFill>
                          <a:latin typeface="Arial" pitchFamily="34" charset="0"/>
                          <a:ea typeface="+mn-ea"/>
                          <a:cs typeface="Arial" pitchFamily="34" charset="0"/>
                        </a:rPr>
                        <a:t>-la</a:t>
                      </a:r>
                      <a:endParaRPr lang="bg-BG" sz="800" dirty="0">
                        <a:latin typeface="Arial" pitchFamily="34" charset="0"/>
                        <a:cs typeface="Arial" pitchFamily="34" charset="0"/>
                      </a:endParaRPr>
                    </a:p>
                  </a:txBody>
                  <a:tcPr/>
                </a:tc>
                <a:extLst>
                  <a:ext uri="{0D108BD9-81ED-4DB2-BD59-A6C34878D82A}">
                    <a16:rowId xmlns:a16="http://schemas.microsoft.com/office/drawing/2014/main" val="10003"/>
                  </a:ext>
                </a:extLst>
              </a:tr>
              <a:tr h="370840">
                <a:tc>
                  <a:txBody>
                    <a:bodyPr/>
                    <a:lstStyle/>
                    <a:p>
                      <a:r>
                        <a:rPr lang="bg-BG" sz="800" dirty="0" smtClean="0">
                          <a:latin typeface="Arial" pitchFamily="34" charset="0"/>
                          <a:cs typeface="Arial" pitchFamily="34" charset="0"/>
                        </a:rPr>
                        <a:t>4</a:t>
                      </a:r>
                      <a:endParaRPr lang="bg-BG" sz="800" dirty="0">
                        <a:latin typeface="Arial" pitchFamily="34" charset="0"/>
                        <a:cs typeface="Arial" pitchFamily="34" charset="0"/>
                      </a:endParaRPr>
                    </a:p>
                  </a:txBody>
                  <a:tcPr/>
                </a:tc>
                <a:tc>
                  <a:txBody>
                    <a:bodyPr/>
                    <a:lstStyle/>
                    <a:p>
                      <a:r>
                        <a:rPr lang="en-US" sz="800" kern="1200" dirty="0" smtClean="0">
                          <a:solidFill>
                            <a:schemeClr val="tx1"/>
                          </a:solidFill>
                          <a:latin typeface="Arial" pitchFamily="34" charset="0"/>
                          <a:ea typeface="+mn-ea"/>
                          <a:cs typeface="Arial" pitchFamily="34" charset="0"/>
                        </a:rPr>
                        <a:t>Il court mal</a:t>
                      </a:r>
                      <a:endParaRPr lang="bg-BG" sz="800" dirty="0">
                        <a:latin typeface="Arial" pitchFamily="34" charset="0"/>
                        <a:cs typeface="Arial" pitchFamily="34" charset="0"/>
                      </a:endParaRPr>
                    </a:p>
                  </a:txBody>
                  <a:tcPr/>
                </a:tc>
                <a:tc>
                  <a:txBody>
                    <a:bodyPr/>
                    <a:lstStyle/>
                    <a:p>
                      <a:r>
                        <a:rPr lang="fr-FR" sz="800" kern="1200" dirty="0" smtClean="0">
                          <a:solidFill>
                            <a:schemeClr val="tx1"/>
                          </a:solidFill>
                          <a:latin typeface="Arial" pitchFamily="34" charset="0"/>
                          <a:ea typeface="+mn-ea"/>
                          <a:cs typeface="Arial" pitchFamily="34" charset="0"/>
                        </a:rPr>
                        <a:t>Vérifiez que le cadre est sécurisé dans la bonne position</a:t>
                      </a:r>
                      <a:endParaRPr lang="bg-BG" sz="800" dirty="0">
                        <a:latin typeface="Arial" pitchFamily="34" charset="0"/>
                        <a:cs typeface="Arial" pitchFamily="34" charset="0"/>
                      </a:endParaRPr>
                    </a:p>
                  </a:txBody>
                  <a:tcPr/>
                </a:tc>
                <a:extLst>
                  <a:ext uri="{0D108BD9-81ED-4DB2-BD59-A6C34878D82A}">
                    <a16:rowId xmlns:a16="http://schemas.microsoft.com/office/drawing/2014/main" val="10004"/>
                  </a:ext>
                </a:extLst>
              </a:tr>
              <a:tr h="370840">
                <a:tc>
                  <a:txBody>
                    <a:bodyPr/>
                    <a:lstStyle/>
                    <a:p>
                      <a:r>
                        <a:rPr lang="bg-BG" sz="800" dirty="0" smtClean="0">
                          <a:latin typeface="Arial" pitchFamily="34" charset="0"/>
                          <a:cs typeface="Arial" pitchFamily="34" charset="0"/>
                        </a:rPr>
                        <a:t>5</a:t>
                      </a:r>
                      <a:endParaRPr lang="bg-BG" sz="800" dirty="0">
                        <a:latin typeface="Arial" pitchFamily="34" charset="0"/>
                        <a:cs typeface="Arial" pitchFamily="34" charset="0"/>
                      </a:endParaRPr>
                    </a:p>
                  </a:txBody>
                  <a:tcPr/>
                </a:tc>
                <a:tc>
                  <a:txBody>
                    <a:bodyPr/>
                    <a:lstStyle/>
                    <a:p>
                      <a:r>
                        <a:rPr lang="en-US" sz="800" kern="1200" dirty="0" err="1" smtClean="0">
                          <a:solidFill>
                            <a:schemeClr val="tx1"/>
                          </a:solidFill>
                          <a:latin typeface="Arial" pitchFamily="34" charset="0"/>
                          <a:ea typeface="+mn-ea"/>
                          <a:cs typeface="Arial" pitchFamily="34" charset="0"/>
                        </a:rPr>
                        <a:t>Stockage</a:t>
                      </a:r>
                      <a:r>
                        <a:rPr lang="en-US" sz="800" kern="1200" dirty="0" smtClean="0">
                          <a:solidFill>
                            <a:schemeClr val="tx1"/>
                          </a:solidFill>
                          <a:latin typeface="Arial" pitchFamily="34" charset="0"/>
                          <a:ea typeface="+mn-ea"/>
                          <a:cs typeface="Arial" pitchFamily="34" charset="0"/>
                        </a:rPr>
                        <a:t> </a:t>
                      </a:r>
                      <a:r>
                        <a:rPr lang="en-US" sz="800" kern="1200" dirty="0" err="1" smtClean="0">
                          <a:solidFill>
                            <a:schemeClr val="tx1"/>
                          </a:solidFill>
                          <a:latin typeface="Arial" pitchFamily="34" charset="0"/>
                          <a:ea typeface="+mn-ea"/>
                          <a:cs typeface="Arial" pitchFamily="34" charset="0"/>
                        </a:rPr>
                        <a:t>prolongé</a:t>
                      </a:r>
                      <a:endParaRPr lang="bg-BG" sz="800" dirty="0">
                        <a:latin typeface="Arial" pitchFamily="34" charset="0"/>
                        <a:cs typeface="Arial" pitchFamily="34" charset="0"/>
                      </a:endParaRPr>
                    </a:p>
                  </a:txBody>
                  <a:tcPr/>
                </a:tc>
                <a:tc>
                  <a:txBody>
                    <a:bodyPr/>
                    <a:lstStyle/>
                    <a:p>
                      <a:r>
                        <a:rPr lang="en-US" sz="800" kern="1200" dirty="0" err="1" smtClean="0">
                          <a:solidFill>
                            <a:schemeClr val="tx1"/>
                          </a:solidFill>
                          <a:latin typeface="Arial" pitchFamily="34" charset="0"/>
                          <a:ea typeface="+mn-ea"/>
                          <a:cs typeface="Arial" pitchFamily="34" charset="0"/>
                        </a:rPr>
                        <a:t>Retirer</a:t>
                      </a:r>
                      <a:r>
                        <a:rPr lang="en-US" sz="800" kern="1200" dirty="0" smtClean="0">
                          <a:solidFill>
                            <a:schemeClr val="tx1"/>
                          </a:solidFill>
                          <a:latin typeface="Arial" pitchFamily="34" charset="0"/>
                          <a:ea typeface="+mn-ea"/>
                          <a:cs typeface="Arial" pitchFamily="34" charset="0"/>
                        </a:rPr>
                        <a:t> la </a:t>
                      </a:r>
                      <a:r>
                        <a:rPr lang="en-US" sz="800" kern="1200" dirty="0" err="1" smtClean="0">
                          <a:solidFill>
                            <a:schemeClr val="tx1"/>
                          </a:solidFill>
                          <a:latin typeface="Arial" pitchFamily="34" charset="0"/>
                          <a:ea typeface="+mn-ea"/>
                          <a:cs typeface="Arial" pitchFamily="34" charset="0"/>
                        </a:rPr>
                        <a:t>batterie</a:t>
                      </a:r>
                      <a:endParaRPr lang="bg-BG" sz="800" dirty="0">
                        <a:latin typeface="Arial" pitchFamily="34" charset="0"/>
                        <a:cs typeface="Arial" pitchFamily="34" charset="0"/>
                      </a:endParaRPr>
                    </a:p>
                  </a:txBody>
                  <a:tcPr/>
                </a:tc>
                <a:extLst>
                  <a:ext uri="{0D108BD9-81ED-4DB2-BD59-A6C34878D82A}">
                    <a16:rowId xmlns:a16="http://schemas.microsoft.com/office/drawing/2014/main" val="10005"/>
                  </a:ext>
                </a:extLst>
              </a:tr>
            </a:tbl>
          </a:graphicData>
        </a:graphic>
      </p:graphicFrame>
      <p:sp>
        <p:nvSpPr>
          <p:cNvPr id="26" name="TextBox 48"/>
          <p:cNvSpPr txBox="1"/>
          <p:nvPr/>
        </p:nvSpPr>
        <p:spPr>
          <a:xfrm>
            <a:off x="4932040" y="3240803"/>
            <a:ext cx="3960000" cy="180000"/>
          </a:xfrm>
          <a:prstGeom prst="roundRect">
            <a:avLst/>
          </a:prstGeom>
          <a:ln/>
        </p:spPr>
        <p:style>
          <a:lnRef idx="1">
            <a:schemeClr val="dk1"/>
          </a:lnRef>
          <a:fillRef idx="2">
            <a:schemeClr val="dk1"/>
          </a:fillRef>
          <a:effectRef idx="1">
            <a:schemeClr val="dk1"/>
          </a:effectRef>
          <a:fontRef idx="minor">
            <a:schemeClr val="dk1"/>
          </a:fontRef>
        </p:style>
        <p:txBody>
          <a:bodyPr wrap="square" rtlCol="0" anchor="ctr">
            <a:spAutoFit/>
          </a:bodyPr>
          <a:lstStyle/>
          <a:p>
            <a:pPr algn="ctr"/>
            <a:r>
              <a:rPr lang="bg-BG" sz="900" b="1" dirty="0"/>
              <a:t>RECOMENDACIONES Y AVISOS PARA UN USO ADECUADO </a:t>
            </a:r>
            <a:endParaRPr lang="bg-BG" sz="900" b="1" dirty="0">
              <a:solidFill>
                <a:schemeClr val="tx1"/>
              </a:solidFill>
              <a:cs typeface="Arial" pitchFamily="34" charset="0"/>
            </a:endParaRPr>
          </a:p>
        </p:txBody>
      </p:sp>
      <p:sp>
        <p:nvSpPr>
          <p:cNvPr id="27" name="Rounded Rectangle 52"/>
          <p:cNvSpPr/>
          <p:nvPr/>
        </p:nvSpPr>
        <p:spPr>
          <a:xfrm>
            <a:off x="5076056" y="2988795"/>
            <a:ext cx="360040" cy="180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 b="1" dirty="0" smtClean="0">
                <a:solidFill>
                  <a:schemeClr val="tx1"/>
                </a:solidFill>
              </a:rPr>
              <a:t>ES</a:t>
            </a:r>
            <a:endParaRPr lang="bg-BG" sz="700" b="1" dirty="0">
              <a:solidFill>
                <a:schemeClr val="tx1"/>
              </a:solidFill>
            </a:endParaRPr>
          </a:p>
        </p:txBody>
      </p:sp>
      <p:sp>
        <p:nvSpPr>
          <p:cNvPr id="28" name="Правоъгълник 3"/>
          <p:cNvSpPr/>
          <p:nvPr/>
        </p:nvSpPr>
        <p:spPr>
          <a:xfrm>
            <a:off x="6189102" y="2583908"/>
            <a:ext cx="1709936" cy="646331"/>
          </a:xfrm>
          <a:prstGeom prst="rect">
            <a:avLst/>
          </a:prstGeom>
        </p:spPr>
        <p:txBody>
          <a:bodyPr wrap="square">
            <a:spAutoFit/>
          </a:bodyPr>
          <a:lstStyle/>
          <a:p>
            <a:pPr algn="ctr"/>
            <a:r>
              <a:rPr lang="en-US" sz="900" b="1" dirty="0"/>
              <a:t>IMPORTANT: Moni Trade Ltd.</a:t>
            </a:r>
          </a:p>
          <a:p>
            <a:pPr algn="ctr"/>
            <a:r>
              <a:rPr lang="en-US" sz="900" b="1" dirty="0" err="1"/>
              <a:t>Adresse</a:t>
            </a:r>
            <a:r>
              <a:rPr lang="en-US" sz="900" b="1" dirty="0"/>
              <a:t>: </a:t>
            </a:r>
            <a:r>
              <a:rPr lang="en-US" sz="900" b="1" dirty="0" err="1"/>
              <a:t>Bulgarie</a:t>
            </a:r>
            <a:r>
              <a:rPr lang="en-US" sz="900" b="1" dirty="0"/>
              <a:t>, Sofia</a:t>
            </a:r>
          </a:p>
          <a:p>
            <a:pPr algn="ctr"/>
            <a:r>
              <a:rPr lang="en-US" sz="900" b="1" dirty="0" err="1"/>
              <a:t>Trebic</a:t>
            </a:r>
            <a:r>
              <a:rPr lang="en-US" sz="900" b="1" dirty="0"/>
              <a:t>, 1, </a:t>
            </a:r>
            <a:r>
              <a:rPr lang="en-US" sz="900" b="1" dirty="0" err="1"/>
              <a:t>Dolo</a:t>
            </a:r>
            <a:r>
              <a:rPr lang="en-US" sz="900" b="1" dirty="0"/>
              <a:t> </a:t>
            </a:r>
            <a:r>
              <a:rPr lang="en-US" sz="900" b="1" dirty="0" err="1"/>
              <a:t>Str</a:t>
            </a:r>
            <a:endParaRPr lang="en-US" sz="900" b="1" dirty="0"/>
          </a:p>
          <a:p>
            <a:pPr algn="ctr"/>
            <a:r>
              <a:rPr lang="en-US" sz="900" b="1" dirty="0" err="1"/>
              <a:t>Téléphone</a:t>
            </a:r>
            <a:r>
              <a:rPr lang="en-US" sz="900" b="1" dirty="0"/>
              <a:t>: +359 2 936 07 90</a:t>
            </a:r>
          </a:p>
        </p:txBody>
      </p:sp>
      <p:sp>
        <p:nvSpPr>
          <p:cNvPr id="29" name="Правоъгълник 4"/>
          <p:cNvSpPr/>
          <p:nvPr/>
        </p:nvSpPr>
        <p:spPr>
          <a:xfrm>
            <a:off x="4932040" y="3492811"/>
            <a:ext cx="3960000" cy="584775"/>
          </a:xfrm>
          <a:prstGeom prst="rect">
            <a:avLst/>
          </a:prstGeom>
        </p:spPr>
        <p:txBody>
          <a:bodyPr wrap="square">
            <a:spAutoFit/>
          </a:bodyPr>
          <a:lstStyle/>
          <a:p>
            <a:pPr algn="ctr"/>
            <a:r>
              <a:rPr lang="es-ES" sz="800" b="1" dirty="0">
                <a:solidFill>
                  <a:srgbClr val="000000"/>
                </a:solidFill>
                <a:latin typeface="+mj-lt"/>
                <a:ea typeface="Times New Roman" panose="02020603050405020304" pitchFamily="18" charset="0"/>
              </a:rPr>
              <a:t>LEA ESTAS INSTRUCCIONES ANTES DE USAR EL PRODUCTO Y GUARDÉLAS PARA REFERENCIA FUTURA. EL INCUMPLIMIENTO DE ESTAS DURANTE LA MANIPULACIÓN O MONTAJE DEL PRODUCTO PONGA EN PELIGRO GRAVE LA SALUD DEL NIÑO Y PUEDE CAUSAR MUERTE.</a:t>
            </a:r>
            <a:endParaRPr lang="en-US" sz="800" b="1" dirty="0">
              <a:latin typeface="+mj-lt"/>
            </a:endParaRPr>
          </a:p>
        </p:txBody>
      </p:sp>
      <p:sp>
        <p:nvSpPr>
          <p:cNvPr id="30" name="Правоъгълник 5"/>
          <p:cNvSpPr/>
          <p:nvPr/>
        </p:nvSpPr>
        <p:spPr>
          <a:xfrm>
            <a:off x="4953630" y="4579115"/>
            <a:ext cx="3960000" cy="2185214"/>
          </a:xfrm>
          <a:prstGeom prst="rect">
            <a:avLst/>
          </a:prstGeom>
        </p:spPr>
        <p:txBody>
          <a:bodyPr wrap="square">
            <a:spAutoFit/>
          </a:bodyPr>
          <a:lstStyle/>
          <a:p>
            <a:pPr lvl="0" eaLnBrk="0" fontAlgn="base" hangingPunct="0">
              <a:spcBef>
                <a:spcPct val="0"/>
              </a:spcBef>
              <a:spcAft>
                <a:spcPct val="0"/>
              </a:spcAft>
            </a:pPr>
            <a:r>
              <a:rPr lang="es-ES" altLang="en-US" sz="800" dirty="0" smtClean="0">
                <a:latin typeface="+mj-lt"/>
              </a:rPr>
              <a:t>1. Utilice </a:t>
            </a:r>
            <a:r>
              <a:rPr lang="es-ES" altLang="en-US" sz="800" dirty="0">
                <a:latin typeface="+mj-lt"/>
              </a:rPr>
              <a:t>siempre el </a:t>
            </a:r>
            <a:r>
              <a:rPr lang="es-ES" altLang="en-US" sz="800" dirty="0" smtClean="0">
                <a:latin typeface="+mj-lt"/>
              </a:rPr>
              <a:t>sistemas </a:t>
            </a:r>
            <a:r>
              <a:rPr lang="es-ES" altLang="en-US" sz="800" dirty="0">
                <a:latin typeface="+mj-lt"/>
              </a:rPr>
              <a:t>de retención. </a:t>
            </a:r>
            <a:endParaRPr lang="es-ES" altLang="en-US" sz="800" dirty="0" smtClean="0">
              <a:latin typeface="+mj-lt"/>
            </a:endParaRPr>
          </a:p>
          <a:p>
            <a:pPr lvl="0" eaLnBrk="0" fontAlgn="base" hangingPunct="0">
              <a:spcBef>
                <a:spcPct val="0"/>
              </a:spcBef>
              <a:spcAft>
                <a:spcPct val="0"/>
              </a:spcAft>
            </a:pPr>
            <a:r>
              <a:rPr lang="es-ES" altLang="en-US" sz="800" dirty="0" smtClean="0">
                <a:latin typeface="+mj-lt"/>
              </a:rPr>
              <a:t>2</a:t>
            </a:r>
            <a:r>
              <a:rPr lang="es-ES" altLang="en-US" sz="800" dirty="0">
                <a:latin typeface="+mj-lt"/>
              </a:rPr>
              <a:t>. </a:t>
            </a:r>
            <a:r>
              <a:rPr lang="es-ES" altLang="en-US" sz="800" b="1" dirty="0">
                <a:latin typeface="+mj-lt"/>
              </a:rPr>
              <a:t>ADVERTENCIA! </a:t>
            </a:r>
            <a:r>
              <a:rPr lang="es-ES" altLang="en-US" sz="800" dirty="0">
                <a:latin typeface="+mj-lt"/>
              </a:rPr>
              <a:t>Antes de cada uso del producto, verifique si todas las partes del columpio están colocadas y apretadas correctamente y si no faltan piezas. Si establece dichos daños, deje de usar el columpio hasta que se repare el daño y se reemplacen las partes rotas. </a:t>
            </a:r>
            <a:endParaRPr lang="es-ES" altLang="en-US" sz="800" dirty="0" smtClean="0">
              <a:latin typeface="+mj-lt"/>
            </a:endParaRPr>
          </a:p>
          <a:p>
            <a:pPr lvl="0" eaLnBrk="0" fontAlgn="base" hangingPunct="0">
              <a:spcBef>
                <a:spcPct val="0"/>
              </a:spcBef>
              <a:spcAft>
                <a:spcPct val="0"/>
              </a:spcAft>
            </a:pPr>
            <a:r>
              <a:rPr lang="es-ES" altLang="en-US" sz="800" dirty="0" smtClean="0">
                <a:latin typeface="+mj-lt"/>
              </a:rPr>
              <a:t>3</a:t>
            </a:r>
            <a:r>
              <a:rPr lang="es-ES" altLang="en-US" sz="800" dirty="0">
                <a:latin typeface="+mj-lt"/>
              </a:rPr>
              <a:t>. Nunca deje al niño </a:t>
            </a:r>
            <a:r>
              <a:rPr lang="es-ES" altLang="en-US" sz="800" dirty="0" smtClean="0">
                <a:latin typeface="+mj-lt"/>
              </a:rPr>
              <a:t>sin vigilancia.</a:t>
            </a:r>
          </a:p>
          <a:p>
            <a:pPr lvl="0" eaLnBrk="0" fontAlgn="base" hangingPunct="0">
              <a:spcBef>
                <a:spcPct val="0"/>
              </a:spcBef>
              <a:spcAft>
                <a:spcPct val="0"/>
              </a:spcAft>
            </a:pPr>
            <a:r>
              <a:rPr lang="es-ES" altLang="en-US" sz="800" dirty="0" smtClean="0">
                <a:latin typeface="+mj-lt"/>
              </a:rPr>
              <a:t>4</a:t>
            </a:r>
            <a:r>
              <a:rPr lang="es-ES" altLang="en-US" sz="800" dirty="0">
                <a:latin typeface="+mj-lt"/>
              </a:rPr>
              <a:t>. El producto no está destinado a llevar al niño. </a:t>
            </a:r>
            <a:endParaRPr lang="es-ES" altLang="en-US" sz="800" dirty="0" smtClean="0">
              <a:latin typeface="+mj-lt"/>
            </a:endParaRPr>
          </a:p>
          <a:p>
            <a:pPr eaLnBrk="0" fontAlgn="base" hangingPunct="0">
              <a:spcBef>
                <a:spcPct val="0"/>
              </a:spcBef>
              <a:spcAft>
                <a:spcPct val="0"/>
              </a:spcAft>
            </a:pPr>
            <a:r>
              <a:rPr lang="es-ES" altLang="en-US" sz="800" dirty="0" smtClean="0">
                <a:latin typeface="+mj-lt"/>
              </a:rPr>
              <a:t>5</a:t>
            </a:r>
            <a:r>
              <a:rPr lang="es-ES" altLang="en-US" sz="800" dirty="0">
                <a:latin typeface="+mj-lt"/>
              </a:rPr>
              <a:t>. </a:t>
            </a:r>
            <a:r>
              <a:rPr lang="es-ES" altLang="en-US" sz="800" b="1" dirty="0">
                <a:latin typeface="+mj-lt"/>
              </a:rPr>
              <a:t>¡ADVERTENCIA! </a:t>
            </a:r>
            <a:r>
              <a:rPr lang="es-ES" altLang="en-US" sz="800" dirty="0">
                <a:latin typeface="+mj-lt"/>
              </a:rPr>
              <a:t>No </a:t>
            </a:r>
            <a:r>
              <a:rPr lang="es-ES" altLang="en-US" sz="800" dirty="0" smtClean="0">
                <a:latin typeface="+mj-lt"/>
              </a:rPr>
              <a:t>utilice este </a:t>
            </a:r>
            <a:r>
              <a:rPr lang="es-ES" altLang="en-US" sz="800" dirty="0">
                <a:latin typeface="+mj-lt"/>
              </a:rPr>
              <a:t>producto </a:t>
            </a:r>
            <a:r>
              <a:rPr lang="es-ES" altLang="en-US" sz="800" dirty="0" smtClean="0">
                <a:latin typeface="+mj-lt"/>
              </a:rPr>
              <a:t>si el </a:t>
            </a:r>
            <a:r>
              <a:rPr lang="es-ES" altLang="en-US" sz="800" dirty="0" smtClean="0"/>
              <a:t>niño</a:t>
            </a:r>
            <a:r>
              <a:rPr lang="es-ES" altLang="en-US" sz="800" dirty="0"/>
              <a:t> </a:t>
            </a:r>
            <a:r>
              <a:rPr lang="es-ES" altLang="en-US" sz="800" dirty="0" smtClean="0"/>
              <a:t>puede permanecer sentado por s</a:t>
            </a:r>
            <a:r>
              <a:rPr lang="bg-BG" sz="800" dirty="0" smtClean="0"/>
              <a:t>í</a:t>
            </a:r>
            <a:r>
              <a:rPr lang="en-US" sz="800" dirty="0" smtClean="0"/>
              <a:t> </a:t>
            </a:r>
            <a:r>
              <a:rPr lang="es-ES" altLang="en-US" sz="800" dirty="0" smtClean="0"/>
              <a:t>solo o pesa m</a:t>
            </a:r>
            <a:r>
              <a:rPr lang="es-ES" altLang="en-US" sz="800" dirty="0"/>
              <a:t>á</a:t>
            </a:r>
            <a:r>
              <a:rPr lang="es-ES" altLang="en-US" sz="800" dirty="0" smtClean="0"/>
              <a:t>s de 9 kg.</a:t>
            </a:r>
            <a:endParaRPr lang="es-ES" altLang="en-US" sz="800" dirty="0" smtClean="0">
              <a:latin typeface="+mj-lt"/>
            </a:endParaRPr>
          </a:p>
          <a:p>
            <a:pPr lvl="0" eaLnBrk="0" fontAlgn="base" hangingPunct="0">
              <a:spcBef>
                <a:spcPct val="0"/>
              </a:spcBef>
              <a:spcAft>
                <a:spcPct val="0"/>
              </a:spcAft>
            </a:pPr>
            <a:r>
              <a:rPr lang="es-ES" altLang="en-US" sz="800" dirty="0" smtClean="0">
                <a:latin typeface="+mj-lt"/>
              </a:rPr>
              <a:t>6</a:t>
            </a:r>
            <a:r>
              <a:rPr lang="es-ES" altLang="en-US" sz="800" dirty="0">
                <a:latin typeface="+mj-lt"/>
              </a:rPr>
              <a:t>. Para evitar lesiones, asegúrese de mantener a los niños alejados al desplegar y doblar el producto. </a:t>
            </a:r>
            <a:endParaRPr lang="es-ES" altLang="en-US" sz="800" dirty="0" smtClean="0">
              <a:latin typeface="+mj-lt"/>
            </a:endParaRPr>
          </a:p>
          <a:p>
            <a:pPr lvl="0" eaLnBrk="0" fontAlgn="base" hangingPunct="0">
              <a:spcBef>
                <a:spcPct val="0"/>
              </a:spcBef>
              <a:spcAft>
                <a:spcPct val="0"/>
              </a:spcAft>
            </a:pPr>
            <a:r>
              <a:rPr lang="es-ES" altLang="en-US" sz="800" dirty="0" smtClean="0">
                <a:latin typeface="+mj-lt"/>
              </a:rPr>
              <a:t>7</a:t>
            </a:r>
            <a:r>
              <a:rPr lang="es-ES" altLang="en-US" sz="800" dirty="0">
                <a:latin typeface="+mj-lt"/>
              </a:rPr>
              <a:t>. Nunca uses la barra de juguetes como un mango. </a:t>
            </a:r>
            <a:endParaRPr lang="es-ES" altLang="en-US" sz="800" dirty="0" smtClean="0">
              <a:latin typeface="+mj-lt"/>
            </a:endParaRPr>
          </a:p>
          <a:p>
            <a:pPr lvl="0" eaLnBrk="0" fontAlgn="base" hangingPunct="0">
              <a:spcBef>
                <a:spcPct val="0"/>
              </a:spcBef>
              <a:spcAft>
                <a:spcPct val="0"/>
              </a:spcAft>
            </a:pPr>
            <a:r>
              <a:rPr lang="es-ES" altLang="en-US" sz="800" dirty="0" smtClean="0">
                <a:latin typeface="+mj-lt"/>
              </a:rPr>
              <a:t>8</a:t>
            </a:r>
            <a:r>
              <a:rPr lang="es-ES" altLang="en-US" sz="800" dirty="0">
                <a:latin typeface="+mj-lt"/>
              </a:rPr>
              <a:t>. No mueva ni levante </a:t>
            </a:r>
            <a:r>
              <a:rPr lang="es-ES" altLang="en-US" sz="800" dirty="0" smtClean="0">
                <a:latin typeface="+mj-lt"/>
              </a:rPr>
              <a:t>este </a:t>
            </a:r>
            <a:r>
              <a:rPr lang="es-ES" altLang="en-US" sz="800" dirty="0">
                <a:latin typeface="+mj-lt"/>
              </a:rPr>
              <a:t>producto con </a:t>
            </a:r>
            <a:r>
              <a:rPr lang="es-ES" altLang="en-US" sz="800" dirty="0"/>
              <a:t>niño </a:t>
            </a:r>
            <a:r>
              <a:rPr lang="es-ES" altLang="en-US" sz="800" dirty="0" smtClean="0">
                <a:latin typeface="+mj-lt"/>
              </a:rPr>
              <a:t>el dentro</a:t>
            </a:r>
            <a:r>
              <a:rPr lang="es-ES" altLang="en-US" sz="800" dirty="0">
                <a:latin typeface="+mj-lt"/>
              </a:rPr>
              <a:t>. </a:t>
            </a:r>
            <a:endParaRPr lang="es-ES" altLang="en-US" sz="800" dirty="0" smtClean="0">
              <a:latin typeface="+mj-lt"/>
            </a:endParaRPr>
          </a:p>
          <a:p>
            <a:pPr lvl="0" eaLnBrk="0" fontAlgn="base" hangingPunct="0">
              <a:spcBef>
                <a:spcPct val="0"/>
              </a:spcBef>
              <a:spcAft>
                <a:spcPct val="0"/>
              </a:spcAft>
            </a:pPr>
            <a:r>
              <a:rPr lang="es-ES" altLang="en-US" sz="800" dirty="0">
                <a:latin typeface="+mj-lt"/>
              </a:rPr>
              <a:t>9</a:t>
            </a:r>
            <a:r>
              <a:rPr lang="es-ES" altLang="en-US" sz="800" dirty="0" smtClean="0">
                <a:latin typeface="+mj-lt"/>
              </a:rPr>
              <a:t>. </a:t>
            </a:r>
            <a:r>
              <a:rPr lang="es-ES" altLang="en-US" sz="800" dirty="0">
                <a:latin typeface="+mj-lt"/>
              </a:rPr>
              <a:t>NUNCA usar para silla. </a:t>
            </a:r>
            <a:endParaRPr lang="es-ES" altLang="en-US" sz="800" dirty="0" smtClean="0">
              <a:latin typeface="+mj-lt"/>
            </a:endParaRPr>
          </a:p>
          <a:p>
            <a:pPr lvl="0" eaLnBrk="0" fontAlgn="base" hangingPunct="0">
              <a:spcBef>
                <a:spcPct val="0"/>
              </a:spcBef>
              <a:spcAft>
                <a:spcPct val="0"/>
              </a:spcAft>
            </a:pPr>
            <a:r>
              <a:rPr lang="es-ES" altLang="en-US" sz="800" dirty="0" smtClean="0">
                <a:latin typeface="+mj-lt"/>
              </a:rPr>
              <a:t>10. </a:t>
            </a:r>
            <a:r>
              <a:rPr lang="es-ES" altLang="en-US" sz="800" b="1" dirty="0">
                <a:latin typeface="+mj-lt"/>
              </a:rPr>
              <a:t>¡ADVERTENCIA! </a:t>
            </a:r>
            <a:r>
              <a:rPr lang="es-ES" altLang="en-US" sz="800" dirty="0">
                <a:latin typeface="+mj-lt"/>
              </a:rPr>
              <a:t>Nunca </a:t>
            </a:r>
            <a:r>
              <a:rPr lang="es-ES" altLang="en-US" sz="800" dirty="0" smtClean="0">
                <a:latin typeface="+mj-lt"/>
              </a:rPr>
              <a:t>utilice este producto sobre superficies elevadas (por ejemplo una mesa).</a:t>
            </a:r>
          </a:p>
          <a:p>
            <a:pPr lvl="0" eaLnBrk="0" fontAlgn="base" hangingPunct="0">
              <a:spcBef>
                <a:spcPct val="0"/>
              </a:spcBef>
              <a:spcAft>
                <a:spcPct val="0"/>
              </a:spcAft>
            </a:pPr>
            <a:r>
              <a:rPr lang="es-ES" altLang="en-US" sz="800" dirty="0" smtClean="0">
                <a:latin typeface="+mj-lt"/>
              </a:rPr>
              <a:t>11. </a:t>
            </a:r>
            <a:r>
              <a:rPr lang="es-ES" altLang="en-US" sz="800" dirty="0">
                <a:latin typeface="+mj-lt"/>
              </a:rPr>
              <a:t>No coloque el columpio para bebés en superficies irregulares, cerca de escaleras, </a:t>
            </a:r>
            <a:endParaRPr lang="es-ES" altLang="en-US" sz="800" dirty="0" smtClean="0">
              <a:latin typeface="+mj-lt"/>
            </a:endParaRPr>
          </a:p>
        </p:txBody>
      </p:sp>
      <p:sp>
        <p:nvSpPr>
          <p:cNvPr id="31" name="TextBox 17"/>
          <p:cNvSpPr txBox="1"/>
          <p:nvPr/>
        </p:nvSpPr>
        <p:spPr>
          <a:xfrm>
            <a:off x="8568270" y="6566345"/>
            <a:ext cx="396000" cy="180000"/>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29</a:t>
            </a:r>
            <a:endParaRPr lang="bg-BG" sz="900" b="1" dirty="0">
              <a:latin typeface="Arial" pitchFamily="34" charset="0"/>
              <a:cs typeface="Arial" pitchFamily="34" charset="0"/>
            </a:endParaRPr>
          </a:p>
        </p:txBody>
      </p:sp>
      <p:pic>
        <p:nvPicPr>
          <p:cNvPr id="32" name="Картина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3441" y="4005564"/>
            <a:ext cx="666755" cy="683851"/>
          </a:xfrm>
          <a:prstGeom prst="rect">
            <a:avLst/>
          </a:prstGeom>
        </p:spPr>
      </p:pic>
    </p:spTree>
    <p:extLst>
      <p:ext uri="{BB962C8B-B14F-4D97-AF65-F5344CB8AC3E}">
        <p14:creationId xmlns:p14="http://schemas.microsoft.com/office/powerpoint/2010/main" val="1566007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9"/>
          <p:cNvSpPr/>
          <p:nvPr/>
        </p:nvSpPr>
        <p:spPr>
          <a:xfrm>
            <a:off x="179512" y="21382"/>
            <a:ext cx="3946536" cy="605294"/>
          </a:xfrm>
          <a:prstGeom prst="rect">
            <a:avLst/>
          </a:prstGeom>
        </p:spPr>
        <p:txBody>
          <a:bodyPr wrap="square">
            <a:spAutoFit/>
          </a:bodyPr>
          <a:lstStyle/>
          <a:p>
            <a:pPr marL="56738" marR="66401" algn="just">
              <a:lnSpc>
                <a:spcPts val="960"/>
              </a:lnSpc>
            </a:pPr>
            <a:r>
              <a:rPr lang="bg-BG" sz="800" dirty="0" smtClean="0">
                <a:cs typeface="Arial" pitchFamily="34" charset="0"/>
              </a:rPr>
              <a:t>2</a:t>
            </a:r>
            <a:r>
              <a:rPr lang="en-US" sz="800" dirty="0" smtClean="0">
                <a:cs typeface="Arial" pitchFamily="34" charset="0"/>
              </a:rPr>
              <a:t>5</a:t>
            </a:r>
            <a:r>
              <a:rPr lang="bg-BG" sz="800" dirty="0" smtClean="0">
                <a:cs typeface="Arial" pitchFamily="34" charset="0"/>
              </a:rPr>
              <a:t>. </a:t>
            </a:r>
            <a:r>
              <a:rPr lang="en-US" sz="800" dirty="0">
                <a:cs typeface="Arial" pitchFamily="34" charset="0"/>
              </a:rPr>
              <a:t>After unpacking of the product, please, remove all plastic bags and throw them on the intended places. Keep them away from children to prevent suffocation. </a:t>
            </a:r>
          </a:p>
          <a:p>
            <a:pPr marL="56738" marR="66401" algn="just">
              <a:lnSpc>
                <a:spcPts val="960"/>
              </a:lnSpc>
            </a:pPr>
            <a:r>
              <a:rPr lang="bg-BG" sz="800" dirty="0" smtClean="0">
                <a:cs typeface="Arial" pitchFamily="34" charset="0"/>
              </a:rPr>
              <a:t>2</a:t>
            </a:r>
            <a:r>
              <a:rPr lang="en-US" sz="800" dirty="0" smtClean="0">
                <a:cs typeface="Arial" pitchFamily="34" charset="0"/>
              </a:rPr>
              <a:t>6</a:t>
            </a:r>
            <a:r>
              <a:rPr lang="bg-BG" sz="800" dirty="0" smtClean="0">
                <a:cs typeface="Arial" pitchFamily="34" charset="0"/>
              </a:rPr>
              <a:t>. </a:t>
            </a:r>
            <a:r>
              <a:rPr lang="en-US" sz="800" dirty="0">
                <a:cs typeface="Arial" pitchFamily="34" charset="0"/>
              </a:rPr>
              <a:t>To avoid injury ensure that children are kept away when unfolding and folding this product.</a:t>
            </a:r>
            <a:endParaRPr lang="bg-BG" sz="800" dirty="0">
              <a:cs typeface="Arial" pitchFamily="34" charset="0"/>
            </a:endParaRPr>
          </a:p>
        </p:txBody>
      </p:sp>
      <p:sp>
        <p:nvSpPr>
          <p:cNvPr id="3" name="object 2"/>
          <p:cNvSpPr txBox="1"/>
          <p:nvPr/>
        </p:nvSpPr>
        <p:spPr>
          <a:xfrm>
            <a:off x="260839" y="732631"/>
            <a:ext cx="3919392" cy="370839"/>
          </a:xfrm>
          <a:prstGeom prst="rect">
            <a:avLst/>
          </a:prstGeom>
        </p:spPr>
        <p:txBody>
          <a:bodyPr wrap="square" lIns="0" tIns="0" rIns="0" bIns="0" rtlCol="0">
            <a:noAutofit/>
          </a:bodyPr>
          <a:lstStyle/>
          <a:p>
            <a:pPr marL="91445">
              <a:lnSpc>
                <a:spcPct val="101725"/>
              </a:lnSpc>
              <a:spcBef>
                <a:spcPts val="345"/>
              </a:spcBef>
            </a:pPr>
            <a:r>
              <a:rPr sz="900" spc="4" dirty="0" smtClean="0">
                <a:latin typeface="Calibri"/>
                <a:cs typeface="Calibri"/>
              </a:rPr>
              <a:t>T</a:t>
            </a:r>
            <a:r>
              <a:rPr sz="900" spc="0" dirty="0" smtClean="0">
                <a:latin typeface="Calibri"/>
                <a:cs typeface="Calibri"/>
              </a:rPr>
              <a:t>h</a:t>
            </a:r>
            <a:r>
              <a:rPr sz="900" spc="-4" dirty="0" smtClean="0">
                <a:latin typeface="Calibri"/>
                <a:cs typeface="Calibri"/>
              </a:rPr>
              <a:t>i</a:t>
            </a:r>
            <a:r>
              <a:rPr sz="900" spc="0" dirty="0" smtClean="0">
                <a:latin typeface="Calibri"/>
                <a:cs typeface="Calibri"/>
              </a:rPr>
              <a:t>s</a:t>
            </a:r>
            <a:r>
              <a:rPr sz="900" spc="-4" dirty="0" smtClean="0">
                <a:latin typeface="Calibri"/>
                <a:cs typeface="Calibri"/>
              </a:rPr>
              <a:t> </a:t>
            </a:r>
            <a:r>
              <a:rPr sz="900" spc="0" dirty="0" smtClean="0">
                <a:latin typeface="Calibri"/>
                <a:cs typeface="Calibri"/>
              </a:rPr>
              <a:t>p</a:t>
            </a:r>
            <a:r>
              <a:rPr sz="900" spc="-4" dirty="0" smtClean="0">
                <a:latin typeface="Calibri"/>
                <a:cs typeface="Calibri"/>
              </a:rPr>
              <a:t>ro</a:t>
            </a:r>
            <a:r>
              <a:rPr sz="900" spc="0" dirty="0" smtClean="0">
                <a:latin typeface="Calibri"/>
                <a:cs typeface="Calibri"/>
              </a:rPr>
              <a:t>d</a:t>
            </a:r>
            <a:r>
              <a:rPr sz="900" spc="-4" dirty="0" smtClean="0">
                <a:latin typeface="Calibri"/>
                <a:cs typeface="Calibri"/>
              </a:rPr>
              <a:t>uc</a:t>
            </a:r>
            <a:r>
              <a:rPr sz="900" spc="0" dirty="0" smtClean="0">
                <a:latin typeface="Calibri"/>
                <a:cs typeface="Calibri"/>
              </a:rPr>
              <a:t>t</a:t>
            </a:r>
            <a:r>
              <a:rPr sz="900" spc="4" dirty="0" smtClean="0">
                <a:latin typeface="Calibri"/>
                <a:cs typeface="Calibri"/>
              </a:rPr>
              <a:t> </a:t>
            </a:r>
            <a:r>
              <a:rPr sz="900" spc="-4" dirty="0" smtClean="0">
                <a:latin typeface="Calibri"/>
                <a:cs typeface="Calibri"/>
              </a:rPr>
              <a:t>i</a:t>
            </a:r>
            <a:r>
              <a:rPr sz="900" spc="0" dirty="0" smtClean="0">
                <a:latin typeface="Calibri"/>
                <a:cs typeface="Calibri"/>
              </a:rPr>
              <a:t>s</a:t>
            </a:r>
            <a:r>
              <a:rPr sz="900" spc="-4" dirty="0" smtClean="0">
                <a:latin typeface="Calibri"/>
                <a:cs typeface="Calibri"/>
              </a:rPr>
              <a:t> te</a:t>
            </a:r>
            <a:r>
              <a:rPr sz="900" spc="0" dirty="0" smtClean="0">
                <a:latin typeface="Calibri"/>
                <a:cs typeface="Calibri"/>
              </a:rPr>
              <a:t>s</a:t>
            </a:r>
            <a:r>
              <a:rPr sz="900" spc="-9" dirty="0" smtClean="0">
                <a:latin typeface="Calibri"/>
                <a:cs typeface="Calibri"/>
              </a:rPr>
              <a:t>t</a:t>
            </a:r>
            <a:r>
              <a:rPr sz="900" spc="-4" dirty="0" smtClean="0">
                <a:latin typeface="Calibri"/>
                <a:cs typeface="Calibri"/>
              </a:rPr>
              <a:t>e</a:t>
            </a:r>
            <a:r>
              <a:rPr sz="900" spc="0" dirty="0" smtClean="0">
                <a:latin typeface="Calibri"/>
                <a:cs typeface="Calibri"/>
              </a:rPr>
              <a:t>d</a:t>
            </a:r>
            <a:r>
              <a:rPr sz="900" spc="9" dirty="0" smtClean="0">
                <a:latin typeface="Calibri"/>
                <a:cs typeface="Calibri"/>
              </a:rPr>
              <a:t> </a:t>
            </a:r>
            <a:r>
              <a:rPr sz="900" spc="-4" dirty="0" smtClean="0">
                <a:latin typeface="Calibri"/>
                <a:cs typeface="Calibri"/>
              </a:rPr>
              <a:t>i</a:t>
            </a:r>
            <a:r>
              <a:rPr sz="900" spc="0" dirty="0" smtClean="0">
                <a:latin typeface="Calibri"/>
                <a:cs typeface="Calibri"/>
              </a:rPr>
              <a:t>n</a:t>
            </a:r>
            <a:r>
              <a:rPr sz="900" spc="-4" dirty="0" smtClean="0">
                <a:latin typeface="Calibri"/>
                <a:cs typeface="Calibri"/>
              </a:rPr>
              <a:t> </a:t>
            </a:r>
            <a:r>
              <a:rPr sz="900" spc="0" dirty="0" smtClean="0">
                <a:latin typeface="Calibri"/>
                <a:cs typeface="Calibri"/>
              </a:rPr>
              <a:t>a</a:t>
            </a:r>
            <a:r>
              <a:rPr sz="900" spc="-4" dirty="0" smtClean="0">
                <a:latin typeface="Calibri"/>
                <a:cs typeface="Calibri"/>
              </a:rPr>
              <a:t>ccor</a:t>
            </a:r>
            <a:r>
              <a:rPr sz="900" spc="0" dirty="0" smtClean="0">
                <a:latin typeface="Calibri"/>
                <a:cs typeface="Calibri"/>
              </a:rPr>
              <a:t>d</a:t>
            </a:r>
            <a:r>
              <a:rPr sz="900" spc="-4" dirty="0" smtClean="0">
                <a:latin typeface="Calibri"/>
                <a:cs typeface="Calibri"/>
              </a:rPr>
              <a:t>a</a:t>
            </a:r>
            <a:r>
              <a:rPr sz="900" spc="0" dirty="0" smtClean="0">
                <a:latin typeface="Calibri"/>
                <a:cs typeface="Calibri"/>
              </a:rPr>
              <a:t>n</a:t>
            </a:r>
            <a:r>
              <a:rPr sz="900" spc="-4" dirty="0" smtClean="0">
                <a:latin typeface="Calibri"/>
                <a:cs typeface="Calibri"/>
              </a:rPr>
              <a:t>c</a:t>
            </a:r>
            <a:r>
              <a:rPr sz="900" spc="0" dirty="0" smtClean="0">
                <a:latin typeface="Calibri"/>
                <a:cs typeface="Calibri"/>
              </a:rPr>
              <a:t>e</a:t>
            </a:r>
            <a:r>
              <a:rPr sz="900" spc="19" dirty="0" smtClean="0">
                <a:latin typeface="Calibri"/>
                <a:cs typeface="Calibri"/>
              </a:rPr>
              <a:t> </a:t>
            </a:r>
            <a:r>
              <a:rPr sz="900" spc="0" dirty="0" smtClean="0">
                <a:latin typeface="Calibri"/>
                <a:cs typeface="Calibri"/>
              </a:rPr>
              <a:t>a</a:t>
            </a:r>
            <a:r>
              <a:rPr sz="900" spc="-4" dirty="0" smtClean="0">
                <a:latin typeface="Calibri"/>
                <a:cs typeface="Calibri"/>
              </a:rPr>
              <a:t>n</a:t>
            </a:r>
            <a:r>
              <a:rPr sz="900" spc="0" dirty="0" smtClean="0">
                <a:latin typeface="Calibri"/>
                <a:cs typeface="Calibri"/>
              </a:rPr>
              <a:t>d</a:t>
            </a:r>
            <a:r>
              <a:rPr sz="900" spc="14" dirty="0" smtClean="0">
                <a:latin typeface="Calibri"/>
                <a:cs typeface="Calibri"/>
              </a:rPr>
              <a:t> </a:t>
            </a:r>
            <a:r>
              <a:rPr sz="900" spc="-4" dirty="0" smtClean="0">
                <a:latin typeface="Calibri"/>
                <a:cs typeface="Calibri"/>
              </a:rPr>
              <a:t>co</a:t>
            </a:r>
            <a:r>
              <a:rPr sz="900" spc="4" dirty="0" smtClean="0">
                <a:latin typeface="Calibri"/>
                <a:cs typeface="Calibri"/>
              </a:rPr>
              <a:t>m</a:t>
            </a:r>
            <a:r>
              <a:rPr sz="900" spc="0" dirty="0" smtClean="0">
                <a:latin typeface="Calibri"/>
                <a:cs typeface="Calibri"/>
              </a:rPr>
              <a:t>p</a:t>
            </a:r>
            <a:r>
              <a:rPr sz="900" spc="-4" dirty="0" smtClean="0">
                <a:latin typeface="Calibri"/>
                <a:cs typeface="Calibri"/>
              </a:rPr>
              <a:t>lie</a:t>
            </a:r>
            <a:r>
              <a:rPr sz="900" spc="0" dirty="0" smtClean="0">
                <a:latin typeface="Calibri"/>
                <a:cs typeface="Calibri"/>
              </a:rPr>
              <a:t>s</a:t>
            </a:r>
            <a:r>
              <a:rPr sz="900" spc="19" dirty="0" smtClean="0">
                <a:latin typeface="Calibri"/>
                <a:cs typeface="Calibri"/>
              </a:rPr>
              <a:t> </a:t>
            </a:r>
            <a:r>
              <a:rPr sz="900" spc="0" dirty="0" smtClean="0">
                <a:latin typeface="Calibri"/>
                <a:cs typeface="Calibri"/>
              </a:rPr>
              <a:t>w</a:t>
            </a:r>
            <a:r>
              <a:rPr sz="900" spc="-4" dirty="0" smtClean="0">
                <a:latin typeface="Calibri"/>
                <a:cs typeface="Calibri"/>
              </a:rPr>
              <a:t>it</a:t>
            </a:r>
            <a:r>
              <a:rPr sz="900" spc="0" dirty="0" smtClean="0">
                <a:latin typeface="Calibri"/>
                <a:cs typeface="Calibri"/>
              </a:rPr>
              <a:t>h</a:t>
            </a:r>
            <a:r>
              <a:rPr sz="900" spc="-4" dirty="0" smtClean="0">
                <a:latin typeface="Calibri"/>
                <a:cs typeface="Calibri"/>
              </a:rPr>
              <a:t> </a:t>
            </a:r>
            <a:r>
              <a:rPr sz="900" spc="0" dirty="0" smtClean="0">
                <a:latin typeface="Calibri"/>
                <a:cs typeface="Calibri"/>
              </a:rPr>
              <a:t>s</a:t>
            </a:r>
            <a:r>
              <a:rPr sz="900" spc="-9" dirty="0" smtClean="0">
                <a:latin typeface="Calibri"/>
                <a:cs typeface="Calibri"/>
              </a:rPr>
              <a:t>t</a:t>
            </a:r>
            <a:r>
              <a:rPr sz="900" spc="0" dirty="0" smtClean="0">
                <a:latin typeface="Calibri"/>
                <a:cs typeface="Calibri"/>
              </a:rPr>
              <a:t>a</a:t>
            </a:r>
            <a:r>
              <a:rPr sz="900" spc="-4" dirty="0" smtClean="0">
                <a:latin typeface="Calibri"/>
                <a:cs typeface="Calibri"/>
              </a:rPr>
              <a:t>n</a:t>
            </a:r>
            <a:r>
              <a:rPr sz="900" spc="0" dirty="0" smtClean="0">
                <a:latin typeface="Calibri"/>
                <a:cs typeface="Calibri"/>
              </a:rPr>
              <a:t>d</a:t>
            </a:r>
            <a:r>
              <a:rPr sz="900" spc="-4" dirty="0" smtClean="0">
                <a:latin typeface="Calibri"/>
                <a:cs typeface="Calibri"/>
              </a:rPr>
              <a:t>ar</a:t>
            </a:r>
            <a:r>
              <a:rPr sz="900" spc="0" dirty="0" smtClean="0">
                <a:latin typeface="Calibri"/>
                <a:cs typeface="Calibri"/>
              </a:rPr>
              <a:t>ds</a:t>
            </a:r>
            <a:r>
              <a:rPr sz="900" spc="4" dirty="0" smtClean="0">
                <a:latin typeface="Calibri"/>
                <a:cs typeface="Calibri"/>
              </a:rPr>
              <a:t> </a:t>
            </a:r>
            <a:r>
              <a:rPr sz="900" spc="0" dirty="0" smtClean="0">
                <a:latin typeface="Calibri"/>
                <a:cs typeface="Calibri"/>
              </a:rPr>
              <a:t>a</a:t>
            </a:r>
            <a:r>
              <a:rPr sz="900" spc="-4" dirty="0" smtClean="0">
                <a:latin typeface="Calibri"/>
                <a:cs typeface="Calibri"/>
              </a:rPr>
              <a:t>n</a:t>
            </a:r>
            <a:r>
              <a:rPr sz="900" spc="0" dirty="0" smtClean="0">
                <a:latin typeface="Calibri"/>
                <a:cs typeface="Calibri"/>
              </a:rPr>
              <a:t>d</a:t>
            </a:r>
            <a:r>
              <a:rPr lang="en-US" sz="900" dirty="0" smtClean="0">
                <a:latin typeface="Calibri"/>
                <a:cs typeface="Calibri"/>
              </a:rPr>
              <a:t> </a:t>
            </a:r>
            <a:r>
              <a:rPr sz="900" spc="0" dirty="0" smtClean="0">
                <a:latin typeface="Calibri"/>
                <a:cs typeface="Calibri"/>
              </a:rPr>
              <a:t>EN</a:t>
            </a:r>
            <a:r>
              <a:rPr sz="900" spc="-19" dirty="0" smtClean="0">
                <a:latin typeface="Calibri"/>
                <a:cs typeface="Calibri"/>
              </a:rPr>
              <a:t> </a:t>
            </a:r>
            <a:r>
              <a:rPr sz="900" spc="0" dirty="0" smtClean="0">
                <a:latin typeface="Calibri"/>
                <a:cs typeface="Calibri"/>
              </a:rPr>
              <a:t>1623</a:t>
            </a:r>
            <a:r>
              <a:rPr sz="900" spc="-14" dirty="0" smtClean="0">
                <a:latin typeface="Calibri"/>
                <a:cs typeface="Calibri"/>
              </a:rPr>
              <a:t>2</a:t>
            </a:r>
            <a:r>
              <a:rPr sz="900" spc="0" dirty="0" smtClean="0">
                <a:latin typeface="Calibri"/>
                <a:cs typeface="Calibri"/>
              </a:rPr>
              <a:t>:</a:t>
            </a:r>
            <a:r>
              <a:rPr sz="900" spc="-9" dirty="0" smtClean="0">
                <a:latin typeface="Calibri"/>
                <a:cs typeface="Calibri"/>
              </a:rPr>
              <a:t>2</a:t>
            </a:r>
            <a:r>
              <a:rPr sz="900" spc="0" dirty="0" smtClean="0">
                <a:latin typeface="Calibri"/>
                <a:cs typeface="Calibri"/>
              </a:rPr>
              <a:t>0</a:t>
            </a:r>
            <a:r>
              <a:rPr sz="900" spc="-14" dirty="0" smtClean="0">
                <a:latin typeface="Calibri"/>
                <a:cs typeface="Calibri"/>
              </a:rPr>
              <a:t>13</a:t>
            </a:r>
            <a:r>
              <a:rPr lang="en-US" sz="900" dirty="0">
                <a:latin typeface="Calibri"/>
                <a:cs typeface="Calibri"/>
              </a:rPr>
              <a:t> </a:t>
            </a:r>
            <a:r>
              <a:rPr lang="en-US" sz="900" dirty="0" smtClean="0">
                <a:latin typeface="Calibri"/>
                <a:cs typeface="Calibri"/>
              </a:rPr>
              <a:t>+ A1:2018.</a:t>
            </a:r>
            <a:endParaRPr sz="900" dirty="0">
              <a:latin typeface="Calibri"/>
              <a:cs typeface="Calibri"/>
            </a:endParaRPr>
          </a:p>
        </p:txBody>
      </p:sp>
      <p:sp>
        <p:nvSpPr>
          <p:cNvPr id="4" name="Правоъгълник 21"/>
          <p:cNvSpPr/>
          <p:nvPr/>
        </p:nvSpPr>
        <p:spPr>
          <a:xfrm>
            <a:off x="286251" y="692928"/>
            <a:ext cx="3891902" cy="4105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bject 38"/>
          <p:cNvSpPr/>
          <p:nvPr/>
        </p:nvSpPr>
        <p:spPr>
          <a:xfrm>
            <a:off x="269194" y="1200102"/>
            <a:ext cx="3980781" cy="174452"/>
          </a:xfrm>
          <a:prstGeom prst="rect">
            <a:avLst/>
          </a:prstGeom>
          <a:blipFill>
            <a:blip r:embed="rId2" cstate="print"/>
            <a:stretch>
              <a:fillRect/>
            </a:stretch>
          </a:blipFill>
        </p:spPr>
        <p:txBody>
          <a:bodyPr wrap="square" lIns="0" tIns="0" rIns="0" bIns="0" rtlCol="0">
            <a:noAutofit/>
          </a:bodyPr>
          <a:lstStyle/>
          <a:p>
            <a:endParaRPr/>
          </a:p>
        </p:txBody>
      </p:sp>
      <p:sp>
        <p:nvSpPr>
          <p:cNvPr id="6" name="object 39"/>
          <p:cNvSpPr/>
          <p:nvPr/>
        </p:nvSpPr>
        <p:spPr>
          <a:xfrm>
            <a:off x="269195" y="1192133"/>
            <a:ext cx="3975988" cy="182421"/>
          </a:xfrm>
          <a:custGeom>
            <a:avLst/>
            <a:gdLst/>
            <a:ahLst/>
            <a:cxnLst/>
            <a:rect l="l" t="t" r="r" b="b"/>
            <a:pathLst>
              <a:path w="3960876" h="179832">
                <a:moveTo>
                  <a:pt x="0" y="29972"/>
                </a:moveTo>
                <a:lnTo>
                  <a:pt x="3337" y="16232"/>
                </a:lnTo>
                <a:lnTo>
                  <a:pt x="12242" y="5815"/>
                </a:lnTo>
                <a:lnTo>
                  <a:pt x="25056" y="402"/>
                </a:lnTo>
                <a:lnTo>
                  <a:pt x="29970" y="0"/>
                </a:lnTo>
                <a:lnTo>
                  <a:pt x="3930904" y="0"/>
                </a:lnTo>
                <a:lnTo>
                  <a:pt x="3944643" y="3345"/>
                </a:lnTo>
                <a:lnTo>
                  <a:pt x="3955060" y="12261"/>
                </a:lnTo>
                <a:lnTo>
                  <a:pt x="3960473" y="25067"/>
                </a:lnTo>
                <a:lnTo>
                  <a:pt x="3960876" y="29972"/>
                </a:lnTo>
                <a:lnTo>
                  <a:pt x="3960876" y="149860"/>
                </a:lnTo>
                <a:lnTo>
                  <a:pt x="3957530" y="163599"/>
                </a:lnTo>
                <a:lnTo>
                  <a:pt x="3948614" y="174016"/>
                </a:lnTo>
                <a:lnTo>
                  <a:pt x="3935808" y="179429"/>
                </a:lnTo>
                <a:lnTo>
                  <a:pt x="3930904" y="179832"/>
                </a:lnTo>
                <a:lnTo>
                  <a:pt x="29970" y="179832"/>
                </a:lnTo>
                <a:lnTo>
                  <a:pt x="16213" y="176486"/>
                </a:lnTo>
                <a:lnTo>
                  <a:pt x="5803" y="167570"/>
                </a:lnTo>
                <a:lnTo>
                  <a:pt x="400" y="154764"/>
                </a:lnTo>
                <a:lnTo>
                  <a:pt x="0" y="149860"/>
                </a:lnTo>
                <a:lnTo>
                  <a:pt x="0" y="29972"/>
                </a:lnTo>
                <a:close/>
              </a:path>
            </a:pathLst>
          </a:custGeom>
          <a:ln w="9144">
            <a:solidFill>
              <a:srgbClr val="000000"/>
            </a:solidFill>
          </a:ln>
        </p:spPr>
        <p:txBody>
          <a:bodyPr wrap="square" lIns="0" tIns="0" rIns="0" bIns="0" rtlCol="0">
            <a:noAutofit/>
          </a:bodyPr>
          <a:lstStyle/>
          <a:p>
            <a:endParaRPr/>
          </a:p>
        </p:txBody>
      </p:sp>
      <p:sp>
        <p:nvSpPr>
          <p:cNvPr id="7" name="object 19"/>
          <p:cNvSpPr txBox="1"/>
          <p:nvPr/>
        </p:nvSpPr>
        <p:spPr>
          <a:xfrm>
            <a:off x="292988" y="1234390"/>
            <a:ext cx="3871805" cy="148133"/>
          </a:xfrm>
          <a:prstGeom prst="rect">
            <a:avLst/>
          </a:prstGeom>
        </p:spPr>
        <p:txBody>
          <a:bodyPr wrap="square" lIns="0" tIns="0" rIns="0" bIns="0" rtlCol="0">
            <a:noAutofit/>
          </a:bodyPr>
          <a:lstStyle/>
          <a:p>
            <a:pPr marL="56738" marR="66401" algn="ctr">
              <a:lnSpc>
                <a:spcPts val="960"/>
              </a:lnSpc>
            </a:pPr>
            <a:r>
              <a:rPr lang="en-US" sz="1000" b="1" dirty="0" smtClean="0">
                <a:cs typeface="Calibri"/>
              </a:rPr>
              <a:t>PARTS</a:t>
            </a:r>
            <a:endParaRPr lang="ru-RU" sz="1000" b="1" dirty="0">
              <a:cs typeface="Calibri"/>
            </a:endParaRPr>
          </a:p>
          <a:p>
            <a:pPr marL="12700" marR="15316">
              <a:lnSpc>
                <a:spcPts val="960"/>
              </a:lnSpc>
            </a:pPr>
            <a:endParaRPr lang="ru-RU" sz="800" dirty="0">
              <a:cs typeface="Calibri"/>
            </a:endParaRPr>
          </a:p>
          <a:p>
            <a:pPr marL="12700" marR="1384746" algn="just">
              <a:lnSpc>
                <a:spcPts val="960"/>
              </a:lnSpc>
            </a:pPr>
            <a:endParaRPr sz="800" dirty="0">
              <a:latin typeface="Calibri"/>
              <a:cs typeface="Calibri"/>
            </a:endParaRPr>
          </a:p>
        </p:txBody>
      </p:sp>
      <p:sp>
        <p:nvSpPr>
          <p:cNvPr id="8" name="Правоъгълник 25"/>
          <p:cNvSpPr/>
          <p:nvPr/>
        </p:nvSpPr>
        <p:spPr>
          <a:xfrm>
            <a:off x="282797" y="1401678"/>
            <a:ext cx="1840932" cy="461665"/>
          </a:xfrm>
          <a:prstGeom prst="rect">
            <a:avLst/>
          </a:prstGeom>
        </p:spPr>
        <p:txBody>
          <a:bodyPr wrap="square">
            <a:spAutoFit/>
          </a:bodyPr>
          <a:lstStyle/>
          <a:p>
            <a:r>
              <a:rPr lang="en-US" sz="800" dirty="0" smtClean="0">
                <a:latin typeface="+mj-lt"/>
                <a:cs typeface="Arial" pitchFamily="34" charset="0"/>
              </a:rPr>
              <a:t>1.</a:t>
            </a:r>
            <a:r>
              <a:rPr lang="en-US" sz="800" dirty="0" smtClean="0">
                <a:latin typeface="Arial" pitchFamily="34" charset="0"/>
                <a:cs typeface="Arial" pitchFamily="34" charset="0"/>
              </a:rPr>
              <a:t> </a:t>
            </a:r>
            <a:r>
              <a:rPr lang="en-US" sz="800" dirty="0" smtClean="0">
                <a:latin typeface="+mj-lt"/>
                <a:cs typeface="Arial" pitchFamily="34" charset="0"/>
              </a:rPr>
              <a:t>Front and back leg tube </a:t>
            </a:r>
            <a:r>
              <a:rPr lang="bg-BG" sz="800" dirty="0" smtClean="0">
                <a:latin typeface="+mj-lt"/>
                <a:cs typeface="Arial" pitchFamily="34" charset="0"/>
              </a:rPr>
              <a:t>– 2 </a:t>
            </a:r>
            <a:r>
              <a:rPr lang="en-US" sz="800" dirty="0" smtClean="0">
                <a:latin typeface="+mj-lt"/>
                <a:cs typeface="Arial" pitchFamily="34" charset="0"/>
              </a:rPr>
              <a:t>pc</a:t>
            </a:r>
            <a:endParaRPr lang="bg-BG" sz="800" dirty="0" smtClean="0">
              <a:latin typeface="+mj-lt"/>
              <a:cs typeface="Arial" pitchFamily="34" charset="0"/>
            </a:endParaRPr>
          </a:p>
          <a:p>
            <a:r>
              <a:rPr lang="bg-BG" sz="800" dirty="0" smtClean="0">
                <a:latin typeface="+mj-lt"/>
                <a:cs typeface="Arial" pitchFamily="34" charset="0"/>
              </a:rPr>
              <a:t>2. </a:t>
            </a:r>
            <a:r>
              <a:rPr lang="en-US" sz="800" dirty="0" smtClean="0">
                <a:latin typeface="+mj-lt"/>
                <a:cs typeface="Arial" pitchFamily="34" charset="0"/>
              </a:rPr>
              <a:t>Main frame – 1 pcs.</a:t>
            </a:r>
            <a:endParaRPr lang="bg-BG" sz="800" dirty="0" smtClean="0">
              <a:latin typeface="+mj-lt"/>
              <a:cs typeface="Arial" pitchFamily="34" charset="0"/>
            </a:endParaRPr>
          </a:p>
          <a:p>
            <a:r>
              <a:rPr lang="bg-BG" sz="800" dirty="0" smtClean="0">
                <a:latin typeface="+mj-lt"/>
                <a:cs typeface="Arial" pitchFamily="34" charset="0"/>
              </a:rPr>
              <a:t>3. </a:t>
            </a:r>
            <a:r>
              <a:rPr lang="en-US" sz="800" dirty="0" smtClean="0">
                <a:latin typeface="+mj-lt"/>
                <a:cs typeface="Arial" pitchFamily="34" charset="0"/>
              </a:rPr>
              <a:t>Additional frame 1 pcs.</a:t>
            </a:r>
          </a:p>
        </p:txBody>
      </p:sp>
      <p:sp>
        <p:nvSpPr>
          <p:cNvPr id="9" name="object 26"/>
          <p:cNvSpPr/>
          <p:nvPr/>
        </p:nvSpPr>
        <p:spPr>
          <a:xfrm>
            <a:off x="260839" y="1879546"/>
            <a:ext cx="3968939" cy="192434"/>
          </a:xfrm>
          <a:prstGeom prst="rect">
            <a:avLst/>
          </a:prstGeom>
          <a:blipFill>
            <a:blip r:embed="rId3" cstate="print"/>
            <a:stretch>
              <a:fillRect/>
            </a:stretch>
          </a:blipFill>
        </p:spPr>
        <p:txBody>
          <a:bodyPr wrap="square" lIns="0" tIns="0" rIns="0" bIns="0" rtlCol="0">
            <a:noAutofit/>
          </a:bodyPr>
          <a:lstStyle/>
          <a:p>
            <a:endParaRPr dirty="0"/>
          </a:p>
        </p:txBody>
      </p:sp>
      <p:sp>
        <p:nvSpPr>
          <p:cNvPr id="10" name="TextBox 64"/>
          <p:cNvSpPr txBox="1"/>
          <p:nvPr/>
        </p:nvSpPr>
        <p:spPr>
          <a:xfrm>
            <a:off x="773373" y="1847846"/>
            <a:ext cx="2903560" cy="246221"/>
          </a:xfrm>
          <a:prstGeom prst="rect">
            <a:avLst/>
          </a:prstGeom>
          <a:noFill/>
        </p:spPr>
        <p:txBody>
          <a:bodyPr wrap="square" rtlCol="0">
            <a:spAutoFit/>
          </a:bodyPr>
          <a:lstStyle/>
          <a:p>
            <a:pPr algn="ctr"/>
            <a:r>
              <a:rPr lang="en-US" sz="1000" b="1" dirty="0" smtClean="0">
                <a:latin typeface="Arial" pitchFamily="34" charset="0"/>
                <a:cs typeface="Arial" pitchFamily="34" charset="0"/>
              </a:rPr>
              <a:t>II. Assembly instructions</a:t>
            </a:r>
            <a:endParaRPr lang="bg-BG" sz="1000" b="1" dirty="0">
              <a:latin typeface="Arial" pitchFamily="34" charset="0"/>
              <a:cs typeface="Arial" pitchFamily="34" charset="0"/>
            </a:endParaRPr>
          </a:p>
        </p:txBody>
      </p:sp>
      <p:sp>
        <p:nvSpPr>
          <p:cNvPr id="11" name="object 39"/>
          <p:cNvSpPr/>
          <p:nvPr/>
        </p:nvSpPr>
        <p:spPr>
          <a:xfrm>
            <a:off x="260839" y="1890467"/>
            <a:ext cx="3975988" cy="182421"/>
          </a:xfrm>
          <a:custGeom>
            <a:avLst/>
            <a:gdLst/>
            <a:ahLst/>
            <a:cxnLst/>
            <a:rect l="l" t="t" r="r" b="b"/>
            <a:pathLst>
              <a:path w="3960876" h="179832">
                <a:moveTo>
                  <a:pt x="0" y="29972"/>
                </a:moveTo>
                <a:lnTo>
                  <a:pt x="3337" y="16232"/>
                </a:lnTo>
                <a:lnTo>
                  <a:pt x="12242" y="5815"/>
                </a:lnTo>
                <a:lnTo>
                  <a:pt x="25056" y="402"/>
                </a:lnTo>
                <a:lnTo>
                  <a:pt x="29970" y="0"/>
                </a:lnTo>
                <a:lnTo>
                  <a:pt x="3930904" y="0"/>
                </a:lnTo>
                <a:lnTo>
                  <a:pt x="3944643" y="3345"/>
                </a:lnTo>
                <a:lnTo>
                  <a:pt x="3955060" y="12261"/>
                </a:lnTo>
                <a:lnTo>
                  <a:pt x="3960473" y="25067"/>
                </a:lnTo>
                <a:lnTo>
                  <a:pt x="3960876" y="29972"/>
                </a:lnTo>
                <a:lnTo>
                  <a:pt x="3960876" y="149860"/>
                </a:lnTo>
                <a:lnTo>
                  <a:pt x="3957530" y="163599"/>
                </a:lnTo>
                <a:lnTo>
                  <a:pt x="3948614" y="174016"/>
                </a:lnTo>
                <a:lnTo>
                  <a:pt x="3935808" y="179429"/>
                </a:lnTo>
                <a:lnTo>
                  <a:pt x="3930904" y="179832"/>
                </a:lnTo>
                <a:lnTo>
                  <a:pt x="29970" y="179832"/>
                </a:lnTo>
                <a:lnTo>
                  <a:pt x="16213" y="176486"/>
                </a:lnTo>
                <a:lnTo>
                  <a:pt x="5803" y="167570"/>
                </a:lnTo>
                <a:lnTo>
                  <a:pt x="400" y="154764"/>
                </a:lnTo>
                <a:lnTo>
                  <a:pt x="0" y="149860"/>
                </a:lnTo>
                <a:lnTo>
                  <a:pt x="0" y="29972"/>
                </a:lnTo>
                <a:close/>
              </a:path>
            </a:pathLst>
          </a:custGeom>
          <a:ln w="9144">
            <a:solidFill>
              <a:srgbClr val="000000"/>
            </a:solidFill>
          </a:ln>
        </p:spPr>
        <p:txBody>
          <a:bodyPr wrap="square" lIns="0" tIns="0" rIns="0" bIns="0" rtlCol="0">
            <a:noAutofit/>
          </a:bodyPr>
          <a:lstStyle/>
          <a:p>
            <a:endParaRPr/>
          </a:p>
        </p:txBody>
      </p:sp>
      <p:sp>
        <p:nvSpPr>
          <p:cNvPr id="12" name="TextBox 11"/>
          <p:cNvSpPr txBox="1"/>
          <p:nvPr/>
        </p:nvSpPr>
        <p:spPr>
          <a:xfrm>
            <a:off x="2411760" y="1401678"/>
            <a:ext cx="1584176" cy="587162"/>
          </a:xfrm>
          <a:prstGeom prst="rect">
            <a:avLst/>
          </a:prstGeom>
          <a:noFill/>
        </p:spPr>
        <p:txBody>
          <a:bodyPr wrap="square" rtlCol="0">
            <a:spAutoFit/>
          </a:bodyPr>
          <a:lstStyle/>
          <a:p>
            <a:endParaRPr lang="bg-BG" dirty="0"/>
          </a:p>
        </p:txBody>
      </p:sp>
      <p:sp>
        <p:nvSpPr>
          <p:cNvPr id="13" name="Правоъгълник 25"/>
          <p:cNvSpPr/>
          <p:nvPr/>
        </p:nvSpPr>
        <p:spPr>
          <a:xfrm>
            <a:off x="2197343" y="1393444"/>
            <a:ext cx="1840932" cy="338554"/>
          </a:xfrm>
          <a:prstGeom prst="rect">
            <a:avLst/>
          </a:prstGeom>
        </p:spPr>
        <p:txBody>
          <a:bodyPr wrap="square">
            <a:spAutoFit/>
          </a:bodyPr>
          <a:lstStyle/>
          <a:p>
            <a:r>
              <a:rPr lang="bg-BG" sz="800" dirty="0" smtClean="0">
                <a:latin typeface="+mj-lt"/>
                <a:cs typeface="Arial" pitchFamily="34" charset="0"/>
              </a:rPr>
              <a:t>4. </a:t>
            </a:r>
            <a:r>
              <a:rPr lang="en-US" sz="800" dirty="0" smtClean="0">
                <a:latin typeface="+mj-lt"/>
                <a:cs typeface="Arial" pitchFamily="34" charset="0"/>
              </a:rPr>
              <a:t>Frame and base of the seat – 1 pcs.</a:t>
            </a:r>
            <a:endParaRPr lang="bg-BG" sz="800" dirty="0" smtClean="0">
              <a:latin typeface="+mj-lt"/>
              <a:cs typeface="Arial" pitchFamily="34" charset="0"/>
            </a:endParaRPr>
          </a:p>
          <a:p>
            <a:r>
              <a:rPr lang="bg-BG" sz="800" dirty="0" smtClean="0">
                <a:latin typeface="+mj-lt"/>
                <a:cs typeface="Arial" pitchFamily="34" charset="0"/>
              </a:rPr>
              <a:t>5. </a:t>
            </a:r>
            <a:r>
              <a:rPr lang="en-US" sz="800" dirty="0" smtClean="0">
                <a:latin typeface="+mj-lt"/>
                <a:cs typeface="Arial" pitchFamily="34" charset="0"/>
              </a:rPr>
              <a:t>Toy bar 1 pcs.</a:t>
            </a:r>
            <a:endParaRPr lang="bg-BG" sz="800" dirty="0" smtClean="0">
              <a:latin typeface="+mj-lt"/>
              <a:cs typeface="Arial" pitchFamily="34" charset="0"/>
            </a:endParaRPr>
          </a:p>
        </p:txBody>
      </p:sp>
      <p:sp>
        <p:nvSpPr>
          <p:cNvPr id="14" name="TextBox 51"/>
          <p:cNvSpPr txBox="1"/>
          <p:nvPr/>
        </p:nvSpPr>
        <p:spPr>
          <a:xfrm>
            <a:off x="199814" y="2103680"/>
            <a:ext cx="4058152" cy="2554545"/>
          </a:xfrm>
          <a:prstGeom prst="rect">
            <a:avLst/>
          </a:prstGeom>
          <a:noFill/>
        </p:spPr>
        <p:txBody>
          <a:bodyPr wrap="square" rtlCol="0">
            <a:spAutoFit/>
          </a:bodyPr>
          <a:lstStyle/>
          <a:p>
            <a:pPr algn="ctr"/>
            <a:r>
              <a:rPr lang="en-US" sz="800" b="1" dirty="0">
                <a:latin typeface="Arial" pitchFamily="34" charset="0"/>
                <a:cs typeface="Arial" pitchFamily="34" charset="0"/>
              </a:rPr>
              <a:t>Warning</a:t>
            </a:r>
            <a:r>
              <a:rPr lang="bg-BG" sz="800" b="1" dirty="0">
                <a:latin typeface="Arial" pitchFamily="34" charset="0"/>
                <a:cs typeface="Arial" pitchFamily="34" charset="0"/>
              </a:rPr>
              <a:t>: </a:t>
            </a:r>
            <a:r>
              <a:rPr lang="en-US" sz="800" dirty="0">
                <a:latin typeface="Arial" pitchFamily="34" charset="0"/>
                <a:cs typeface="Arial" pitchFamily="34" charset="0"/>
              </a:rPr>
              <a:t>This article can be installed by an adult only</a:t>
            </a:r>
            <a:r>
              <a:rPr lang="bg-BG" sz="800" dirty="0">
                <a:latin typeface="Arial" pitchFamily="34" charset="0"/>
                <a:cs typeface="Arial" pitchFamily="34" charset="0"/>
              </a:rPr>
              <a:t>!</a:t>
            </a:r>
          </a:p>
          <a:p>
            <a:r>
              <a:rPr lang="bg-BG" sz="800" dirty="0">
                <a:latin typeface="Arial" pitchFamily="34" charset="0"/>
                <a:cs typeface="Arial" pitchFamily="34" charset="0"/>
              </a:rPr>
              <a:t>1. </a:t>
            </a:r>
            <a:r>
              <a:rPr lang="en-US" sz="800" dirty="0">
                <a:latin typeface="Arial" pitchFamily="34" charset="0"/>
                <a:cs typeface="Arial" pitchFamily="34" charset="0"/>
              </a:rPr>
              <a:t>Pull the connecting frames to the sides of the main frame and the auxiliary frame </a:t>
            </a:r>
            <a:r>
              <a:rPr lang="bg-BG" sz="800" dirty="0">
                <a:latin typeface="Arial" pitchFamily="34" charset="0"/>
                <a:cs typeface="Arial" pitchFamily="34" charset="0"/>
              </a:rPr>
              <a:t>(</a:t>
            </a:r>
            <a:r>
              <a:rPr lang="en-US" sz="800" dirty="0">
                <a:latin typeface="Arial" pitchFamily="34" charset="0"/>
                <a:cs typeface="Arial" pitchFamily="34" charset="0"/>
              </a:rPr>
              <a:t>by pressing the button and at the same time fold the connecting frame towards the middle, while you fold this item</a:t>
            </a:r>
            <a:r>
              <a:rPr lang="bg-BG" sz="800" dirty="0">
                <a:latin typeface="Arial" pitchFamily="34" charset="0"/>
                <a:cs typeface="Arial" pitchFamily="34" charset="0"/>
              </a:rPr>
              <a:t>).</a:t>
            </a:r>
          </a:p>
          <a:p>
            <a:pPr algn="just"/>
            <a:endParaRPr lang="bg-BG" sz="800" dirty="0" smtClean="0">
              <a:latin typeface="Arial" pitchFamily="34" charset="0"/>
              <a:cs typeface="Arial" pitchFamily="34" charset="0"/>
            </a:endParaRPr>
          </a:p>
          <a:p>
            <a:pPr algn="just"/>
            <a:r>
              <a:rPr lang="bg-BG" sz="800" dirty="0" smtClean="0">
                <a:latin typeface="Arial" pitchFamily="34" charset="0"/>
                <a:cs typeface="Arial" pitchFamily="34" charset="0"/>
              </a:rPr>
              <a:t>2. </a:t>
            </a:r>
            <a:r>
              <a:rPr lang="en-US" sz="800" dirty="0" smtClean="0">
                <a:latin typeface="Arial" pitchFamily="34" charset="0"/>
                <a:cs typeface="Arial" pitchFamily="34" charset="0"/>
              </a:rPr>
              <a:t>Insert front and rare tube in the connecting frames of the basis frame and the additional frame and ensure that the spring buttons fit and are attached on their place, as shown on pictures below. </a:t>
            </a:r>
            <a:endParaRPr lang="bg-BG" sz="800" dirty="0" smtClean="0">
              <a:latin typeface="Arial" pitchFamily="34" charset="0"/>
              <a:cs typeface="Arial" pitchFamily="34" charset="0"/>
            </a:endParaRPr>
          </a:p>
          <a:p>
            <a:pPr algn="just"/>
            <a:endParaRPr lang="bg-BG" sz="800" dirty="0">
              <a:latin typeface="Arial" pitchFamily="34" charset="0"/>
              <a:cs typeface="Arial" pitchFamily="34" charset="0"/>
            </a:endParaRPr>
          </a:p>
          <a:p>
            <a:pPr algn="just"/>
            <a:r>
              <a:rPr lang="bg-BG" sz="800" dirty="0">
                <a:latin typeface="Arial" pitchFamily="34" charset="0"/>
                <a:cs typeface="Arial" pitchFamily="34" charset="0"/>
              </a:rPr>
              <a:t>3. </a:t>
            </a:r>
            <a:r>
              <a:rPr lang="en-US" sz="800" dirty="0">
                <a:latin typeface="Arial" pitchFamily="34" charset="0"/>
                <a:cs typeface="Arial" pitchFamily="34" charset="0"/>
              </a:rPr>
              <a:t>Installation of the frame on seat</a:t>
            </a:r>
            <a:r>
              <a:rPr lang="bg-BG" sz="800" dirty="0">
                <a:latin typeface="Arial" pitchFamily="34" charset="0"/>
                <a:cs typeface="Arial" pitchFamily="34" charset="0"/>
              </a:rPr>
              <a:t>, </a:t>
            </a:r>
            <a:r>
              <a:rPr lang="en-US" sz="800" dirty="0">
                <a:latin typeface="Arial" pitchFamily="34" charset="0"/>
                <a:cs typeface="Arial" pitchFamily="34" charset="0"/>
              </a:rPr>
              <a:t>arm</a:t>
            </a:r>
            <a:r>
              <a:rPr lang="bg-BG" sz="800" dirty="0">
                <a:latin typeface="Arial" pitchFamily="34" charset="0"/>
                <a:cs typeface="Arial" pitchFamily="34" charset="0"/>
              </a:rPr>
              <a:t>, </a:t>
            </a:r>
            <a:r>
              <a:rPr lang="en-US" sz="800" dirty="0">
                <a:latin typeface="Arial" pitchFamily="34" charset="0"/>
                <a:cs typeface="Arial" pitchFamily="34" charset="0"/>
              </a:rPr>
              <a:t>washer</a:t>
            </a:r>
            <a:r>
              <a:rPr lang="bg-BG" sz="800" dirty="0">
                <a:latin typeface="Arial" pitchFamily="34" charset="0"/>
                <a:cs typeface="Arial" pitchFamily="34" charset="0"/>
              </a:rPr>
              <a:t>, </a:t>
            </a:r>
            <a:r>
              <a:rPr lang="en-US" sz="800" dirty="0">
                <a:latin typeface="Arial" pitchFamily="34" charset="0"/>
                <a:cs typeface="Arial" pitchFamily="34" charset="0"/>
              </a:rPr>
              <a:t>cup</a:t>
            </a:r>
            <a:r>
              <a:rPr lang="bg-BG" sz="800" dirty="0">
                <a:latin typeface="Arial" pitchFamily="34" charset="0"/>
                <a:cs typeface="Arial" pitchFamily="34" charset="0"/>
              </a:rPr>
              <a:t>, </a:t>
            </a:r>
            <a:r>
              <a:rPr lang="en-US" sz="800" dirty="0">
                <a:latin typeface="Arial" pitchFamily="34" charset="0"/>
                <a:cs typeface="Arial" pitchFamily="34" charset="0"/>
              </a:rPr>
              <a:t>protector and the main frame </a:t>
            </a:r>
            <a:r>
              <a:rPr lang="bg-BG" sz="800" dirty="0">
                <a:latin typeface="Arial" pitchFamily="34" charset="0"/>
                <a:cs typeface="Arial" pitchFamily="34" charset="0"/>
              </a:rPr>
              <a:t>– </a:t>
            </a:r>
            <a:r>
              <a:rPr lang="en-US" sz="800" dirty="0">
                <a:latin typeface="Arial" pitchFamily="34" charset="0"/>
                <a:cs typeface="Arial" pitchFamily="34" charset="0"/>
              </a:rPr>
              <a:t>follow the steps shown in the pictures below</a:t>
            </a:r>
            <a:r>
              <a:rPr lang="bg-BG" sz="800" dirty="0">
                <a:latin typeface="Arial" pitchFamily="34" charset="0"/>
                <a:cs typeface="Arial" pitchFamily="34" charset="0"/>
              </a:rPr>
              <a:t>. </a:t>
            </a:r>
            <a:r>
              <a:rPr lang="en-US" sz="800" dirty="0">
                <a:latin typeface="Arial" pitchFamily="34" charset="0"/>
                <a:cs typeface="Arial" pitchFamily="34" charset="0"/>
              </a:rPr>
              <a:t>Afterwards shake the seat in order to make sure that it is installed securely</a:t>
            </a:r>
            <a:r>
              <a:rPr lang="bg-BG" sz="800" dirty="0" smtClean="0">
                <a:latin typeface="Arial" pitchFamily="34" charset="0"/>
                <a:cs typeface="Arial" pitchFamily="34" charset="0"/>
              </a:rPr>
              <a:t>.</a:t>
            </a:r>
          </a:p>
          <a:p>
            <a:pPr algn="just"/>
            <a:endParaRPr lang="bg-BG" sz="800" dirty="0">
              <a:latin typeface="Arial" pitchFamily="34" charset="0"/>
              <a:cs typeface="Arial" pitchFamily="34" charset="0"/>
            </a:endParaRPr>
          </a:p>
          <a:p>
            <a:pPr algn="just"/>
            <a:r>
              <a:rPr lang="bg-BG" sz="800" dirty="0">
                <a:latin typeface="Arial" pitchFamily="34" charset="0"/>
                <a:cs typeface="Arial" pitchFamily="34" charset="0"/>
              </a:rPr>
              <a:t>4. </a:t>
            </a:r>
            <a:r>
              <a:rPr lang="en-US" sz="800" dirty="0">
                <a:latin typeface="Arial" pitchFamily="34" charset="0"/>
                <a:cs typeface="Arial" pitchFamily="34" charset="0"/>
              </a:rPr>
              <a:t>As shown in the picture below, the end of the toy bar is placed in the opening of the right base</a:t>
            </a:r>
            <a:r>
              <a:rPr lang="bg-BG" sz="800" dirty="0">
                <a:latin typeface="Arial" pitchFamily="34" charset="0"/>
                <a:cs typeface="Arial" pitchFamily="34" charset="0"/>
              </a:rPr>
              <a:t>.</a:t>
            </a:r>
          </a:p>
          <a:p>
            <a:pPr algn="just"/>
            <a:endParaRPr lang="bg-BG" sz="800" dirty="0" smtClean="0">
              <a:latin typeface="Arial" pitchFamily="34" charset="0"/>
              <a:cs typeface="Arial" pitchFamily="34" charset="0"/>
            </a:endParaRPr>
          </a:p>
          <a:p>
            <a:pPr algn="just"/>
            <a:endParaRPr lang="bg-BG" sz="800" dirty="0">
              <a:latin typeface="Arial" pitchFamily="34" charset="0"/>
              <a:cs typeface="Arial" pitchFamily="34" charset="0"/>
            </a:endParaRPr>
          </a:p>
          <a:p>
            <a:pPr algn="just"/>
            <a:endParaRPr lang="bg-BG" sz="800" dirty="0" smtClean="0">
              <a:latin typeface="Arial" pitchFamily="34" charset="0"/>
              <a:cs typeface="Arial" pitchFamily="34" charset="0"/>
            </a:endParaRPr>
          </a:p>
          <a:p>
            <a:pPr algn="just"/>
            <a:endParaRPr lang="bg-BG" sz="800" dirty="0">
              <a:latin typeface="Arial" pitchFamily="34" charset="0"/>
              <a:cs typeface="Arial" pitchFamily="34" charset="0"/>
            </a:endParaRPr>
          </a:p>
          <a:p>
            <a:pPr algn="just"/>
            <a:endParaRPr lang="bg-BG" sz="800" dirty="0" smtClean="0">
              <a:latin typeface="Arial" pitchFamily="34" charset="0"/>
              <a:cs typeface="Arial" pitchFamily="34" charset="0"/>
            </a:endParaRPr>
          </a:p>
        </p:txBody>
      </p:sp>
      <p:sp>
        <p:nvSpPr>
          <p:cNvPr id="15" name="TextBox 14"/>
          <p:cNvSpPr txBox="1"/>
          <p:nvPr/>
        </p:nvSpPr>
        <p:spPr>
          <a:xfrm>
            <a:off x="282797" y="6539406"/>
            <a:ext cx="396000" cy="180000"/>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11</a:t>
            </a:r>
            <a:endParaRPr lang="bg-BG" sz="900" b="1" dirty="0">
              <a:latin typeface="Arial" pitchFamily="34" charset="0"/>
              <a:cs typeface="Arial" pitchFamily="34" charset="0"/>
            </a:endParaRPr>
          </a:p>
        </p:txBody>
      </p:sp>
      <p:pic>
        <p:nvPicPr>
          <p:cNvPr id="16" name="图片 11"/>
          <p:cNvPicPr>
            <a:picLocks noChangeAspect="1" noChangeArrowheads="1"/>
          </p:cNvPicPr>
          <p:nvPr/>
        </p:nvPicPr>
        <p:blipFill>
          <a:blip r:embed="rId4"/>
          <a:srcRect/>
          <a:stretch>
            <a:fillRect/>
          </a:stretch>
        </p:blipFill>
        <p:spPr bwMode="auto">
          <a:xfrm>
            <a:off x="698068" y="3988114"/>
            <a:ext cx="3094479" cy="853217"/>
          </a:xfrm>
          <a:prstGeom prst="rect">
            <a:avLst/>
          </a:prstGeom>
          <a:noFill/>
          <a:ln w="9525">
            <a:noFill/>
            <a:miter lim="800000"/>
            <a:headEnd/>
            <a:tailEnd/>
          </a:ln>
        </p:spPr>
      </p:pic>
      <p:graphicFrame>
        <p:nvGraphicFramePr>
          <p:cNvPr id="17" name="Table 103"/>
          <p:cNvGraphicFramePr>
            <a:graphicFrameLocks noGrp="1"/>
          </p:cNvGraphicFramePr>
          <p:nvPr>
            <p:extLst>
              <p:ext uri="{D42A27DB-BD31-4B8C-83A1-F6EECF244321}">
                <p14:modId xmlns:p14="http://schemas.microsoft.com/office/powerpoint/2010/main" val="3436924610"/>
              </p:ext>
            </p:extLst>
          </p:nvPr>
        </p:nvGraphicFramePr>
        <p:xfrm>
          <a:off x="366448" y="4842677"/>
          <a:ext cx="3694086" cy="411480"/>
        </p:xfrm>
        <a:graphic>
          <a:graphicData uri="http://schemas.openxmlformats.org/drawingml/2006/table">
            <a:tbl>
              <a:tblPr firstRow="1" bandRow="1">
                <a:tableStyleId>{2D5ABB26-0587-4C30-8999-92F81FD0307C}</a:tableStyleId>
              </a:tblPr>
              <a:tblGrid>
                <a:gridCol w="1047343">
                  <a:extLst>
                    <a:ext uri="{9D8B030D-6E8A-4147-A177-3AD203B41FA5}">
                      <a16:colId xmlns:a16="http://schemas.microsoft.com/office/drawing/2014/main" val="20000"/>
                    </a:ext>
                  </a:extLst>
                </a:gridCol>
                <a:gridCol w="746517">
                  <a:extLst>
                    <a:ext uri="{9D8B030D-6E8A-4147-A177-3AD203B41FA5}">
                      <a16:colId xmlns:a16="http://schemas.microsoft.com/office/drawing/2014/main" val="20001"/>
                    </a:ext>
                  </a:extLst>
                </a:gridCol>
                <a:gridCol w="1017978">
                  <a:extLst>
                    <a:ext uri="{9D8B030D-6E8A-4147-A177-3AD203B41FA5}">
                      <a16:colId xmlns:a16="http://schemas.microsoft.com/office/drawing/2014/main" val="20002"/>
                    </a:ext>
                  </a:extLst>
                </a:gridCol>
                <a:gridCol w="882248">
                  <a:extLst>
                    <a:ext uri="{9D8B030D-6E8A-4147-A177-3AD203B41FA5}">
                      <a16:colId xmlns:a16="http://schemas.microsoft.com/office/drawing/2014/main" val="20003"/>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smtClean="0"/>
                        <a:t>                    Top</a:t>
                      </a:r>
                      <a:endParaRPr lang="bg-BG" sz="7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700" dirty="0" smtClean="0"/>
                        <a:t>                            Bottom</a:t>
                      </a:r>
                      <a:endParaRPr lang="bg-BG" sz="700" dirty="0" smtClean="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700" dirty="0" smtClean="0"/>
                        <a:t>The harness</a:t>
                      </a:r>
                      <a:r>
                        <a:rPr lang="en-US" sz="700" baseline="0" dirty="0" smtClean="0"/>
                        <a:t> goes through the top</a:t>
                      </a:r>
                      <a:endParaRPr lang="bg-BG" sz="700" dirty="0" smtClean="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700" dirty="0" smtClean="0"/>
                        <a:t>Pass the belt through the bottom and press</a:t>
                      </a:r>
                      <a:endParaRPr lang="bg-BG" sz="700" dirty="0" smtClean="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700" dirty="0" smtClean="0"/>
                        <a:t>Tighten by pulling strongly</a:t>
                      </a:r>
                      <a:endParaRPr lang="bg-BG" sz="700" dirty="0" smtClean="0">
                        <a:latin typeface="Arial" pitchFamily="34" charset="0"/>
                        <a:cs typeface="Arial" pitchFamily="34" charset="0"/>
                      </a:endParaRPr>
                    </a:p>
                  </a:txBody>
                  <a:tcPr/>
                </a:tc>
                <a:extLst>
                  <a:ext uri="{0D108BD9-81ED-4DB2-BD59-A6C34878D82A}">
                    <a16:rowId xmlns:a16="http://schemas.microsoft.com/office/drawing/2014/main" val="10000"/>
                  </a:ext>
                </a:extLst>
              </a:tr>
            </a:tbl>
          </a:graphicData>
        </a:graphic>
      </p:graphicFrame>
      <p:pic>
        <p:nvPicPr>
          <p:cNvPr id="18" name="图片 10085"/>
          <p:cNvPicPr>
            <a:picLocks noChangeAspect="1" noChangeArrowheads="1"/>
          </p:cNvPicPr>
          <p:nvPr/>
        </p:nvPicPr>
        <p:blipFill>
          <a:blip r:embed="rId5"/>
          <a:srcRect/>
          <a:stretch>
            <a:fillRect/>
          </a:stretch>
        </p:blipFill>
        <p:spPr bwMode="auto">
          <a:xfrm>
            <a:off x="2392267" y="5425967"/>
            <a:ext cx="246505" cy="552930"/>
          </a:xfrm>
          <a:prstGeom prst="rect">
            <a:avLst/>
          </a:prstGeom>
          <a:noFill/>
          <a:ln w="9525">
            <a:noFill/>
            <a:miter lim="800000"/>
            <a:headEnd/>
            <a:tailEnd/>
          </a:ln>
        </p:spPr>
      </p:pic>
      <p:pic>
        <p:nvPicPr>
          <p:cNvPr id="19" name="图片 12"/>
          <p:cNvPicPr>
            <a:picLocks noChangeAspect="1" noChangeArrowheads="1"/>
          </p:cNvPicPr>
          <p:nvPr/>
        </p:nvPicPr>
        <p:blipFill>
          <a:blip r:embed="rId6"/>
          <a:srcRect/>
          <a:stretch>
            <a:fillRect/>
          </a:stretch>
        </p:blipFill>
        <p:spPr bwMode="auto">
          <a:xfrm>
            <a:off x="682466" y="5194153"/>
            <a:ext cx="752491" cy="967920"/>
          </a:xfrm>
          <a:prstGeom prst="rect">
            <a:avLst/>
          </a:prstGeom>
          <a:noFill/>
          <a:ln w="9525">
            <a:noFill/>
            <a:miter lim="800000"/>
            <a:headEnd/>
            <a:tailEnd/>
          </a:ln>
        </p:spPr>
      </p:pic>
      <p:pic>
        <p:nvPicPr>
          <p:cNvPr id="20" name="图片 13"/>
          <p:cNvPicPr>
            <a:picLocks noChangeAspect="1" noChangeArrowheads="1"/>
          </p:cNvPicPr>
          <p:nvPr/>
        </p:nvPicPr>
        <p:blipFill>
          <a:blip r:embed="rId7"/>
          <a:srcRect b="10271"/>
          <a:stretch>
            <a:fillRect/>
          </a:stretch>
        </p:blipFill>
        <p:spPr bwMode="auto">
          <a:xfrm>
            <a:off x="1434957" y="5189969"/>
            <a:ext cx="954891" cy="993162"/>
          </a:xfrm>
          <a:prstGeom prst="rect">
            <a:avLst/>
          </a:prstGeom>
          <a:noFill/>
          <a:ln w="9525">
            <a:noFill/>
            <a:miter lim="800000"/>
            <a:headEnd/>
            <a:tailEnd/>
          </a:ln>
        </p:spPr>
      </p:pic>
      <p:pic>
        <p:nvPicPr>
          <p:cNvPr id="21" name="图片 14"/>
          <p:cNvPicPr>
            <a:picLocks noChangeAspect="1" noChangeArrowheads="1"/>
          </p:cNvPicPr>
          <p:nvPr/>
        </p:nvPicPr>
        <p:blipFill>
          <a:blip r:embed="rId8"/>
          <a:srcRect/>
          <a:stretch>
            <a:fillRect/>
          </a:stretch>
        </p:blipFill>
        <p:spPr bwMode="auto">
          <a:xfrm>
            <a:off x="2629425" y="5182385"/>
            <a:ext cx="828932" cy="1024022"/>
          </a:xfrm>
          <a:prstGeom prst="rect">
            <a:avLst/>
          </a:prstGeom>
          <a:noFill/>
          <a:ln w="9525">
            <a:noFill/>
            <a:miter lim="800000"/>
            <a:headEnd/>
            <a:tailEnd/>
          </a:ln>
        </p:spPr>
      </p:pic>
      <p:sp>
        <p:nvSpPr>
          <p:cNvPr id="28" name="TextBox 35"/>
          <p:cNvSpPr txBox="1"/>
          <p:nvPr/>
        </p:nvSpPr>
        <p:spPr>
          <a:xfrm>
            <a:off x="431760" y="6152556"/>
            <a:ext cx="3960000" cy="215444"/>
          </a:xfrm>
          <a:prstGeom prst="rect">
            <a:avLst/>
          </a:prstGeom>
          <a:noFill/>
        </p:spPr>
        <p:txBody>
          <a:bodyPr wrap="square" rtlCol="0">
            <a:spAutoFit/>
          </a:bodyPr>
          <a:lstStyle/>
          <a:p>
            <a:r>
              <a:rPr lang="en-US" sz="800" dirty="0" smtClean="0">
                <a:latin typeface="Arial" pitchFamily="34" charset="0"/>
                <a:cs typeface="Arial" pitchFamily="34" charset="0"/>
              </a:rPr>
              <a:t>Adjust the length of the shoulder and waist belts as in the following pictures</a:t>
            </a:r>
            <a:endParaRPr lang="bg-BG" sz="800" dirty="0" smtClean="0">
              <a:latin typeface="Arial" pitchFamily="34" charset="0"/>
              <a:cs typeface="Arial" pitchFamily="34" charset="0"/>
            </a:endParaRPr>
          </a:p>
        </p:txBody>
      </p:sp>
      <p:sp>
        <p:nvSpPr>
          <p:cNvPr id="34" name="Правоъгълник 20"/>
          <p:cNvSpPr/>
          <p:nvPr/>
        </p:nvSpPr>
        <p:spPr>
          <a:xfrm>
            <a:off x="4860032" y="62046"/>
            <a:ext cx="3775522" cy="1574149"/>
          </a:xfrm>
          <a:prstGeom prst="rect">
            <a:avLst/>
          </a:prstGeom>
        </p:spPr>
        <p:txBody>
          <a:bodyPr wrap="square">
            <a:spAutoFit/>
          </a:bodyPr>
          <a:lstStyle/>
          <a:p>
            <a:pPr lvl="0">
              <a:lnSpc>
                <a:spcPct val="107000"/>
              </a:lnSpc>
              <a:spcAft>
                <a:spcPts val="0"/>
              </a:spcAft>
            </a:pPr>
            <a:r>
              <a:rPr lang="fr-FR" sz="900" dirty="0" smtClean="0">
                <a:latin typeface="+mj-lt"/>
                <a:ea typeface="Calibri" panose="020F0502020204030204" pitchFamily="34" charset="0"/>
                <a:cs typeface="Times New Roman" panose="02020603050405020304" pitchFamily="18" charset="0"/>
              </a:rPr>
              <a:t>3</a:t>
            </a:r>
            <a:r>
              <a:rPr lang="fr-FR" sz="900" dirty="0" smtClean="0">
                <a:latin typeface="+mj-lt"/>
                <a:ea typeface="Calibri" panose="020F0502020204030204" pitchFamily="34" charset="0"/>
                <a:cs typeface="Times New Roman" panose="02020603050405020304" pitchFamily="18" charset="0"/>
              </a:rPr>
              <a:t>. Ne </a:t>
            </a:r>
            <a:r>
              <a:rPr lang="fr-FR" sz="900" dirty="0">
                <a:latin typeface="+mj-lt"/>
                <a:ea typeface="Calibri" panose="020F0502020204030204" pitchFamily="34" charset="0"/>
                <a:cs typeface="Times New Roman" panose="02020603050405020304" pitchFamily="18" charset="0"/>
              </a:rPr>
              <a:t>mélangez pas de vieilles et de nouvelles piles, ni les marques différentes. </a:t>
            </a:r>
            <a:endParaRPr lang="en-US" sz="900" dirty="0">
              <a:latin typeface="+mj-lt"/>
              <a:ea typeface="Calibri" panose="020F0502020204030204" pitchFamily="34" charset="0"/>
              <a:cs typeface="Times New Roman" panose="02020603050405020304" pitchFamily="18" charset="0"/>
            </a:endParaRPr>
          </a:p>
          <a:p>
            <a:pPr lvl="0">
              <a:lnSpc>
                <a:spcPct val="107000"/>
              </a:lnSpc>
              <a:spcAft>
                <a:spcPts val="0"/>
              </a:spcAft>
            </a:pPr>
            <a:r>
              <a:rPr lang="fr-FR" sz="900" dirty="0" smtClean="0">
                <a:latin typeface="+mj-lt"/>
                <a:ea typeface="Calibri" panose="020F0502020204030204" pitchFamily="34" charset="0"/>
                <a:cs typeface="Times New Roman" panose="02020603050405020304" pitchFamily="18" charset="0"/>
              </a:rPr>
              <a:t>4. Ne </a:t>
            </a:r>
            <a:r>
              <a:rPr lang="fr-FR" sz="900" dirty="0">
                <a:latin typeface="+mj-lt"/>
                <a:ea typeface="Calibri" panose="020F0502020204030204" pitchFamily="34" charset="0"/>
                <a:cs typeface="Times New Roman" panose="02020603050405020304" pitchFamily="18" charset="0"/>
              </a:rPr>
              <a:t>déchargez pas de batteries qui ne sont à décharge.</a:t>
            </a:r>
            <a:endParaRPr lang="en-US" sz="900" dirty="0">
              <a:latin typeface="+mj-lt"/>
              <a:ea typeface="Calibri" panose="020F0502020204030204" pitchFamily="34" charset="0"/>
              <a:cs typeface="Times New Roman" panose="02020603050405020304" pitchFamily="18" charset="0"/>
            </a:endParaRPr>
          </a:p>
          <a:p>
            <a:pPr lvl="0">
              <a:lnSpc>
                <a:spcPct val="107000"/>
              </a:lnSpc>
              <a:spcAft>
                <a:spcPts val="0"/>
              </a:spcAft>
            </a:pPr>
            <a:r>
              <a:rPr lang="fr-FR" sz="900" dirty="0" smtClean="0">
                <a:latin typeface="+mj-lt"/>
                <a:ea typeface="Calibri" panose="020F0502020204030204" pitchFamily="34" charset="0"/>
                <a:cs typeface="Times New Roman" panose="02020603050405020304" pitchFamily="18" charset="0"/>
              </a:rPr>
              <a:t>5. Respectez </a:t>
            </a:r>
            <a:r>
              <a:rPr lang="fr-FR" sz="900" dirty="0">
                <a:latin typeface="+mj-lt"/>
                <a:ea typeface="Calibri" panose="020F0502020204030204" pitchFamily="34" charset="0"/>
                <a:cs typeface="Times New Roman" panose="02020603050405020304" pitchFamily="18" charset="0"/>
              </a:rPr>
              <a:t>toujours la polarité des batteries. </a:t>
            </a:r>
            <a:endParaRPr lang="en-US" sz="900" dirty="0">
              <a:latin typeface="+mj-lt"/>
              <a:ea typeface="Calibri" panose="020F0502020204030204" pitchFamily="34" charset="0"/>
              <a:cs typeface="Times New Roman" panose="02020603050405020304" pitchFamily="18" charset="0"/>
            </a:endParaRPr>
          </a:p>
          <a:p>
            <a:pPr lvl="0">
              <a:lnSpc>
                <a:spcPct val="107000"/>
              </a:lnSpc>
              <a:spcAft>
                <a:spcPts val="0"/>
              </a:spcAft>
            </a:pPr>
            <a:r>
              <a:rPr lang="fr-FR" sz="900" dirty="0" smtClean="0">
                <a:latin typeface="+mj-lt"/>
                <a:ea typeface="Calibri" panose="020F0502020204030204" pitchFamily="34" charset="0"/>
                <a:cs typeface="Times New Roman" panose="02020603050405020304" pitchFamily="18" charset="0"/>
              </a:rPr>
              <a:t>6. Toujours </a:t>
            </a:r>
            <a:r>
              <a:rPr lang="fr-FR" sz="900" dirty="0">
                <a:latin typeface="+mj-lt"/>
                <a:ea typeface="Calibri" panose="020F0502020204030204" pitchFamily="34" charset="0"/>
                <a:cs typeface="Times New Roman" panose="02020603050405020304" pitchFamily="18" charset="0"/>
              </a:rPr>
              <a:t>écartez les piles épuisées et défectueuses.</a:t>
            </a:r>
            <a:endParaRPr lang="en-US" sz="900" dirty="0">
              <a:latin typeface="+mj-lt"/>
              <a:ea typeface="Calibri" panose="020F0502020204030204" pitchFamily="34" charset="0"/>
              <a:cs typeface="Times New Roman" panose="02020603050405020304" pitchFamily="18" charset="0"/>
            </a:endParaRPr>
          </a:p>
          <a:p>
            <a:pPr lvl="0">
              <a:lnSpc>
                <a:spcPct val="107000"/>
              </a:lnSpc>
              <a:spcAft>
                <a:spcPts val="0"/>
              </a:spcAft>
            </a:pPr>
            <a:r>
              <a:rPr lang="fr-FR" sz="900" dirty="0" smtClean="0">
                <a:latin typeface="+mj-lt"/>
                <a:ea typeface="Calibri" panose="020F0502020204030204" pitchFamily="34" charset="0"/>
                <a:cs typeface="Times New Roman" panose="02020603050405020304" pitchFamily="18" charset="0"/>
              </a:rPr>
              <a:t>7. Toujours </a:t>
            </a:r>
            <a:r>
              <a:rPr lang="fr-FR" sz="900" dirty="0">
                <a:latin typeface="+mj-lt"/>
                <a:ea typeface="Calibri" panose="020F0502020204030204" pitchFamily="34" charset="0"/>
                <a:cs typeface="Times New Roman" panose="02020603050405020304" pitchFamily="18" charset="0"/>
              </a:rPr>
              <a:t>utilisez les piles </a:t>
            </a:r>
            <a:r>
              <a:rPr lang="bg-BG" sz="900" dirty="0">
                <a:latin typeface="+mj-lt"/>
                <a:ea typeface="Calibri" panose="020F0502020204030204" pitchFamily="34" charset="0"/>
                <a:cs typeface="Times New Roman" panose="02020603050405020304" pitchFamily="18" charset="0"/>
              </a:rPr>
              <a:t>3</a:t>
            </a:r>
            <a:r>
              <a:rPr lang="fr-FR" sz="900" dirty="0">
                <a:latin typeface="+mj-lt"/>
                <a:ea typeface="Calibri" panose="020F0502020204030204" pitchFamily="34" charset="0"/>
                <a:cs typeface="Times New Roman" panose="02020603050405020304" pitchFamily="18" charset="0"/>
              </a:rPr>
              <a:t> x </a:t>
            </a:r>
            <a:r>
              <a:rPr lang="bg-BG" sz="900" dirty="0">
                <a:latin typeface="+mj-lt"/>
                <a:ea typeface="Calibri" panose="020F0502020204030204" pitchFamily="34" charset="0"/>
                <a:cs typeface="Times New Roman" panose="02020603050405020304" pitchFamily="18" charset="0"/>
              </a:rPr>
              <a:t>1.5</a:t>
            </a:r>
            <a:r>
              <a:rPr lang="fr-FR" sz="900" dirty="0">
                <a:latin typeface="+mj-lt"/>
                <a:ea typeface="Calibri" panose="020F0502020204030204" pitchFamily="34" charset="0"/>
                <a:cs typeface="Times New Roman" panose="02020603050405020304" pitchFamily="18" charset="0"/>
              </a:rPr>
              <a:t>V</a:t>
            </a:r>
            <a:r>
              <a:rPr lang="bg-BG" sz="900" dirty="0">
                <a:latin typeface="+mj-lt"/>
                <a:ea typeface="Calibri" panose="020F0502020204030204" pitchFamily="34" charset="0"/>
                <a:cs typeface="Times New Roman" panose="02020603050405020304" pitchFamily="18" charset="0"/>
              </a:rPr>
              <a:t>”</a:t>
            </a:r>
            <a:r>
              <a:rPr lang="fr-FR" sz="900" dirty="0">
                <a:latin typeface="+mj-lt"/>
                <a:ea typeface="Calibri" panose="020F0502020204030204" pitchFamily="34" charset="0"/>
                <a:cs typeface="Times New Roman" panose="02020603050405020304" pitchFamily="18" charset="0"/>
              </a:rPr>
              <a:t>C</a:t>
            </a:r>
            <a:r>
              <a:rPr lang="bg-BG" sz="900" dirty="0">
                <a:latin typeface="+mj-lt"/>
                <a:ea typeface="Calibri" panose="020F0502020204030204" pitchFamily="34" charset="0"/>
                <a:cs typeface="Times New Roman" panose="02020603050405020304" pitchFamily="18" charset="0"/>
              </a:rPr>
              <a:t>”</a:t>
            </a:r>
            <a:endParaRPr lang="en-US" sz="900" dirty="0">
              <a:latin typeface="+mj-lt"/>
              <a:ea typeface="Calibri" panose="020F0502020204030204" pitchFamily="34" charset="0"/>
              <a:cs typeface="Times New Roman" panose="02020603050405020304" pitchFamily="18" charset="0"/>
            </a:endParaRPr>
          </a:p>
          <a:p>
            <a:pPr>
              <a:lnSpc>
                <a:spcPct val="107000"/>
              </a:lnSpc>
              <a:spcAft>
                <a:spcPts val="0"/>
              </a:spcAft>
            </a:pPr>
            <a:r>
              <a:rPr lang="fr-FR" sz="900" u="sng" dirty="0">
                <a:latin typeface="+mj-lt"/>
                <a:ea typeface="Calibri" panose="020F0502020204030204" pitchFamily="34" charset="0"/>
                <a:cs typeface="Times New Roman" panose="02020603050405020304" pitchFamily="18" charset="0"/>
              </a:rPr>
              <a:t>Changement des batteries: </a:t>
            </a:r>
            <a:r>
              <a:rPr lang="fr-FR" sz="900" dirty="0">
                <a:latin typeface="+mj-lt"/>
                <a:ea typeface="Calibri" panose="020F0502020204030204" pitchFamily="34" charset="0"/>
                <a:cs typeface="Times New Roman" panose="02020603050405020304" pitchFamily="18" charset="0"/>
              </a:rPr>
              <a:t>Détendez le vis du couvercle de la section des batteries à l’aide d’un tournevis, appuyez l’aiguille pour ouvrir le couvercle en respectant la polarité des batteries, placez les 2 batteries et monter à nouveau le couvercle de la section.</a:t>
            </a:r>
            <a:endParaRPr lang="en-US" sz="900" dirty="0">
              <a:effectLst/>
              <a:latin typeface="+mj-lt"/>
              <a:ea typeface="Calibri" panose="020F0502020204030204" pitchFamily="34" charset="0"/>
              <a:cs typeface="Times New Roman" panose="02020603050405020304" pitchFamily="18" charset="0"/>
            </a:endParaRPr>
          </a:p>
        </p:txBody>
      </p:sp>
      <p:pic>
        <p:nvPicPr>
          <p:cNvPr id="35" name="Picture 11" descr="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84368" y="495753"/>
            <a:ext cx="751186" cy="27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6" descr="29CBC_12-18_OR_fire_and_battery_symbol_"/>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89783" y="1695230"/>
            <a:ext cx="479170" cy="31816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7" descr="recycl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91032" y="1665201"/>
            <a:ext cx="515771" cy="38186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descr="no trash"/>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23791" y="1643617"/>
            <a:ext cx="361312" cy="512744"/>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10"/>
          <p:cNvSpPr>
            <a:spLocks noChangeArrowheads="1"/>
          </p:cNvSpPr>
          <p:nvPr/>
        </p:nvSpPr>
        <p:spPr bwMode="auto">
          <a:xfrm>
            <a:off x="6495268" y="1574214"/>
            <a:ext cx="214028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fr-FR" sz="900" dirty="0"/>
              <a:t>Écartez les batteries épuisées, recyclez-les dans les lieux convenables.</a:t>
            </a:r>
            <a:endParaRPr lang="en-US" sz="900" dirty="0"/>
          </a:p>
          <a:p>
            <a:r>
              <a:rPr lang="fr-FR" sz="900" dirty="0"/>
              <a:t>Ne les jetez dans les déchets organiques.</a:t>
            </a:r>
            <a:endParaRPr lang="en-US" sz="900" dirty="0"/>
          </a:p>
          <a:p>
            <a:r>
              <a:rPr lang="fr-FR" sz="900" dirty="0"/>
              <a:t>Ne les jetez dans le feu.</a:t>
            </a:r>
            <a:endParaRPr lang="en-US" sz="900" dirty="0"/>
          </a:p>
        </p:txBody>
      </p:sp>
      <p:sp>
        <p:nvSpPr>
          <p:cNvPr id="40" name="TextBox 17"/>
          <p:cNvSpPr txBox="1"/>
          <p:nvPr/>
        </p:nvSpPr>
        <p:spPr>
          <a:xfrm>
            <a:off x="8528013" y="6500079"/>
            <a:ext cx="396000" cy="180000"/>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28</a:t>
            </a:r>
            <a:endParaRPr lang="bg-BG" sz="900" b="1" dirty="0">
              <a:latin typeface="Arial" pitchFamily="34" charset="0"/>
              <a:cs typeface="Arial" pitchFamily="34" charset="0"/>
            </a:endParaRPr>
          </a:p>
        </p:txBody>
      </p:sp>
      <p:sp>
        <p:nvSpPr>
          <p:cNvPr id="41" name="Правоъгълник 38"/>
          <p:cNvSpPr/>
          <p:nvPr/>
        </p:nvSpPr>
        <p:spPr>
          <a:xfrm>
            <a:off x="4891783" y="2245509"/>
            <a:ext cx="4010340" cy="487441"/>
          </a:xfrm>
          <a:prstGeom prst="rect">
            <a:avLst/>
          </a:prstGeom>
          <a:ln w="28575">
            <a:solidFill>
              <a:schemeClr val="tx1"/>
            </a:solidFill>
          </a:ln>
        </p:spPr>
        <p:txBody>
          <a:bodyPr wrap="square">
            <a:spAutoFit/>
          </a:bodyPr>
          <a:lstStyle/>
          <a:p>
            <a:pPr>
              <a:lnSpc>
                <a:spcPct val="107000"/>
              </a:lnSpc>
              <a:spcAft>
                <a:spcPts val="0"/>
              </a:spcAft>
            </a:pPr>
            <a:r>
              <a:rPr lang="fr-FR" sz="800" b="1" dirty="0">
                <a:latin typeface="+mj-lt"/>
                <a:ea typeface="Calibri" panose="020F0502020204030204" pitchFamily="34" charset="0"/>
                <a:cs typeface="Times New Roman" panose="02020603050405020304" pitchFamily="18" charset="0"/>
              </a:rPr>
              <a:t>DANGER D’ÉTOUFFEMENT !</a:t>
            </a:r>
            <a:endParaRPr lang="en-US" sz="800" dirty="0">
              <a:latin typeface="+mj-lt"/>
              <a:ea typeface="Calibri" panose="020F0502020204030204" pitchFamily="34" charset="0"/>
              <a:cs typeface="Times New Roman" panose="02020603050405020304" pitchFamily="18" charset="0"/>
            </a:endParaRPr>
          </a:p>
          <a:p>
            <a:pPr>
              <a:lnSpc>
                <a:spcPct val="107000"/>
              </a:lnSpc>
              <a:spcAft>
                <a:spcPts val="0"/>
              </a:spcAft>
            </a:pPr>
            <a:r>
              <a:rPr lang="fr-FR" sz="800" dirty="0">
                <a:latin typeface="+mj-lt"/>
                <a:ea typeface="Calibri" panose="020F0502020204030204" pitchFamily="34" charset="0"/>
                <a:cs typeface="Times New Roman" panose="02020603050405020304" pitchFamily="18" charset="0"/>
              </a:rPr>
              <a:t>N’utilisez jamais sur des surfaces molles (p.ex. lits, coussins, canapés) puisque la balançoire peut tourner et causer un étouffement à votre enfant !</a:t>
            </a:r>
            <a:endParaRPr lang="en-US" sz="800" dirty="0">
              <a:effectLst/>
              <a:latin typeface="+mj-lt"/>
              <a:ea typeface="Calibri" panose="020F0502020204030204" pitchFamily="34" charset="0"/>
              <a:cs typeface="Times New Roman" panose="02020603050405020304" pitchFamily="18" charset="0"/>
            </a:endParaRPr>
          </a:p>
        </p:txBody>
      </p:sp>
      <p:sp>
        <p:nvSpPr>
          <p:cNvPr id="42" name="TextBox 48"/>
          <p:cNvSpPr txBox="1"/>
          <p:nvPr/>
        </p:nvSpPr>
        <p:spPr>
          <a:xfrm>
            <a:off x="4891783" y="2798346"/>
            <a:ext cx="4032230" cy="180000"/>
          </a:xfrm>
          <a:prstGeom prst="roundRect">
            <a:avLst/>
          </a:prstGeom>
          <a:ln/>
        </p:spPr>
        <p:style>
          <a:lnRef idx="1">
            <a:schemeClr val="dk1"/>
          </a:lnRef>
          <a:fillRef idx="2">
            <a:schemeClr val="dk1"/>
          </a:fillRef>
          <a:effectRef idx="1">
            <a:schemeClr val="dk1"/>
          </a:effectRef>
          <a:fontRef idx="minor">
            <a:schemeClr val="dk1"/>
          </a:fontRef>
        </p:style>
        <p:txBody>
          <a:bodyPr wrap="square" rtlCol="0" anchor="ctr">
            <a:spAutoFit/>
          </a:bodyPr>
          <a:lstStyle/>
          <a:p>
            <a:pPr algn="ctr"/>
            <a:r>
              <a:rPr lang="fr-FR" sz="1000" b="1" dirty="0"/>
              <a:t>ENTRETIEN ET NETTOYAGE</a:t>
            </a:r>
            <a:r>
              <a:rPr lang="fr-FR" b="1" dirty="0"/>
              <a:t>  </a:t>
            </a:r>
            <a:endParaRPr lang="bg-BG" sz="1000" b="1" dirty="0">
              <a:solidFill>
                <a:schemeClr val="tx1"/>
              </a:solidFill>
              <a:cs typeface="Arial" pitchFamily="34" charset="0"/>
            </a:endParaRPr>
          </a:p>
        </p:txBody>
      </p:sp>
      <p:sp>
        <p:nvSpPr>
          <p:cNvPr id="43" name="Правоъгълник 3"/>
          <p:cNvSpPr/>
          <p:nvPr/>
        </p:nvSpPr>
        <p:spPr>
          <a:xfrm>
            <a:off x="4869893" y="2954572"/>
            <a:ext cx="4032230" cy="3725507"/>
          </a:xfrm>
          <a:prstGeom prst="rect">
            <a:avLst/>
          </a:prstGeom>
        </p:spPr>
        <p:txBody>
          <a:bodyPr wrap="square">
            <a:spAutoFit/>
          </a:bodyPr>
          <a:lstStyle/>
          <a:p>
            <a:pPr lvl="0">
              <a:lnSpc>
                <a:spcPct val="107000"/>
              </a:lnSpc>
              <a:spcAft>
                <a:spcPts val="0"/>
              </a:spcAft>
            </a:pPr>
            <a:r>
              <a:rPr lang="en-US" sz="850" dirty="0" smtClean="0">
                <a:latin typeface="+mj-lt"/>
                <a:ea typeface="Calibri" panose="020F0502020204030204" pitchFamily="34" charset="0"/>
                <a:cs typeface="Times New Roman" panose="02020603050405020304" pitchFamily="18" charset="0"/>
              </a:rPr>
              <a:t>1. </a:t>
            </a:r>
            <a:r>
              <a:rPr lang="bg-BG" sz="850" dirty="0" smtClean="0">
                <a:latin typeface="+mj-lt"/>
                <a:ea typeface="Calibri" panose="020F0502020204030204" pitchFamily="34" charset="0"/>
                <a:cs typeface="Times New Roman" panose="02020603050405020304" pitchFamily="18" charset="0"/>
              </a:rPr>
              <a:t>А</a:t>
            </a:r>
            <a:r>
              <a:rPr lang="fr-FR" sz="850" dirty="0">
                <a:latin typeface="+mj-lt"/>
                <a:ea typeface="Calibri" panose="020F0502020204030204" pitchFamily="34" charset="0"/>
                <a:cs typeface="Times New Roman" panose="02020603050405020304" pitchFamily="18" charset="0"/>
              </a:rPr>
              <a:t>vant la première utilisation du produit, vérifiez si tous les composants sont bien fixés et serrés.</a:t>
            </a:r>
            <a:endParaRPr lang="en-US" sz="850" dirty="0">
              <a:latin typeface="+mj-lt"/>
              <a:ea typeface="Calibri" panose="020F0502020204030204" pitchFamily="34" charset="0"/>
              <a:cs typeface="Times New Roman" panose="02020603050405020304" pitchFamily="18" charset="0"/>
            </a:endParaRPr>
          </a:p>
          <a:p>
            <a:pPr lvl="0">
              <a:lnSpc>
                <a:spcPct val="107000"/>
              </a:lnSpc>
              <a:spcAft>
                <a:spcPts val="0"/>
              </a:spcAft>
            </a:pPr>
            <a:r>
              <a:rPr lang="fr-FR" sz="850" dirty="0" smtClean="0">
                <a:latin typeface="+mj-lt"/>
                <a:ea typeface="Calibri" panose="020F0502020204030204" pitchFamily="34" charset="0"/>
                <a:cs typeface="Times New Roman" panose="02020603050405020304" pitchFamily="18" charset="0"/>
              </a:rPr>
              <a:t>2. Vérifiez </a:t>
            </a:r>
            <a:r>
              <a:rPr lang="fr-FR" sz="850" dirty="0">
                <a:latin typeface="+mj-lt"/>
                <a:ea typeface="Calibri" panose="020F0502020204030204" pitchFamily="34" charset="0"/>
                <a:cs typeface="Times New Roman" panose="02020603050405020304" pitchFamily="18" charset="0"/>
              </a:rPr>
              <a:t>régulièrement la condition des composants principaux et des mécanismes de fermeture – s’il y a quelque chose cassé, brisé ou en panne. Si vous constatez un défaut de fonctionnement, arrêtez l’utilisation de la balançoire pour bébé dès que vous remplacez le composant détérioré. Ne réparez pas le produit vous-mêmes, contactez un service autorisé ou le commerçant duquel vous avez acheté la balançoire. En cas contraire, la garantie sera annulée.</a:t>
            </a:r>
            <a:endParaRPr lang="en-US" sz="850" dirty="0">
              <a:latin typeface="+mj-lt"/>
              <a:ea typeface="Calibri" panose="020F0502020204030204" pitchFamily="34" charset="0"/>
              <a:cs typeface="Times New Roman" panose="02020603050405020304" pitchFamily="18" charset="0"/>
            </a:endParaRPr>
          </a:p>
          <a:p>
            <a:pPr lvl="0">
              <a:lnSpc>
                <a:spcPct val="107000"/>
              </a:lnSpc>
              <a:spcAft>
                <a:spcPts val="0"/>
              </a:spcAft>
            </a:pPr>
            <a:r>
              <a:rPr lang="fr-FR" sz="850" dirty="0" smtClean="0">
                <a:latin typeface="+mj-lt"/>
                <a:ea typeface="Calibri" panose="020F0502020204030204" pitchFamily="34" charset="0"/>
                <a:cs typeface="Times New Roman" panose="02020603050405020304" pitchFamily="18" charset="0"/>
              </a:rPr>
              <a:t>3. Quand </a:t>
            </a:r>
            <a:r>
              <a:rPr lang="fr-FR" sz="850" dirty="0">
                <a:latin typeface="+mj-lt"/>
                <a:ea typeface="Calibri" panose="020F0502020204030204" pitchFamily="34" charset="0"/>
                <a:cs typeface="Times New Roman" panose="02020603050405020304" pitchFamily="18" charset="0"/>
              </a:rPr>
              <a:t>vous n’utilisez pas la balançoire, </a:t>
            </a:r>
            <a:r>
              <a:rPr lang="fr-FR" sz="850" dirty="0">
                <a:solidFill>
                  <a:srgbClr val="000000"/>
                </a:solidFill>
                <a:latin typeface="+mj-lt"/>
                <a:ea typeface="Calibri" panose="020F0502020204030204" pitchFamily="34" charset="0"/>
                <a:cs typeface="Gill Sans Alt One WGL"/>
              </a:rPr>
              <a:t>gardez-la dans des lieux aérés, secs et sûrs. Ne la placez pas dans un lieu poussiéreux, humide ou même à très haute ou très basse température. </a:t>
            </a:r>
            <a:endParaRPr lang="en-US" sz="850" dirty="0">
              <a:latin typeface="+mj-lt"/>
              <a:ea typeface="Calibri" panose="020F0502020204030204" pitchFamily="34" charset="0"/>
              <a:cs typeface="Times New Roman" panose="02020603050405020304" pitchFamily="18" charset="0"/>
            </a:endParaRPr>
          </a:p>
          <a:p>
            <a:pPr lvl="0">
              <a:lnSpc>
                <a:spcPct val="107000"/>
              </a:lnSpc>
              <a:spcAft>
                <a:spcPts val="0"/>
              </a:spcAft>
            </a:pPr>
            <a:r>
              <a:rPr lang="fr-FR" sz="850" dirty="0" smtClean="0">
                <a:latin typeface="+mj-lt"/>
                <a:ea typeface="Calibri" panose="020F0502020204030204" pitchFamily="34" charset="0"/>
                <a:cs typeface="Times New Roman" panose="02020603050405020304" pitchFamily="18" charset="0"/>
              </a:rPr>
              <a:t>4. Gardez </a:t>
            </a:r>
            <a:r>
              <a:rPr lang="fr-FR" sz="850" dirty="0">
                <a:latin typeface="+mj-lt"/>
                <a:ea typeface="Calibri" panose="020F0502020204030204" pitchFamily="34" charset="0"/>
                <a:cs typeface="Times New Roman" panose="02020603050405020304" pitchFamily="18" charset="0"/>
              </a:rPr>
              <a:t>le produit loin d’enfants.</a:t>
            </a:r>
            <a:endParaRPr lang="en-US" sz="850" dirty="0">
              <a:latin typeface="+mj-lt"/>
              <a:ea typeface="Calibri" panose="020F0502020204030204" pitchFamily="34" charset="0"/>
              <a:cs typeface="Times New Roman" panose="02020603050405020304" pitchFamily="18" charset="0"/>
            </a:endParaRPr>
          </a:p>
          <a:p>
            <a:pPr lvl="0">
              <a:lnSpc>
                <a:spcPct val="107000"/>
              </a:lnSpc>
              <a:spcAft>
                <a:spcPts val="0"/>
              </a:spcAft>
            </a:pPr>
            <a:r>
              <a:rPr lang="fr-FR" sz="850" dirty="0" smtClean="0">
                <a:latin typeface="+mj-lt"/>
                <a:ea typeface="Calibri" panose="020F0502020204030204" pitchFamily="34" charset="0"/>
                <a:cs typeface="Times New Roman" panose="02020603050405020304" pitchFamily="18" charset="0"/>
              </a:rPr>
              <a:t>5. Nettoyez </a:t>
            </a:r>
            <a:r>
              <a:rPr lang="fr-FR" sz="850" dirty="0">
                <a:latin typeface="+mj-lt"/>
                <a:ea typeface="Calibri" panose="020F0502020204030204" pitchFamily="34" charset="0"/>
                <a:cs typeface="Times New Roman" panose="02020603050405020304" pitchFamily="18" charset="0"/>
              </a:rPr>
              <a:t>les tissus de la balançoire à l’aide d’eau chaude et du savon doux. Après le nettoyage, laissez la balançoire bien sécher avant de l’utiliser de nouveau. C’est complètement interdit de plier et remettre le produit à sa place avant d’être entièrement desséché.</a:t>
            </a:r>
            <a:endParaRPr lang="en-US" sz="850" dirty="0">
              <a:latin typeface="+mj-lt"/>
              <a:ea typeface="Calibri" panose="020F0502020204030204" pitchFamily="34" charset="0"/>
              <a:cs typeface="Times New Roman" panose="02020603050405020304" pitchFamily="18" charset="0"/>
            </a:endParaRPr>
          </a:p>
          <a:p>
            <a:pPr lvl="0">
              <a:lnSpc>
                <a:spcPct val="107000"/>
              </a:lnSpc>
              <a:spcAft>
                <a:spcPts val="0"/>
              </a:spcAft>
            </a:pPr>
            <a:r>
              <a:rPr lang="fr-FR" sz="850" dirty="0" smtClean="0">
                <a:solidFill>
                  <a:srgbClr val="000000"/>
                </a:solidFill>
                <a:latin typeface="+mj-lt"/>
                <a:ea typeface="Calibri" panose="020F0502020204030204" pitchFamily="34" charset="0"/>
                <a:cs typeface="Gill Sans Alt One WGL"/>
              </a:rPr>
              <a:t>6. N’utilisez </a:t>
            </a:r>
            <a:r>
              <a:rPr lang="fr-FR" sz="850" dirty="0">
                <a:solidFill>
                  <a:srgbClr val="000000"/>
                </a:solidFill>
                <a:latin typeface="+mj-lt"/>
                <a:ea typeface="Calibri" panose="020F0502020204030204" pitchFamily="34" charset="0"/>
                <a:cs typeface="Gill Sans Alt One WGL"/>
              </a:rPr>
              <a:t>jamais de produits abrasifs ou agressifs (eau de javel, éthanol par exemple)  pour nettoyer la balançoire. Ne mettez pas dans la machine à laver, ni dans la sécherie. Le nettoyage à sec n’est pas recommandé, ni le blanchiment, ni la centrifuge. </a:t>
            </a:r>
            <a:endParaRPr lang="en-US" sz="850" dirty="0">
              <a:latin typeface="+mj-lt"/>
              <a:ea typeface="Calibri" panose="020F0502020204030204" pitchFamily="34" charset="0"/>
              <a:cs typeface="Times New Roman" panose="02020603050405020304" pitchFamily="18" charset="0"/>
            </a:endParaRPr>
          </a:p>
          <a:p>
            <a:pPr lvl="0">
              <a:lnSpc>
                <a:spcPct val="107000"/>
              </a:lnSpc>
              <a:spcAft>
                <a:spcPts val="0"/>
              </a:spcAft>
            </a:pPr>
            <a:r>
              <a:rPr lang="fr-FR" sz="850" dirty="0" smtClean="0">
                <a:latin typeface="+mj-lt"/>
                <a:ea typeface="Calibri" panose="020F0502020204030204" pitchFamily="34" charset="0"/>
                <a:cs typeface="Times New Roman" panose="02020603050405020304" pitchFamily="18" charset="0"/>
              </a:rPr>
              <a:t>7. Nettoyez </a:t>
            </a:r>
            <a:r>
              <a:rPr lang="fr-FR" sz="850" dirty="0">
                <a:latin typeface="+mj-lt"/>
                <a:ea typeface="Calibri" panose="020F0502020204030204" pitchFamily="34" charset="0"/>
                <a:cs typeface="Times New Roman" panose="02020603050405020304" pitchFamily="18" charset="0"/>
              </a:rPr>
              <a:t>les composants plastiques en utilisant un chiffon humide et puis séchez les à l’aide d’un autre chiffon.</a:t>
            </a:r>
            <a:endParaRPr lang="en-US" sz="850" dirty="0">
              <a:latin typeface="+mj-lt"/>
              <a:ea typeface="Calibri" panose="020F0502020204030204" pitchFamily="34" charset="0"/>
              <a:cs typeface="Times New Roman" panose="02020603050405020304" pitchFamily="18" charset="0"/>
            </a:endParaRPr>
          </a:p>
          <a:p>
            <a:pPr lvl="0">
              <a:lnSpc>
                <a:spcPct val="107000"/>
              </a:lnSpc>
              <a:spcAft>
                <a:spcPts val="0"/>
              </a:spcAft>
            </a:pPr>
            <a:r>
              <a:rPr lang="fr-FR" sz="850" dirty="0" smtClean="0">
                <a:latin typeface="+mj-lt"/>
                <a:ea typeface="Calibri" panose="020F0502020204030204" pitchFamily="34" charset="0"/>
                <a:cs typeface="Times New Roman" panose="02020603050405020304" pitchFamily="18" charset="0"/>
              </a:rPr>
              <a:t>8. Gardez </a:t>
            </a:r>
            <a:r>
              <a:rPr lang="fr-FR" sz="850" dirty="0">
                <a:latin typeface="+mj-lt"/>
                <a:ea typeface="Calibri" panose="020F0502020204030204" pitchFamily="34" charset="0"/>
                <a:cs typeface="Times New Roman" panose="02020603050405020304" pitchFamily="18" charset="0"/>
              </a:rPr>
              <a:t>le produit dans un lieu propre sec. N’exposez pas le produit à la lumière directe du soleil, ni à la pluie, ni à l’humidité ou aux températures très haute ou basses.</a:t>
            </a:r>
            <a:endParaRPr lang="en-US" sz="850" dirty="0">
              <a:latin typeface="+mj-lt"/>
              <a:ea typeface="Calibri" panose="020F0502020204030204" pitchFamily="34" charset="0"/>
              <a:cs typeface="Times New Roman" panose="02020603050405020304" pitchFamily="18" charset="0"/>
            </a:endParaRPr>
          </a:p>
          <a:p>
            <a:pPr lvl="0">
              <a:lnSpc>
                <a:spcPct val="107000"/>
              </a:lnSpc>
              <a:spcAft>
                <a:spcPts val="0"/>
              </a:spcAft>
            </a:pPr>
            <a:r>
              <a:rPr lang="fr-FR" sz="850" dirty="0" smtClean="0">
                <a:latin typeface="+mj-lt"/>
                <a:ea typeface="Calibri" panose="020F0502020204030204" pitchFamily="34" charset="0"/>
                <a:cs typeface="Times New Roman" panose="02020603050405020304" pitchFamily="18" charset="0"/>
              </a:rPr>
              <a:t>9. L’adaptateur </a:t>
            </a:r>
            <a:r>
              <a:rPr lang="fr-FR" sz="850" dirty="0">
                <a:latin typeface="+mj-lt"/>
                <a:ea typeface="Calibri" panose="020F0502020204030204" pitchFamily="34" charset="0"/>
                <a:cs typeface="Times New Roman" panose="02020603050405020304" pitchFamily="18" charset="0"/>
              </a:rPr>
              <a:t>de la balançoire doit être vérifié régulièrement pour des pannes du cordon, du câble et de l’isolation. En cas de panne, remplacez l’élément détérioré</a:t>
            </a:r>
            <a:r>
              <a:rPr lang="fr-FR" sz="850" dirty="0" smtClean="0">
                <a:latin typeface="+mj-lt"/>
                <a:ea typeface="Calibri" panose="020F0502020204030204" pitchFamily="34" charset="0"/>
                <a:cs typeface="Times New Roman" panose="02020603050405020304" pitchFamily="18" charset="0"/>
              </a:rPr>
              <a:t>.</a:t>
            </a:r>
            <a:endParaRPr lang="en-US" sz="850"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424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96"/>
          <p:cNvGraphicFramePr>
            <a:graphicFrameLocks noGrp="1"/>
          </p:cNvGraphicFramePr>
          <p:nvPr>
            <p:extLst>
              <p:ext uri="{D42A27DB-BD31-4B8C-83A1-F6EECF244321}">
                <p14:modId xmlns:p14="http://schemas.microsoft.com/office/powerpoint/2010/main" val="3504654462"/>
              </p:ext>
            </p:extLst>
          </p:nvPr>
        </p:nvGraphicFramePr>
        <p:xfrm>
          <a:off x="657098" y="1111246"/>
          <a:ext cx="3696284" cy="457200"/>
        </p:xfrm>
        <a:graphic>
          <a:graphicData uri="http://schemas.openxmlformats.org/drawingml/2006/table">
            <a:tbl>
              <a:tblPr firstRow="1" bandRow="1">
                <a:tableStyleId>{2D5ABB26-0587-4C30-8999-92F81FD0307C}</a:tableStyleId>
              </a:tblPr>
              <a:tblGrid>
                <a:gridCol w="1848142">
                  <a:extLst>
                    <a:ext uri="{9D8B030D-6E8A-4147-A177-3AD203B41FA5}">
                      <a16:colId xmlns:a16="http://schemas.microsoft.com/office/drawing/2014/main" val="20000"/>
                    </a:ext>
                  </a:extLst>
                </a:gridCol>
                <a:gridCol w="1848142">
                  <a:extLst>
                    <a:ext uri="{9D8B030D-6E8A-4147-A177-3AD203B41FA5}">
                      <a16:colId xmlns:a16="http://schemas.microsoft.com/office/drawing/2014/main" val="20001"/>
                    </a:ext>
                  </a:extLst>
                </a:gridCol>
              </a:tblGrid>
              <a:tr h="191147">
                <a:tc>
                  <a:txBody>
                    <a:bodyPr/>
                    <a:lstStyle/>
                    <a:p>
                      <a:r>
                        <a:rPr lang="en-US" sz="800" dirty="0" smtClean="0"/>
                        <a:t>Slide the buckle to the left/right</a:t>
                      </a:r>
                      <a:r>
                        <a:rPr lang="bg-BG" sz="800" dirty="0" smtClean="0"/>
                        <a:t>, </a:t>
                      </a:r>
                      <a:r>
                        <a:rPr lang="en-US" sz="800" dirty="0" smtClean="0"/>
                        <a:t>in order to adjust the length of the waist belt</a:t>
                      </a:r>
                      <a:r>
                        <a:rPr lang="bg-BG" sz="800" dirty="0" smtClean="0"/>
                        <a:t>. </a:t>
                      </a:r>
                      <a:endParaRPr lang="bg-BG"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Press the button of the buckle</a:t>
                      </a:r>
                      <a:r>
                        <a:rPr lang="bg-BG" sz="800" dirty="0" smtClean="0"/>
                        <a:t>, </a:t>
                      </a:r>
                      <a:r>
                        <a:rPr lang="en-US" sz="800" dirty="0" smtClean="0"/>
                        <a:t>in order to align the waist belt</a:t>
                      </a:r>
                      <a:endParaRPr lang="bg-BG" sz="800" dirty="0" smtClean="0">
                        <a:latin typeface="Arial" pitchFamily="34" charset="0"/>
                        <a:cs typeface="Arial" pitchFamily="34" charset="0"/>
                      </a:endParaRPr>
                    </a:p>
                  </a:txBody>
                  <a:tcPr/>
                </a:tc>
                <a:extLst>
                  <a:ext uri="{0D108BD9-81ED-4DB2-BD59-A6C34878D82A}">
                    <a16:rowId xmlns:a16="http://schemas.microsoft.com/office/drawing/2014/main" val="10000"/>
                  </a:ext>
                </a:extLst>
              </a:tr>
            </a:tbl>
          </a:graphicData>
        </a:graphic>
      </p:graphicFrame>
      <p:pic>
        <p:nvPicPr>
          <p:cNvPr id="3" name="Picture 5" descr="C:\Users\user\Desktop\Untitled_222.png"/>
          <p:cNvPicPr>
            <a:picLocks noChangeAspect="1" noChangeArrowheads="1"/>
          </p:cNvPicPr>
          <p:nvPr/>
        </p:nvPicPr>
        <p:blipFill>
          <a:blip r:embed="rId2"/>
          <a:srcRect t="459" r="50318" b="74541"/>
          <a:stretch>
            <a:fillRect/>
          </a:stretch>
        </p:blipFill>
        <p:spPr bwMode="auto">
          <a:xfrm>
            <a:off x="702527" y="79643"/>
            <a:ext cx="2952328" cy="1074110"/>
          </a:xfrm>
          <a:prstGeom prst="rect">
            <a:avLst/>
          </a:prstGeom>
          <a:noFill/>
        </p:spPr>
      </p:pic>
      <p:sp>
        <p:nvSpPr>
          <p:cNvPr id="4" name="TextBox 31"/>
          <p:cNvSpPr txBox="1"/>
          <p:nvPr/>
        </p:nvSpPr>
        <p:spPr>
          <a:xfrm>
            <a:off x="745281" y="909933"/>
            <a:ext cx="466764" cy="200055"/>
          </a:xfrm>
          <a:prstGeom prst="rect">
            <a:avLst/>
          </a:prstGeom>
          <a:noFill/>
        </p:spPr>
        <p:txBody>
          <a:bodyPr wrap="square" rtlCol="0">
            <a:spAutoFit/>
          </a:bodyPr>
          <a:lstStyle/>
          <a:p>
            <a:r>
              <a:rPr lang="en-US" sz="700" dirty="0" smtClean="0">
                <a:latin typeface="Arial" pitchFamily="34" charset="0"/>
                <a:cs typeface="Arial" pitchFamily="34" charset="0"/>
              </a:rPr>
              <a:t>Slide</a:t>
            </a:r>
            <a:endParaRPr lang="bg-BG" sz="700" dirty="0">
              <a:latin typeface="Arial" pitchFamily="34" charset="0"/>
              <a:cs typeface="Arial" pitchFamily="34" charset="0"/>
            </a:endParaRPr>
          </a:p>
        </p:txBody>
      </p:sp>
      <p:sp>
        <p:nvSpPr>
          <p:cNvPr id="5" name="TextBox 32"/>
          <p:cNvSpPr txBox="1"/>
          <p:nvPr/>
        </p:nvSpPr>
        <p:spPr>
          <a:xfrm>
            <a:off x="1175646" y="941460"/>
            <a:ext cx="466764" cy="200055"/>
          </a:xfrm>
          <a:prstGeom prst="rect">
            <a:avLst/>
          </a:prstGeom>
          <a:noFill/>
        </p:spPr>
        <p:txBody>
          <a:bodyPr wrap="square" rtlCol="0">
            <a:spAutoFit/>
          </a:bodyPr>
          <a:lstStyle/>
          <a:p>
            <a:r>
              <a:rPr lang="en-US" sz="700" dirty="0" smtClean="0">
                <a:latin typeface="Arial" pitchFamily="34" charset="0"/>
                <a:cs typeface="Arial" pitchFamily="34" charset="0"/>
              </a:rPr>
              <a:t>Slide</a:t>
            </a:r>
            <a:endParaRPr lang="bg-BG" sz="700" dirty="0">
              <a:latin typeface="Arial" pitchFamily="34" charset="0"/>
              <a:cs typeface="Arial" pitchFamily="34" charset="0"/>
            </a:endParaRPr>
          </a:p>
        </p:txBody>
      </p:sp>
      <p:sp>
        <p:nvSpPr>
          <p:cNvPr id="6" name="TextBox 33"/>
          <p:cNvSpPr txBox="1"/>
          <p:nvPr/>
        </p:nvSpPr>
        <p:spPr>
          <a:xfrm>
            <a:off x="1342089" y="663288"/>
            <a:ext cx="600125" cy="200055"/>
          </a:xfrm>
          <a:prstGeom prst="rect">
            <a:avLst/>
          </a:prstGeom>
          <a:noFill/>
        </p:spPr>
        <p:txBody>
          <a:bodyPr wrap="square" rtlCol="0">
            <a:spAutoFit/>
          </a:bodyPr>
          <a:lstStyle/>
          <a:p>
            <a:r>
              <a:rPr lang="en-US" sz="700" dirty="0" smtClean="0">
                <a:latin typeface="Arial" pitchFamily="34" charset="0"/>
                <a:cs typeface="Arial" pitchFamily="34" charset="0"/>
              </a:rPr>
              <a:t>Press</a:t>
            </a:r>
            <a:endParaRPr lang="bg-BG" sz="700" dirty="0"/>
          </a:p>
        </p:txBody>
      </p:sp>
      <p:sp>
        <p:nvSpPr>
          <p:cNvPr id="7" name="TextBox 34"/>
          <p:cNvSpPr txBox="1"/>
          <p:nvPr/>
        </p:nvSpPr>
        <p:spPr>
          <a:xfrm>
            <a:off x="2843808" y="495417"/>
            <a:ext cx="400084" cy="200055"/>
          </a:xfrm>
          <a:prstGeom prst="rect">
            <a:avLst/>
          </a:prstGeom>
          <a:noFill/>
        </p:spPr>
        <p:txBody>
          <a:bodyPr wrap="square" rtlCol="0">
            <a:spAutoFit/>
          </a:bodyPr>
          <a:lstStyle/>
          <a:p>
            <a:r>
              <a:rPr lang="en-US" sz="700" dirty="0" smtClean="0">
                <a:latin typeface="Arial" pitchFamily="34" charset="0"/>
                <a:cs typeface="Arial" pitchFamily="34" charset="0"/>
              </a:rPr>
              <a:t>Slide</a:t>
            </a:r>
            <a:endParaRPr lang="bg-BG" sz="700" dirty="0"/>
          </a:p>
        </p:txBody>
      </p:sp>
      <p:sp>
        <p:nvSpPr>
          <p:cNvPr id="8" name="TextBox 17"/>
          <p:cNvSpPr txBox="1"/>
          <p:nvPr/>
        </p:nvSpPr>
        <p:spPr>
          <a:xfrm>
            <a:off x="261098" y="6512384"/>
            <a:ext cx="396000" cy="180000"/>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12</a:t>
            </a:r>
            <a:endParaRPr lang="bg-BG" sz="900" b="1" dirty="0">
              <a:latin typeface="Arial" pitchFamily="34" charset="0"/>
              <a:cs typeface="Arial" pitchFamily="34" charset="0"/>
            </a:endParaRPr>
          </a:p>
        </p:txBody>
      </p:sp>
      <p:sp>
        <p:nvSpPr>
          <p:cNvPr id="9" name="TextBox 93"/>
          <p:cNvSpPr txBox="1"/>
          <p:nvPr/>
        </p:nvSpPr>
        <p:spPr>
          <a:xfrm>
            <a:off x="261098" y="1443281"/>
            <a:ext cx="3835187" cy="3046988"/>
          </a:xfrm>
          <a:prstGeom prst="rect">
            <a:avLst/>
          </a:prstGeom>
          <a:noFill/>
        </p:spPr>
        <p:txBody>
          <a:bodyPr wrap="square" rtlCol="0">
            <a:spAutoFit/>
          </a:bodyPr>
          <a:lstStyle/>
          <a:p>
            <a:pPr algn="just"/>
            <a:r>
              <a:rPr lang="bg-BG" sz="800" dirty="0" smtClean="0">
                <a:latin typeface="Arial" pitchFamily="34" charset="0"/>
                <a:cs typeface="Arial" pitchFamily="34" charset="0"/>
              </a:rPr>
              <a:t>6. </a:t>
            </a:r>
            <a:r>
              <a:rPr lang="en-US" sz="800" dirty="0" smtClean="0">
                <a:latin typeface="Arial" pitchFamily="34" charset="0"/>
                <a:cs typeface="Arial" pitchFamily="34" charset="0"/>
              </a:rPr>
              <a:t>Control panel</a:t>
            </a:r>
            <a:endParaRPr lang="bg-BG" sz="800" dirty="0" smtClean="0">
              <a:latin typeface="Arial" pitchFamily="34" charset="0"/>
              <a:cs typeface="Arial" pitchFamily="34" charset="0"/>
            </a:endParaRPr>
          </a:p>
          <a:p>
            <a:pPr algn="just"/>
            <a:r>
              <a:rPr lang="en-US" sz="800" dirty="0" smtClean="0">
                <a:latin typeface="Arial" pitchFamily="34" charset="0"/>
                <a:cs typeface="Arial" pitchFamily="34" charset="0"/>
              </a:rPr>
              <a:t>(I) Swing function</a:t>
            </a:r>
            <a:r>
              <a:rPr lang="bg-BG" sz="800" dirty="0" smtClean="0">
                <a:latin typeface="Arial" pitchFamily="34" charset="0"/>
                <a:cs typeface="Arial" pitchFamily="34" charset="0"/>
              </a:rPr>
              <a:t>: </a:t>
            </a:r>
            <a:r>
              <a:rPr lang="en-US" sz="800" dirty="0" smtClean="0">
                <a:latin typeface="Arial" pitchFamily="34" charset="0"/>
                <a:cs typeface="Arial" pitchFamily="34" charset="0"/>
              </a:rPr>
              <a:t>Five swing speeds available</a:t>
            </a:r>
            <a:r>
              <a:rPr lang="bg-BG" sz="800" dirty="0" smtClean="0">
                <a:latin typeface="Arial" pitchFamily="34" charset="0"/>
                <a:cs typeface="Arial" pitchFamily="34" charset="0"/>
              </a:rPr>
              <a:t>. </a:t>
            </a:r>
            <a:r>
              <a:rPr lang="en-US" sz="800" dirty="0" smtClean="0">
                <a:latin typeface="Arial" pitchFamily="34" charset="0"/>
                <a:cs typeface="Arial" pitchFamily="34" charset="0"/>
              </a:rPr>
              <a:t>Press “</a:t>
            </a:r>
            <a:r>
              <a:rPr lang="bg-BG" sz="800" dirty="0" smtClean="0">
                <a:latin typeface="Arial" pitchFamily="34" charset="0"/>
                <a:cs typeface="Arial" pitchFamily="34" charset="0"/>
              </a:rPr>
              <a:t>+</a:t>
            </a:r>
            <a:r>
              <a:rPr lang="en-US" sz="800" dirty="0" smtClean="0">
                <a:latin typeface="Arial" pitchFamily="34" charset="0"/>
                <a:cs typeface="Arial" pitchFamily="34" charset="0"/>
              </a:rPr>
              <a:t>”</a:t>
            </a:r>
            <a:r>
              <a:rPr lang="bg-BG" sz="800" dirty="0" smtClean="0">
                <a:latin typeface="Arial" pitchFamily="34" charset="0"/>
                <a:cs typeface="Arial" pitchFamily="34" charset="0"/>
              </a:rPr>
              <a:t>, </a:t>
            </a:r>
            <a:r>
              <a:rPr lang="en-US" sz="800" dirty="0" smtClean="0">
                <a:latin typeface="Arial" pitchFamily="34" charset="0"/>
                <a:cs typeface="Arial" pitchFamily="34" charset="0"/>
              </a:rPr>
              <a:t>the speed will increase and the first indicator light will light up</a:t>
            </a:r>
            <a:r>
              <a:rPr lang="bg-BG" sz="800" dirty="0" smtClean="0">
                <a:latin typeface="Arial" pitchFamily="34" charset="0"/>
                <a:cs typeface="Arial" pitchFamily="34" charset="0"/>
              </a:rPr>
              <a:t>, </a:t>
            </a:r>
            <a:r>
              <a:rPr lang="en-US" sz="800" dirty="0" smtClean="0">
                <a:latin typeface="Arial" pitchFamily="34" charset="0"/>
                <a:cs typeface="Arial" pitchFamily="34" charset="0"/>
              </a:rPr>
              <a:t>press “</a:t>
            </a:r>
            <a:r>
              <a:rPr lang="bg-BG" sz="800" dirty="0" smtClean="0">
                <a:latin typeface="Arial" pitchFamily="34" charset="0"/>
                <a:cs typeface="Arial" pitchFamily="34" charset="0"/>
              </a:rPr>
              <a:t>-</a:t>
            </a:r>
            <a:r>
              <a:rPr lang="en-US" sz="800" dirty="0" smtClean="0">
                <a:latin typeface="Arial" pitchFamily="34" charset="0"/>
                <a:cs typeface="Arial" pitchFamily="34" charset="0"/>
              </a:rPr>
              <a:t>”</a:t>
            </a:r>
            <a:r>
              <a:rPr lang="bg-BG" sz="800" dirty="0" smtClean="0">
                <a:latin typeface="Arial" pitchFamily="34" charset="0"/>
                <a:cs typeface="Arial" pitchFamily="34" charset="0"/>
              </a:rPr>
              <a:t>, </a:t>
            </a:r>
            <a:r>
              <a:rPr lang="en-US" sz="800" dirty="0" smtClean="0">
                <a:latin typeface="Arial" pitchFamily="34" charset="0"/>
                <a:cs typeface="Arial" pitchFamily="34" charset="0"/>
              </a:rPr>
              <a:t>the speed will decrease and the light will go out</a:t>
            </a:r>
            <a:r>
              <a:rPr lang="bg-BG" sz="800" dirty="0" smtClean="0">
                <a:latin typeface="Arial" pitchFamily="34" charset="0"/>
                <a:cs typeface="Arial" pitchFamily="34" charset="0"/>
              </a:rPr>
              <a:t>. (</a:t>
            </a:r>
            <a:r>
              <a:rPr lang="en-US" sz="800" dirty="0" smtClean="0">
                <a:latin typeface="Arial" pitchFamily="34" charset="0"/>
                <a:cs typeface="Arial" pitchFamily="34" charset="0"/>
              </a:rPr>
              <a:t>As shown in the picture</a:t>
            </a:r>
            <a:r>
              <a:rPr lang="bg-BG" sz="800" dirty="0" smtClean="0">
                <a:latin typeface="Arial" pitchFamily="34" charset="0"/>
                <a:cs typeface="Arial" pitchFamily="34" charset="0"/>
              </a:rPr>
              <a:t>).</a:t>
            </a:r>
            <a:endParaRPr lang="en-US" sz="800" dirty="0">
              <a:latin typeface="Arial" pitchFamily="34" charset="0"/>
              <a:cs typeface="Arial" pitchFamily="34" charset="0"/>
            </a:endParaRPr>
          </a:p>
          <a:p>
            <a:pPr algn="just"/>
            <a:r>
              <a:rPr lang="en-US" sz="800" dirty="0" smtClean="0">
                <a:latin typeface="Arial" pitchFamily="34" charset="0"/>
                <a:cs typeface="Arial" pitchFamily="34" charset="0"/>
              </a:rPr>
              <a:t>(II) </a:t>
            </a:r>
            <a:r>
              <a:rPr lang="en-US" sz="800" dirty="0">
                <a:latin typeface="Arial" pitchFamily="34" charset="0"/>
                <a:cs typeface="Arial" pitchFamily="34" charset="0"/>
              </a:rPr>
              <a:t>There are three time settings</a:t>
            </a:r>
            <a:r>
              <a:rPr lang="bg-BG" sz="800" dirty="0">
                <a:latin typeface="Arial" pitchFamily="34" charset="0"/>
                <a:cs typeface="Arial" pitchFamily="34" charset="0"/>
              </a:rPr>
              <a:t>, </a:t>
            </a:r>
            <a:r>
              <a:rPr lang="en-US" sz="800" dirty="0">
                <a:latin typeface="Arial" pitchFamily="34" charset="0"/>
                <a:cs typeface="Arial" pitchFamily="34" charset="0"/>
              </a:rPr>
              <a:t>press once </a:t>
            </a:r>
            <a:r>
              <a:rPr lang="bg-BG" sz="800" dirty="0">
                <a:latin typeface="Arial" pitchFamily="34" charset="0"/>
                <a:cs typeface="Arial" pitchFamily="34" charset="0"/>
              </a:rPr>
              <a:t>– </a:t>
            </a:r>
            <a:r>
              <a:rPr lang="en-US" sz="800" dirty="0">
                <a:latin typeface="Arial" pitchFamily="34" charset="0"/>
                <a:cs typeface="Arial" pitchFamily="34" charset="0"/>
              </a:rPr>
              <a:t>the indicator light will light up for </a:t>
            </a:r>
            <a:r>
              <a:rPr lang="bg-BG" sz="800" dirty="0">
                <a:latin typeface="Arial" pitchFamily="34" charset="0"/>
                <a:cs typeface="Arial" pitchFamily="34" charset="0"/>
              </a:rPr>
              <a:t>8 </a:t>
            </a:r>
            <a:r>
              <a:rPr lang="en-US" sz="800" dirty="0">
                <a:latin typeface="Arial" pitchFamily="34" charset="0"/>
                <a:cs typeface="Arial" pitchFamily="34" charset="0"/>
              </a:rPr>
              <a:t>minutes</a:t>
            </a:r>
            <a:r>
              <a:rPr lang="bg-BG" sz="800" dirty="0">
                <a:latin typeface="Arial" pitchFamily="34" charset="0"/>
                <a:cs typeface="Arial" pitchFamily="34" charset="0"/>
              </a:rPr>
              <a:t>, </a:t>
            </a:r>
            <a:r>
              <a:rPr lang="en-US" sz="800" dirty="0">
                <a:latin typeface="Arial" pitchFamily="34" charset="0"/>
                <a:cs typeface="Arial" pitchFamily="34" charset="0"/>
              </a:rPr>
              <a:t>press a second time for </a:t>
            </a:r>
            <a:r>
              <a:rPr lang="bg-BG" sz="800" dirty="0">
                <a:latin typeface="Arial" pitchFamily="34" charset="0"/>
                <a:cs typeface="Arial" pitchFamily="34" charset="0"/>
              </a:rPr>
              <a:t>15 </a:t>
            </a:r>
            <a:r>
              <a:rPr lang="en-US" sz="800" dirty="0">
                <a:latin typeface="Arial" pitchFamily="34" charset="0"/>
                <a:cs typeface="Arial" pitchFamily="34" charset="0"/>
              </a:rPr>
              <a:t>minutes</a:t>
            </a:r>
            <a:r>
              <a:rPr lang="bg-BG" sz="800" dirty="0">
                <a:latin typeface="Arial" pitchFamily="34" charset="0"/>
                <a:cs typeface="Arial" pitchFamily="34" charset="0"/>
              </a:rPr>
              <a:t>, </a:t>
            </a:r>
            <a:r>
              <a:rPr lang="en-US" sz="800" dirty="0">
                <a:latin typeface="Arial" pitchFamily="34" charset="0"/>
                <a:cs typeface="Arial" pitchFamily="34" charset="0"/>
              </a:rPr>
              <a:t>press a third time for </a:t>
            </a:r>
            <a:r>
              <a:rPr lang="bg-BG" sz="800" dirty="0">
                <a:latin typeface="Arial" pitchFamily="34" charset="0"/>
                <a:cs typeface="Arial" pitchFamily="34" charset="0"/>
              </a:rPr>
              <a:t>30 </a:t>
            </a:r>
            <a:r>
              <a:rPr lang="en-US" sz="800" dirty="0">
                <a:latin typeface="Arial" pitchFamily="34" charset="0"/>
                <a:cs typeface="Arial" pitchFamily="34" charset="0"/>
              </a:rPr>
              <a:t>minutes</a:t>
            </a:r>
            <a:r>
              <a:rPr lang="bg-BG" sz="800" dirty="0">
                <a:latin typeface="Arial" pitchFamily="34" charset="0"/>
                <a:cs typeface="Arial" pitchFamily="34" charset="0"/>
              </a:rPr>
              <a:t>, </a:t>
            </a:r>
            <a:r>
              <a:rPr lang="en-US" sz="800" dirty="0">
                <a:latin typeface="Arial" pitchFamily="34" charset="0"/>
                <a:cs typeface="Arial" pitchFamily="34" charset="0"/>
              </a:rPr>
              <a:t>all functions will stop when the chosen time runs out</a:t>
            </a:r>
            <a:r>
              <a:rPr lang="bg-BG" sz="800" dirty="0">
                <a:latin typeface="Arial" pitchFamily="34" charset="0"/>
                <a:cs typeface="Arial" pitchFamily="34" charset="0"/>
              </a:rPr>
              <a:t>, </a:t>
            </a:r>
            <a:r>
              <a:rPr lang="en-US" sz="800" dirty="0">
                <a:latin typeface="Arial" pitchFamily="34" charset="0"/>
                <a:cs typeface="Arial" pitchFamily="34" charset="0"/>
              </a:rPr>
              <a:t>afterwards the swing will go to a standby mode</a:t>
            </a:r>
            <a:r>
              <a:rPr lang="bg-BG" sz="800" dirty="0">
                <a:latin typeface="Arial" pitchFamily="34" charset="0"/>
                <a:cs typeface="Arial" pitchFamily="34" charset="0"/>
              </a:rPr>
              <a:t>, </a:t>
            </a:r>
            <a:r>
              <a:rPr lang="en-US" sz="800" dirty="0">
                <a:latin typeface="Arial" pitchFamily="34" charset="0"/>
                <a:cs typeface="Arial" pitchFamily="34" charset="0"/>
              </a:rPr>
              <a:t>in order to save energy</a:t>
            </a:r>
            <a:r>
              <a:rPr lang="bg-BG" sz="800" dirty="0">
                <a:latin typeface="Arial" pitchFamily="34" charset="0"/>
                <a:cs typeface="Arial" pitchFamily="34" charset="0"/>
              </a:rPr>
              <a:t>. </a:t>
            </a:r>
            <a:r>
              <a:rPr lang="en-US" sz="800" dirty="0">
                <a:latin typeface="Arial" pitchFamily="34" charset="0"/>
                <a:cs typeface="Arial" pitchFamily="34" charset="0"/>
              </a:rPr>
              <a:t>If you do not choose a time setting</a:t>
            </a:r>
            <a:r>
              <a:rPr lang="bg-BG" sz="800" dirty="0">
                <a:latin typeface="Arial" pitchFamily="34" charset="0"/>
                <a:cs typeface="Arial" pitchFamily="34" charset="0"/>
              </a:rPr>
              <a:t>, </a:t>
            </a:r>
            <a:r>
              <a:rPr lang="en-US" sz="800" dirty="0">
                <a:latin typeface="Arial" pitchFamily="34" charset="0"/>
                <a:cs typeface="Arial" pitchFamily="34" charset="0"/>
              </a:rPr>
              <a:t>all activated functions will continue their operation until the power is off</a:t>
            </a:r>
            <a:r>
              <a:rPr lang="bg-BG" sz="800" dirty="0" smtClean="0">
                <a:solidFill>
                  <a:srgbClr val="FF0000"/>
                </a:solidFill>
                <a:latin typeface="Arial" pitchFamily="34" charset="0"/>
                <a:cs typeface="Arial" pitchFamily="34" charset="0"/>
              </a:rPr>
              <a:t>.</a:t>
            </a:r>
            <a:endParaRPr lang="en-US" sz="800" dirty="0" smtClean="0">
              <a:solidFill>
                <a:srgbClr val="FF0000"/>
              </a:solidFill>
              <a:latin typeface="Arial" pitchFamily="34" charset="0"/>
              <a:cs typeface="Arial" pitchFamily="34" charset="0"/>
            </a:endParaRPr>
          </a:p>
          <a:p>
            <a:pPr algn="just"/>
            <a:r>
              <a:rPr lang="en-US" sz="800" dirty="0">
                <a:latin typeface="Arial" pitchFamily="34" charset="0"/>
                <a:cs typeface="Arial" pitchFamily="34" charset="0"/>
              </a:rPr>
              <a:t>(III)</a:t>
            </a:r>
            <a:r>
              <a:rPr lang="bg-BG" sz="800" dirty="0">
                <a:latin typeface="Arial" pitchFamily="34" charset="0"/>
                <a:cs typeface="Arial" pitchFamily="34" charset="0"/>
              </a:rPr>
              <a:t> </a:t>
            </a:r>
            <a:r>
              <a:rPr lang="en-US" sz="800" dirty="0">
                <a:latin typeface="Arial" pitchFamily="34" charset="0"/>
                <a:cs typeface="Arial" pitchFamily="34" charset="0"/>
              </a:rPr>
              <a:t>Music button</a:t>
            </a:r>
            <a:r>
              <a:rPr lang="bg-BG" sz="800" dirty="0">
                <a:latin typeface="Arial" pitchFamily="34" charset="0"/>
                <a:cs typeface="Arial" pitchFamily="34" charset="0"/>
              </a:rPr>
              <a:t>: </a:t>
            </a:r>
            <a:r>
              <a:rPr lang="en-US" sz="800" dirty="0">
                <a:latin typeface="Arial" pitchFamily="34" charset="0"/>
                <a:cs typeface="Arial" pitchFamily="34" charset="0"/>
              </a:rPr>
              <a:t>Press once for the music to start</a:t>
            </a:r>
            <a:r>
              <a:rPr lang="bg-BG" sz="800" dirty="0">
                <a:latin typeface="Arial" pitchFamily="34" charset="0"/>
                <a:cs typeface="Arial" pitchFamily="34" charset="0"/>
              </a:rPr>
              <a:t>, </a:t>
            </a:r>
            <a:r>
              <a:rPr lang="en-US" sz="800" dirty="0">
                <a:latin typeface="Arial" pitchFamily="34" charset="0"/>
                <a:cs typeface="Arial" pitchFamily="34" charset="0"/>
              </a:rPr>
              <a:t>press a second to a fourth time, in order to increase the volume</a:t>
            </a:r>
            <a:r>
              <a:rPr lang="bg-BG" sz="800" dirty="0">
                <a:latin typeface="Arial" pitchFamily="34" charset="0"/>
                <a:cs typeface="Arial" pitchFamily="34" charset="0"/>
              </a:rPr>
              <a:t>. </a:t>
            </a:r>
            <a:r>
              <a:rPr lang="en-US" sz="800" dirty="0">
                <a:latin typeface="Arial" pitchFamily="34" charset="0"/>
                <a:cs typeface="Arial" pitchFamily="34" charset="0"/>
              </a:rPr>
              <a:t>Press a fifth time</a:t>
            </a:r>
            <a:r>
              <a:rPr lang="bg-BG" sz="800" dirty="0">
                <a:latin typeface="Arial" pitchFamily="34" charset="0"/>
                <a:cs typeface="Arial" pitchFamily="34" charset="0"/>
              </a:rPr>
              <a:t>, </a:t>
            </a:r>
            <a:r>
              <a:rPr lang="en-US" sz="800" dirty="0">
                <a:latin typeface="Arial" pitchFamily="34" charset="0"/>
                <a:cs typeface="Arial" pitchFamily="34" charset="0"/>
              </a:rPr>
              <a:t>in order to stop the music</a:t>
            </a:r>
            <a:r>
              <a:rPr lang="bg-BG" sz="800" dirty="0">
                <a:latin typeface="Arial" pitchFamily="34" charset="0"/>
                <a:cs typeface="Arial" pitchFamily="34" charset="0"/>
              </a:rPr>
              <a:t>, </a:t>
            </a:r>
            <a:r>
              <a:rPr lang="en-US" sz="800" dirty="0">
                <a:latin typeface="Arial" pitchFamily="34" charset="0"/>
                <a:cs typeface="Arial" pitchFamily="34" charset="0"/>
              </a:rPr>
              <a:t>press a sixth time</a:t>
            </a:r>
            <a:r>
              <a:rPr lang="bg-BG" sz="800" dirty="0">
                <a:latin typeface="Arial" pitchFamily="34" charset="0"/>
                <a:cs typeface="Arial" pitchFamily="34" charset="0"/>
              </a:rPr>
              <a:t>, </a:t>
            </a:r>
            <a:r>
              <a:rPr lang="en-US" sz="800" dirty="0">
                <a:latin typeface="Arial" pitchFamily="34" charset="0"/>
                <a:cs typeface="Arial" pitchFamily="34" charset="0"/>
              </a:rPr>
              <a:t>in order to switch to the next melody (a total of 12 melodies, 4 chords</a:t>
            </a:r>
            <a:r>
              <a:rPr lang="en-US" sz="800" dirty="0" smtClean="0">
                <a:latin typeface="Arial" pitchFamily="34" charset="0"/>
                <a:cs typeface="Arial" pitchFamily="34" charset="0"/>
              </a:rPr>
              <a:t>).</a:t>
            </a:r>
          </a:p>
          <a:p>
            <a:pPr algn="just"/>
            <a:r>
              <a:rPr lang="en-US" sz="800" dirty="0">
                <a:latin typeface="Arial" pitchFamily="34" charset="0"/>
                <a:cs typeface="Arial" pitchFamily="34" charset="0"/>
              </a:rPr>
              <a:t>(IV)</a:t>
            </a:r>
            <a:r>
              <a:rPr lang="bg-BG" sz="800" dirty="0">
                <a:latin typeface="Arial" pitchFamily="34" charset="0"/>
                <a:cs typeface="Arial" pitchFamily="34" charset="0"/>
              </a:rPr>
              <a:t> 4*1.5АА </a:t>
            </a:r>
            <a:r>
              <a:rPr lang="en-US" sz="800" dirty="0">
                <a:latin typeface="Arial" pitchFamily="34" charset="0"/>
                <a:cs typeface="Arial" pitchFamily="34" charset="0"/>
              </a:rPr>
              <a:t>batteries in the main frame or using an adapter</a:t>
            </a:r>
            <a:endParaRPr lang="bg-BG" sz="800" dirty="0">
              <a:latin typeface="Arial" pitchFamily="34" charset="0"/>
              <a:cs typeface="Arial" pitchFamily="34" charset="0"/>
            </a:endParaRPr>
          </a:p>
          <a:p>
            <a:pPr marL="228600" indent="-228600" algn="just">
              <a:buAutoNum type="arabicParenR"/>
            </a:pPr>
            <a:r>
              <a:rPr lang="en-US" sz="800" dirty="0" smtClean="0">
                <a:latin typeface="Arial" pitchFamily="34" charset="0"/>
                <a:cs typeface="Arial" pitchFamily="34" charset="0"/>
              </a:rPr>
              <a:t>Place </a:t>
            </a:r>
            <a:r>
              <a:rPr lang="en-US" sz="800" dirty="0">
                <a:latin typeface="Arial" pitchFamily="34" charset="0"/>
                <a:cs typeface="Arial" pitchFamily="34" charset="0"/>
              </a:rPr>
              <a:t>the batteries in the main frame</a:t>
            </a:r>
            <a:r>
              <a:rPr lang="bg-BG" sz="800" dirty="0">
                <a:latin typeface="Arial" pitchFamily="34" charset="0"/>
                <a:cs typeface="Arial" pitchFamily="34" charset="0"/>
              </a:rPr>
              <a:t>: </a:t>
            </a:r>
            <a:r>
              <a:rPr lang="en-US" sz="800" dirty="0">
                <a:latin typeface="Arial" pitchFamily="34" charset="0"/>
                <a:cs typeface="Arial" pitchFamily="34" charset="0"/>
              </a:rPr>
              <a:t>as shown</a:t>
            </a:r>
            <a:r>
              <a:rPr lang="bg-BG" sz="800" dirty="0">
                <a:latin typeface="Arial" pitchFamily="34" charset="0"/>
                <a:cs typeface="Arial" pitchFamily="34" charset="0"/>
              </a:rPr>
              <a:t>, </a:t>
            </a:r>
            <a:r>
              <a:rPr lang="en-US" sz="800" dirty="0">
                <a:latin typeface="Arial" pitchFamily="34" charset="0"/>
                <a:cs typeface="Arial" pitchFamily="34" charset="0"/>
              </a:rPr>
              <a:t>loosen the screw with a Phillips screwdriver</a:t>
            </a:r>
            <a:r>
              <a:rPr lang="bg-BG" sz="800" dirty="0">
                <a:latin typeface="Arial" pitchFamily="34" charset="0"/>
                <a:cs typeface="Arial" pitchFamily="34" charset="0"/>
              </a:rPr>
              <a:t>, </a:t>
            </a:r>
            <a:r>
              <a:rPr lang="en-US" sz="800" dirty="0">
                <a:latin typeface="Arial" pitchFamily="34" charset="0"/>
                <a:cs typeface="Arial" pitchFamily="34" charset="0"/>
              </a:rPr>
              <a:t>afterwards remove the battery lip and place the batteries by observing the polarity</a:t>
            </a:r>
            <a:r>
              <a:rPr lang="bg-BG" sz="800" dirty="0">
                <a:latin typeface="Arial" pitchFamily="34" charset="0"/>
                <a:cs typeface="Arial" pitchFamily="34" charset="0"/>
              </a:rPr>
              <a:t>, </a:t>
            </a:r>
            <a:r>
              <a:rPr lang="en-US" sz="800" dirty="0">
                <a:latin typeface="Arial" pitchFamily="34" charset="0"/>
                <a:cs typeface="Arial" pitchFamily="34" charset="0"/>
              </a:rPr>
              <a:t>indicated in the battery compartment</a:t>
            </a:r>
            <a:r>
              <a:rPr lang="bg-BG" sz="800" dirty="0">
                <a:latin typeface="Arial" pitchFamily="34" charset="0"/>
                <a:cs typeface="Arial" pitchFamily="34" charset="0"/>
              </a:rPr>
              <a:t>, </a:t>
            </a:r>
            <a:r>
              <a:rPr lang="en-US" sz="800" dirty="0">
                <a:latin typeface="Arial" pitchFamily="34" charset="0"/>
                <a:cs typeface="Arial" pitchFamily="34" charset="0"/>
              </a:rPr>
              <a:t>afterwards cover and fasten the lid of the battery compartment</a:t>
            </a:r>
            <a:r>
              <a:rPr lang="bg-BG" sz="800" dirty="0">
                <a:latin typeface="Arial" pitchFamily="34" charset="0"/>
                <a:cs typeface="Arial" pitchFamily="34" charset="0"/>
              </a:rPr>
              <a:t>. </a:t>
            </a:r>
            <a:r>
              <a:rPr lang="en-US" sz="800" dirty="0">
                <a:latin typeface="Arial" pitchFamily="34" charset="0"/>
                <a:cs typeface="Arial" pitchFamily="34" charset="0"/>
              </a:rPr>
              <a:t>Remove the batteries from the battery compartment</a:t>
            </a:r>
            <a:r>
              <a:rPr lang="bg-BG" sz="800" dirty="0">
                <a:latin typeface="Arial" pitchFamily="34" charset="0"/>
                <a:cs typeface="Arial" pitchFamily="34" charset="0"/>
              </a:rPr>
              <a:t>, </a:t>
            </a:r>
            <a:r>
              <a:rPr lang="en-US" sz="800" dirty="0">
                <a:latin typeface="Arial" pitchFamily="34" charset="0"/>
                <a:cs typeface="Arial" pitchFamily="34" charset="0"/>
              </a:rPr>
              <a:t>by following the same steps</a:t>
            </a:r>
            <a:r>
              <a:rPr lang="bg-BG" sz="800" dirty="0" smtClean="0">
                <a:latin typeface="Arial" pitchFamily="34" charset="0"/>
                <a:cs typeface="Arial" pitchFamily="34" charset="0"/>
              </a:rPr>
              <a:t>.</a:t>
            </a:r>
            <a:endParaRPr lang="en-US" sz="800" dirty="0" smtClean="0">
              <a:latin typeface="Arial" pitchFamily="34" charset="0"/>
              <a:cs typeface="Arial" pitchFamily="34" charset="0"/>
            </a:endParaRPr>
          </a:p>
          <a:p>
            <a:pPr marL="228600" indent="-228600" algn="just">
              <a:buFontTx/>
              <a:buAutoNum type="arabicParenR"/>
            </a:pPr>
            <a:r>
              <a:rPr lang="bg-BG" sz="800" dirty="0" smtClean="0">
                <a:latin typeface="Arial" pitchFamily="34" charset="0"/>
                <a:cs typeface="Arial" pitchFamily="34" charset="0"/>
              </a:rPr>
              <a:t> </a:t>
            </a:r>
            <a:r>
              <a:rPr lang="en-US" sz="800" dirty="0">
                <a:latin typeface="Arial" pitchFamily="34" charset="0"/>
                <a:cs typeface="Arial" pitchFamily="34" charset="0"/>
              </a:rPr>
              <a:t>As for the next picture</a:t>
            </a:r>
            <a:r>
              <a:rPr lang="bg-BG" sz="800" dirty="0">
                <a:latin typeface="Arial" pitchFamily="34" charset="0"/>
                <a:cs typeface="Arial" pitchFamily="34" charset="0"/>
              </a:rPr>
              <a:t>, </a:t>
            </a:r>
            <a:r>
              <a:rPr lang="en-US" sz="800" dirty="0">
                <a:latin typeface="Arial" pitchFamily="34" charset="0"/>
                <a:cs typeface="Arial" pitchFamily="34" charset="0"/>
              </a:rPr>
              <a:t>insert the DC</a:t>
            </a:r>
            <a:r>
              <a:rPr lang="bg-BG" sz="800" dirty="0">
                <a:latin typeface="Arial" pitchFamily="34" charset="0"/>
                <a:cs typeface="Arial" pitchFamily="34" charset="0"/>
              </a:rPr>
              <a:t> </a:t>
            </a:r>
            <a:r>
              <a:rPr lang="en-US" sz="800" dirty="0">
                <a:latin typeface="Arial" pitchFamily="34" charset="0"/>
                <a:cs typeface="Arial" pitchFamily="34" charset="0"/>
              </a:rPr>
              <a:t>plug of adapter in DC connector</a:t>
            </a:r>
            <a:r>
              <a:rPr lang="bg-BG" sz="800" dirty="0">
                <a:latin typeface="Arial" pitchFamily="34" charset="0"/>
                <a:cs typeface="Arial" pitchFamily="34" charset="0"/>
              </a:rPr>
              <a:t>, </a:t>
            </a:r>
            <a:r>
              <a:rPr lang="en-US" sz="800" dirty="0">
                <a:latin typeface="Arial" pitchFamily="34" charset="0"/>
                <a:cs typeface="Arial" pitchFamily="34" charset="0"/>
              </a:rPr>
              <a:t>AC plug in 100-240V 50/60Hz 0.3A AC output</a:t>
            </a:r>
            <a:r>
              <a:rPr lang="bg-BG" sz="800" dirty="0">
                <a:latin typeface="Arial" pitchFamily="34" charset="0"/>
                <a:cs typeface="Arial" pitchFamily="34" charset="0"/>
              </a:rPr>
              <a:t>.</a:t>
            </a:r>
          </a:p>
          <a:p>
            <a:pPr marL="228600" indent="-228600" algn="just">
              <a:buAutoNum type="arabicParenR"/>
            </a:pPr>
            <a:endParaRPr lang="bg-BG" sz="800" dirty="0">
              <a:latin typeface="Arial" pitchFamily="34" charset="0"/>
              <a:cs typeface="Arial" pitchFamily="34" charset="0"/>
            </a:endParaRPr>
          </a:p>
          <a:p>
            <a:pPr algn="just"/>
            <a:endParaRPr lang="bg-BG" sz="800" dirty="0"/>
          </a:p>
          <a:p>
            <a:pPr algn="just"/>
            <a:endParaRPr lang="bg-BG" sz="800" dirty="0">
              <a:latin typeface="Arial" pitchFamily="34" charset="0"/>
              <a:cs typeface="Arial" pitchFamily="34" charset="0"/>
            </a:endParaRPr>
          </a:p>
        </p:txBody>
      </p:sp>
      <p:sp>
        <p:nvSpPr>
          <p:cNvPr id="10" name="TextBox 67"/>
          <p:cNvSpPr txBox="1"/>
          <p:nvPr/>
        </p:nvSpPr>
        <p:spPr>
          <a:xfrm>
            <a:off x="198691" y="4342361"/>
            <a:ext cx="3960000" cy="1692771"/>
          </a:xfrm>
          <a:prstGeom prst="rect">
            <a:avLst/>
          </a:prstGeom>
          <a:noFill/>
        </p:spPr>
        <p:txBody>
          <a:bodyPr wrap="square" rtlCol="0">
            <a:spAutoFit/>
          </a:bodyPr>
          <a:lstStyle/>
          <a:p>
            <a:pPr marL="228600" indent="-228600" algn="just">
              <a:buAutoNum type="arabicParenBoth"/>
            </a:pPr>
            <a:r>
              <a:rPr lang="en-US" sz="800" dirty="0" smtClean="0">
                <a:latin typeface="Arial" pitchFamily="34" charset="0"/>
                <a:cs typeface="Arial" pitchFamily="34" charset="0"/>
              </a:rPr>
              <a:t>Adjustment of the angle of the backrest as shown, press the left and right button for adjustment of the seat at the same time</a:t>
            </a:r>
            <a:r>
              <a:rPr lang="bg-BG" sz="800" dirty="0" smtClean="0">
                <a:latin typeface="Arial" pitchFamily="34" charset="0"/>
                <a:cs typeface="Arial" pitchFamily="34" charset="0"/>
              </a:rPr>
              <a:t>, </a:t>
            </a:r>
            <a:r>
              <a:rPr lang="en-US" sz="800" dirty="0" smtClean="0">
                <a:latin typeface="Arial" pitchFamily="34" charset="0"/>
                <a:cs typeface="Arial" pitchFamily="34" charset="0"/>
              </a:rPr>
              <a:t>afterwards turn the seat upwards and downwards</a:t>
            </a:r>
            <a:r>
              <a:rPr lang="bg-BG" sz="800" dirty="0" smtClean="0">
                <a:latin typeface="Arial" pitchFamily="34" charset="0"/>
                <a:cs typeface="Arial" pitchFamily="34" charset="0"/>
              </a:rPr>
              <a:t>, </a:t>
            </a:r>
            <a:r>
              <a:rPr lang="en-US" sz="800" dirty="0" smtClean="0">
                <a:latin typeface="Arial" pitchFamily="34" charset="0"/>
                <a:cs typeface="Arial" pitchFamily="34" charset="0"/>
              </a:rPr>
              <a:t>the angle of the backrest can be adjusted</a:t>
            </a:r>
            <a:r>
              <a:rPr lang="bg-BG" sz="800" dirty="0" smtClean="0">
                <a:latin typeface="Arial" pitchFamily="34" charset="0"/>
                <a:cs typeface="Arial" pitchFamily="34" charset="0"/>
              </a:rPr>
              <a:t>.</a:t>
            </a:r>
            <a:endParaRPr lang="en-US" sz="800" dirty="0" smtClean="0">
              <a:latin typeface="Arial" pitchFamily="34" charset="0"/>
              <a:cs typeface="Arial" pitchFamily="34" charset="0"/>
            </a:endParaRPr>
          </a:p>
          <a:p>
            <a:pPr marL="228600" indent="-228600" algn="just">
              <a:buFontTx/>
              <a:buAutoNum type="arabicParenBoth"/>
            </a:pPr>
            <a:r>
              <a:rPr lang="en-US" sz="800" dirty="0">
                <a:latin typeface="Arial" pitchFamily="34" charset="0"/>
                <a:cs typeface="Arial" pitchFamily="34" charset="0"/>
              </a:rPr>
              <a:t>Turning away of the toy bar</a:t>
            </a:r>
            <a:r>
              <a:rPr lang="bg-BG" sz="800" dirty="0">
                <a:latin typeface="Arial" pitchFamily="34" charset="0"/>
                <a:cs typeface="Arial" pitchFamily="34" charset="0"/>
              </a:rPr>
              <a:t>: </a:t>
            </a:r>
            <a:r>
              <a:rPr lang="en-US" sz="800" dirty="0">
                <a:latin typeface="Arial" pitchFamily="34" charset="0"/>
                <a:cs typeface="Arial" pitchFamily="34" charset="0"/>
              </a:rPr>
              <a:t>as shown with an arrow</a:t>
            </a:r>
            <a:r>
              <a:rPr lang="bg-BG" sz="800" dirty="0">
                <a:latin typeface="Arial" pitchFamily="34" charset="0"/>
                <a:cs typeface="Arial" pitchFamily="34" charset="0"/>
              </a:rPr>
              <a:t>, </a:t>
            </a:r>
            <a:r>
              <a:rPr lang="en-US" sz="800" dirty="0">
                <a:latin typeface="Arial" pitchFamily="34" charset="0"/>
                <a:cs typeface="Arial" pitchFamily="34" charset="0"/>
              </a:rPr>
              <a:t>the toy bar can be turned away</a:t>
            </a:r>
            <a:r>
              <a:rPr lang="bg-BG" sz="800" dirty="0">
                <a:latin typeface="Arial" pitchFamily="34" charset="0"/>
                <a:cs typeface="Arial" pitchFamily="34" charset="0"/>
              </a:rPr>
              <a:t>, </a:t>
            </a:r>
            <a:r>
              <a:rPr lang="en-US" sz="800" dirty="0">
                <a:latin typeface="Arial" pitchFamily="34" charset="0"/>
                <a:cs typeface="Arial" pitchFamily="34" charset="0"/>
              </a:rPr>
              <a:t>in order to remove the baby</a:t>
            </a:r>
            <a:r>
              <a:rPr lang="bg-BG" sz="800" dirty="0">
                <a:latin typeface="Arial" pitchFamily="34" charset="0"/>
                <a:cs typeface="Arial" pitchFamily="34" charset="0"/>
              </a:rPr>
              <a:t>, </a:t>
            </a:r>
            <a:r>
              <a:rPr lang="en-US" sz="800" dirty="0">
                <a:latin typeface="Arial" pitchFamily="34" charset="0"/>
                <a:cs typeface="Arial" pitchFamily="34" charset="0"/>
              </a:rPr>
              <a:t>as shown in the following pictures </a:t>
            </a:r>
            <a:endParaRPr lang="en-US" sz="800" dirty="0" smtClean="0">
              <a:latin typeface="Arial" pitchFamily="34" charset="0"/>
              <a:cs typeface="Arial" pitchFamily="34" charset="0"/>
            </a:endParaRPr>
          </a:p>
          <a:p>
            <a:pPr algn="just"/>
            <a:r>
              <a:rPr lang="bg-BG" sz="800" dirty="0">
                <a:latin typeface="Arial" pitchFamily="34" charset="0"/>
                <a:cs typeface="Arial" pitchFamily="34" charset="0"/>
              </a:rPr>
              <a:t>(3) </a:t>
            </a:r>
            <a:r>
              <a:rPr lang="en-US" sz="800" dirty="0">
                <a:latin typeface="Arial" pitchFamily="34" charset="0"/>
                <a:cs typeface="Arial" pitchFamily="34" charset="0"/>
              </a:rPr>
              <a:t>Folding</a:t>
            </a:r>
            <a:r>
              <a:rPr lang="bg-BG" sz="800" dirty="0">
                <a:latin typeface="Arial" pitchFamily="34" charset="0"/>
                <a:cs typeface="Arial" pitchFamily="34" charset="0"/>
              </a:rPr>
              <a:t>: </a:t>
            </a:r>
            <a:r>
              <a:rPr lang="en-US" sz="800" dirty="0">
                <a:latin typeface="Arial" pitchFamily="34" charset="0"/>
                <a:cs typeface="Arial" pitchFamily="34" charset="0"/>
              </a:rPr>
              <a:t>as on the following pictures</a:t>
            </a:r>
            <a:r>
              <a:rPr lang="bg-BG" sz="800" dirty="0">
                <a:latin typeface="Arial" pitchFamily="34" charset="0"/>
                <a:cs typeface="Arial" pitchFamily="34" charset="0"/>
              </a:rPr>
              <a:t>, </a:t>
            </a:r>
            <a:r>
              <a:rPr lang="en-US" sz="800" dirty="0">
                <a:latin typeface="Arial" pitchFamily="34" charset="0"/>
                <a:cs typeface="Arial" pitchFamily="34" charset="0"/>
              </a:rPr>
              <a:t>fold the seat and lock with the fastener</a:t>
            </a:r>
            <a:r>
              <a:rPr lang="bg-BG" sz="800" dirty="0">
                <a:latin typeface="Arial" pitchFamily="34" charset="0"/>
                <a:cs typeface="Arial" pitchFamily="34" charset="0"/>
              </a:rPr>
              <a:t>. </a:t>
            </a:r>
            <a:r>
              <a:rPr lang="en-US" sz="800" dirty="0">
                <a:latin typeface="Arial" pitchFamily="34" charset="0"/>
                <a:cs typeface="Arial" pitchFamily="34" charset="0"/>
              </a:rPr>
              <a:t>Afterwards activate the locking mechanism</a:t>
            </a:r>
            <a:r>
              <a:rPr lang="bg-BG" sz="800" dirty="0">
                <a:latin typeface="Arial" pitchFamily="34" charset="0"/>
                <a:cs typeface="Arial" pitchFamily="34" charset="0"/>
              </a:rPr>
              <a:t>, </a:t>
            </a:r>
            <a:r>
              <a:rPr lang="en-US" sz="800" dirty="0">
                <a:latin typeface="Arial" pitchFamily="34" charset="0"/>
                <a:cs typeface="Arial" pitchFamily="34" charset="0"/>
              </a:rPr>
              <a:t>in order to fold the auxiliary frame in accordance with the pictures below</a:t>
            </a:r>
            <a:r>
              <a:rPr lang="bg-BG" sz="800" dirty="0">
                <a:latin typeface="Arial" pitchFamily="34" charset="0"/>
                <a:cs typeface="Arial" pitchFamily="34" charset="0"/>
              </a:rPr>
              <a:t>.</a:t>
            </a:r>
          </a:p>
          <a:p>
            <a:pPr algn="just"/>
            <a:r>
              <a:rPr lang="bg-BG" sz="800" dirty="0">
                <a:latin typeface="Arial" pitchFamily="34" charset="0"/>
                <a:cs typeface="Arial" pitchFamily="34" charset="0"/>
              </a:rPr>
              <a:t>1. </a:t>
            </a:r>
            <a:r>
              <a:rPr lang="en-US" sz="800" dirty="0">
                <a:latin typeface="Arial" pitchFamily="34" charset="0"/>
                <a:cs typeface="Arial" pitchFamily="34" charset="0"/>
              </a:rPr>
              <a:t>Fold the seat by pulling and both sides of the seat by at the same time</a:t>
            </a:r>
            <a:endParaRPr lang="bg-BG" sz="800" dirty="0">
              <a:latin typeface="Arial" pitchFamily="34" charset="0"/>
              <a:cs typeface="Arial" pitchFamily="34" charset="0"/>
            </a:endParaRPr>
          </a:p>
          <a:p>
            <a:pPr algn="just"/>
            <a:r>
              <a:rPr lang="bg-BG" sz="800" dirty="0">
                <a:latin typeface="Arial" pitchFamily="34" charset="0"/>
                <a:cs typeface="Arial" pitchFamily="34" charset="0"/>
              </a:rPr>
              <a:t>2. </a:t>
            </a:r>
            <a:r>
              <a:rPr lang="en-US" sz="800" dirty="0">
                <a:latin typeface="Arial" pitchFamily="34" charset="0"/>
                <a:cs typeface="Arial" pitchFamily="34" charset="0"/>
              </a:rPr>
              <a:t>Lock the fastener after you fold the seat</a:t>
            </a:r>
            <a:endParaRPr lang="bg-BG" sz="800" dirty="0">
              <a:latin typeface="Arial" pitchFamily="34" charset="0"/>
              <a:cs typeface="Arial" pitchFamily="34" charset="0"/>
            </a:endParaRPr>
          </a:p>
          <a:p>
            <a:pPr algn="just"/>
            <a:r>
              <a:rPr lang="bg-BG" sz="800" dirty="0">
                <a:latin typeface="Arial" pitchFamily="34" charset="0"/>
                <a:cs typeface="Arial" pitchFamily="34" charset="0"/>
              </a:rPr>
              <a:t>3. </a:t>
            </a:r>
            <a:r>
              <a:rPr lang="en-US" sz="800" dirty="0">
                <a:latin typeface="Arial" pitchFamily="34" charset="0"/>
                <a:cs typeface="Arial" pitchFamily="34" charset="0"/>
              </a:rPr>
              <a:t>Fold the auxiliary frame</a:t>
            </a:r>
            <a:r>
              <a:rPr lang="bg-BG" sz="800" dirty="0">
                <a:latin typeface="Arial" pitchFamily="34" charset="0"/>
                <a:cs typeface="Arial" pitchFamily="34" charset="0"/>
              </a:rPr>
              <a:t>, </a:t>
            </a:r>
            <a:r>
              <a:rPr lang="en-US" sz="800" dirty="0">
                <a:latin typeface="Arial" pitchFamily="34" charset="0"/>
                <a:cs typeface="Arial" pitchFamily="34" charset="0"/>
              </a:rPr>
              <a:t>while you press down the button for folding of the main frame and the additional </a:t>
            </a:r>
            <a:r>
              <a:rPr lang="en-US" sz="800" dirty="0" smtClean="0">
                <a:latin typeface="Arial" pitchFamily="34" charset="0"/>
                <a:cs typeface="Arial" pitchFamily="34" charset="0"/>
              </a:rPr>
              <a:t>frame</a:t>
            </a:r>
            <a:r>
              <a:rPr lang="bg-BG" sz="800" dirty="0" smtClean="0">
                <a:latin typeface="Arial" pitchFamily="34" charset="0"/>
                <a:cs typeface="Arial" pitchFamily="34" charset="0"/>
              </a:rPr>
              <a:t>:</a:t>
            </a:r>
            <a:endParaRPr lang="bg-BG" sz="800" dirty="0">
              <a:latin typeface="Arial" pitchFamily="34" charset="0"/>
              <a:cs typeface="Arial" pitchFamily="34" charset="0"/>
            </a:endParaRPr>
          </a:p>
          <a:p>
            <a:pPr marL="228600" indent="-228600" algn="just">
              <a:buAutoNum type="arabicParenBoth"/>
            </a:pPr>
            <a:endParaRPr lang="bg-BG" sz="800" dirty="0" smtClean="0">
              <a:latin typeface="Arial" pitchFamily="34" charset="0"/>
              <a:cs typeface="Arial" pitchFamily="34" charset="0"/>
            </a:endParaRPr>
          </a:p>
        </p:txBody>
      </p:sp>
      <p:sp>
        <p:nvSpPr>
          <p:cNvPr id="11" name="object 26"/>
          <p:cNvSpPr/>
          <p:nvPr/>
        </p:nvSpPr>
        <p:spPr>
          <a:xfrm>
            <a:off x="246883" y="4154894"/>
            <a:ext cx="3870787" cy="163838"/>
          </a:xfrm>
          <a:prstGeom prst="rect">
            <a:avLst/>
          </a:prstGeom>
          <a:blipFill>
            <a:blip r:embed="rId3" cstate="print"/>
            <a:stretch>
              <a:fillRect/>
            </a:stretch>
          </a:blipFill>
        </p:spPr>
        <p:txBody>
          <a:bodyPr wrap="square" lIns="0" tIns="0" rIns="0" bIns="0" rtlCol="0">
            <a:noAutofit/>
          </a:bodyPr>
          <a:lstStyle/>
          <a:p>
            <a:endParaRPr/>
          </a:p>
        </p:txBody>
      </p:sp>
      <p:sp>
        <p:nvSpPr>
          <p:cNvPr id="12" name="Правоъгълник 45"/>
          <p:cNvSpPr/>
          <p:nvPr/>
        </p:nvSpPr>
        <p:spPr>
          <a:xfrm>
            <a:off x="1261345" y="4109170"/>
            <a:ext cx="2180404" cy="246221"/>
          </a:xfrm>
          <a:prstGeom prst="rect">
            <a:avLst/>
          </a:prstGeom>
        </p:spPr>
        <p:txBody>
          <a:bodyPr wrap="none">
            <a:spAutoFit/>
          </a:bodyPr>
          <a:lstStyle/>
          <a:p>
            <a:pPr algn="ctr"/>
            <a:r>
              <a:rPr lang="en-US" sz="1000" b="1" dirty="0">
                <a:latin typeface="Arial" pitchFamily="34" charset="0"/>
                <a:cs typeface="Arial" pitchFamily="34" charset="0"/>
              </a:rPr>
              <a:t>III. Characteristics of the product</a:t>
            </a:r>
            <a:endParaRPr lang="bg-BG" sz="1000" b="1" dirty="0">
              <a:latin typeface="Arial" pitchFamily="34" charset="0"/>
              <a:cs typeface="Arial" pitchFamily="34" charset="0"/>
            </a:endParaRPr>
          </a:p>
        </p:txBody>
      </p:sp>
      <p:sp>
        <p:nvSpPr>
          <p:cNvPr id="13" name="object 39"/>
          <p:cNvSpPr/>
          <p:nvPr/>
        </p:nvSpPr>
        <p:spPr>
          <a:xfrm>
            <a:off x="242633" y="4140683"/>
            <a:ext cx="3872116" cy="169652"/>
          </a:xfrm>
          <a:custGeom>
            <a:avLst/>
            <a:gdLst/>
            <a:ahLst/>
            <a:cxnLst/>
            <a:rect l="l" t="t" r="r" b="b"/>
            <a:pathLst>
              <a:path w="3960876" h="179832">
                <a:moveTo>
                  <a:pt x="0" y="29972"/>
                </a:moveTo>
                <a:lnTo>
                  <a:pt x="3337" y="16232"/>
                </a:lnTo>
                <a:lnTo>
                  <a:pt x="12242" y="5815"/>
                </a:lnTo>
                <a:lnTo>
                  <a:pt x="25056" y="402"/>
                </a:lnTo>
                <a:lnTo>
                  <a:pt x="29970" y="0"/>
                </a:lnTo>
                <a:lnTo>
                  <a:pt x="3930904" y="0"/>
                </a:lnTo>
                <a:lnTo>
                  <a:pt x="3944643" y="3345"/>
                </a:lnTo>
                <a:lnTo>
                  <a:pt x="3955060" y="12261"/>
                </a:lnTo>
                <a:lnTo>
                  <a:pt x="3960473" y="25067"/>
                </a:lnTo>
                <a:lnTo>
                  <a:pt x="3960876" y="29972"/>
                </a:lnTo>
                <a:lnTo>
                  <a:pt x="3960876" y="149860"/>
                </a:lnTo>
                <a:lnTo>
                  <a:pt x="3957530" y="163599"/>
                </a:lnTo>
                <a:lnTo>
                  <a:pt x="3948614" y="174016"/>
                </a:lnTo>
                <a:lnTo>
                  <a:pt x="3935808" y="179429"/>
                </a:lnTo>
                <a:lnTo>
                  <a:pt x="3930904" y="179832"/>
                </a:lnTo>
                <a:lnTo>
                  <a:pt x="29970" y="179832"/>
                </a:lnTo>
                <a:lnTo>
                  <a:pt x="16213" y="176486"/>
                </a:lnTo>
                <a:lnTo>
                  <a:pt x="5803" y="167570"/>
                </a:lnTo>
                <a:lnTo>
                  <a:pt x="400" y="154764"/>
                </a:lnTo>
                <a:lnTo>
                  <a:pt x="0" y="149860"/>
                </a:lnTo>
                <a:lnTo>
                  <a:pt x="0" y="29972"/>
                </a:lnTo>
                <a:close/>
              </a:path>
            </a:pathLst>
          </a:custGeom>
          <a:ln w="9144">
            <a:solidFill>
              <a:srgbClr val="000000"/>
            </a:solidFill>
          </a:ln>
        </p:spPr>
        <p:txBody>
          <a:bodyPr wrap="square" lIns="0" tIns="0" rIns="0" bIns="0" rtlCol="0">
            <a:noAutofit/>
          </a:bodyPr>
          <a:lstStyle/>
          <a:p>
            <a:endParaRPr/>
          </a:p>
        </p:txBody>
      </p:sp>
      <p:sp>
        <p:nvSpPr>
          <p:cNvPr id="29" name="Правоъгълник 8"/>
          <p:cNvSpPr/>
          <p:nvPr/>
        </p:nvSpPr>
        <p:spPr>
          <a:xfrm>
            <a:off x="4941501" y="526940"/>
            <a:ext cx="4032448" cy="2012154"/>
          </a:xfrm>
          <a:prstGeom prst="rect">
            <a:avLst/>
          </a:prstGeom>
        </p:spPr>
        <p:txBody>
          <a:bodyPr wrap="square">
            <a:spAutoFit/>
          </a:bodyPr>
          <a:lstStyle/>
          <a:p>
            <a:pPr lvl="0">
              <a:lnSpc>
                <a:spcPct val="107000"/>
              </a:lnSpc>
              <a:spcAft>
                <a:spcPts val="0"/>
              </a:spcAft>
            </a:pPr>
            <a:r>
              <a:rPr lang="fr-FR" sz="900" dirty="0" smtClean="0">
                <a:latin typeface="+mj-lt"/>
                <a:ea typeface="Calibri" panose="020F0502020204030204" pitchFamily="34" charset="0"/>
                <a:cs typeface="Times New Roman" panose="02020603050405020304" pitchFamily="18" charset="0"/>
              </a:rPr>
              <a:t>6. Panneau </a:t>
            </a:r>
            <a:r>
              <a:rPr lang="fr-FR" sz="900" dirty="0">
                <a:latin typeface="+mj-lt"/>
                <a:ea typeface="Calibri" panose="020F0502020204030204" pitchFamily="34" charset="0"/>
                <a:cs typeface="Times New Roman" panose="02020603050405020304" pitchFamily="18" charset="0"/>
              </a:rPr>
              <a:t>de contrôle</a:t>
            </a:r>
            <a:endParaRPr lang="en-US" sz="900" dirty="0">
              <a:latin typeface="+mj-lt"/>
              <a:ea typeface="Calibri" panose="020F0502020204030204" pitchFamily="34" charset="0"/>
              <a:cs typeface="Times New Roman" panose="02020603050405020304" pitchFamily="18" charset="0"/>
            </a:endParaRPr>
          </a:p>
          <a:p>
            <a:pPr>
              <a:lnSpc>
                <a:spcPct val="107000"/>
              </a:lnSpc>
              <a:spcAft>
                <a:spcPts val="0"/>
              </a:spcAft>
            </a:pPr>
            <a:r>
              <a:rPr lang="bg-BG" sz="900" dirty="0">
                <a:latin typeface="+mj-lt"/>
                <a:ea typeface="Calibri" panose="020F0502020204030204" pitchFamily="34" charset="0"/>
                <a:cs typeface="Times New Roman" panose="02020603050405020304" pitchFamily="18" charset="0"/>
              </a:rPr>
              <a:t>(</a:t>
            </a:r>
            <a:r>
              <a:rPr lang="fr-FR" sz="900" dirty="0">
                <a:latin typeface="+mj-lt"/>
                <a:ea typeface="Calibri" panose="020F0502020204030204" pitchFamily="34" charset="0"/>
                <a:cs typeface="Times New Roman" panose="02020603050405020304" pitchFamily="18" charset="0"/>
              </a:rPr>
              <a:t>I</a:t>
            </a:r>
            <a:r>
              <a:rPr lang="bg-BG" sz="900" dirty="0">
                <a:latin typeface="+mj-lt"/>
                <a:ea typeface="Calibri" panose="020F0502020204030204" pitchFamily="34" charset="0"/>
                <a:cs typeface="Times New Roman" panose="02020603050405020304" pitchFamily="18" charset="0"/>
              </a:rPr>
              <a:t>) </a:t>
            </a:r>
            <a:r>
              <a:rPr lang="fr-FR" sz="900" dirty="0">
                <a:latin typeface="+mj-lt"/>
                <a:ea typeface="Calibri" panose="020F0502020204030204" pitchFamily="34" charset="0"/>
                <a:cs typeface="Times New Roman" panose="02020603050405020304" pitchFamily="18" charset="0"/>
              </a:rPr>
              <a:t>Fonction balan</a:t>
            </a:r>
            <a:r>
              <a:rPr lang="bg-BG" sz="900" dirty="0">
                <a:latin typeface="+mj-lt"/>
                <a:ea typeface="Calibri" panose="020F0502020204030204" pitchFamily="34" charset="0"/>
                <a:cs typeface="Times New Roman" panose="02020603050405020304" pitchFamily="18" charset="0"/>
              </a:rPr>
              <a:t>ç</a:t>
            </a:r>
            <a:r>
              <a:rPr lang="fr-FR" sz="900" dirty="0">
                <a:latin typeface="+mj-lt"/>
                <a:ea typeface="Calibri" panose="020F0502020204030204" pitchFamily="34" charset="0"/>
                <a:cs typeface="Times New Roman" panose="02020603050405020304" pitchFamily="18" charset="0"/>
              </a:rPr>
              <a:t>oire </a:t>
            </a:r>
            <a:r>
              <a:rPr lang="bg-BG" sz="900" dirty="0">
                <a:latin typeface="+mj-lt"/>
                <a:ea typeface="Calibri" panose="020F0502020204030204" pitchFamily="34" charset="0"/>
                <a:cs typeface="Times New Roman" panose="02020603050405020304" pitchFamily="18" charset="0"/>
              </a:rPr>
              <a:t>: </a:t>
            </a:r>
            <a:r>
              <a:rPr lang="fr-FR" sz="900" dirty="0">
                <a:latin typeface="+mj-lt"/>
                <a:ea typeface="Calibri" panose="020F0502020204030204" pitchFamily="34" charset="0"/>
                <a:cs typeface="Times New Roman" panose="02020603050405020304" pitchFamily="18" charset="0"/>
              </a:rPr>
              <a:t>Il y a</a:t>
            </a:r>
            <a:r>
              <a:rPr lang="bg-BG" sz="900" dirty="0">
                <a:latin typeface="+mj-lt"/>
                <a:ea typeface="Calibri" panose="020F0502020204030204" pitchFamily="34" charset="0"/>
                <a:cs typeface="Times New Roman" panose="02020603050405020304" pitchFamily="18" charset="0"/>
              </a:rPr>
              <a:t> 5 </a:t>
            </a:r>
            <a:r>
              <a:rPr lang="fr-FR" sz="900" dirty="0">
                <a:latin typeface="+mj-lt"/>
                <a:ea typeface="Calibri" panose="020F0502020204030204" pitchFamily="34" charset="0"/>
                <a:cs typeface="Times New Roman" panose="02020603050405020304" pitchFamily="18" charset="0"/>
              </a:rPr>
              <a:t>vitesses de balancement</a:t>
            </a:r>
            <a:r>
              <a:rPr lang="bg-BG" sz="900" dirty="0">
                <a:latin typeface="+mj-lt"/>
                <a:ea typeface="Calibri" panose="020F0502020204030204" pitchFamily="34" charset="0"/>
                <a:cs typeface="Times New Roman" panose="02020603050405020304" pitchFamily="18" charset="0"/>
              </a:rPr>
              <a:t>. </a:t>
            </a:r>
            <a:r>
              <a:rPr lang="fr-FR" sz="900" dirty="0">
                <a:latin typeface="+mj-lt"/>
                <a:ea typeface="Calibri" panose="020F0502020204030204" pitchFamily="34" charset="0"/>
                <a:cs typeface="Times New Roman" panose="02020603050405020304" pitchFamily="18" charset="0"/>
              </a:rPr>
              <a:t>Appuyez sur “+” pour augmenter la vitesse et le premier indicateur va s’allumer, appuyez sur “-” pour diminuer la vitesse et l’indicateur va s’éteindre (à voir l’image). </a:t>
            </a:r>
            <a:br>
              <a:rPr lang="fr-FR" sz="900" dirty="0">
                <a:latin typeface="+mj-lt"/>
                <a:ea typeface="Calibri" panose="020F0502020204030204" pitchFamily="34" charset="0"/>
                <a:cs typeface="Times New Roman" panose="02020603050405020304" pitchFamily="18" charset="0"/>
              </a:rPr>
            </a:br>
            <a:r>
              <a:rPr lang="fr-FR" sz="900" dirty="0">
                <a:latin typeface="+mj-lt"/>
                <a:ea typeface="Calibri" panose="020F0502020204030204" pitchFamily="34" charset="0"/>
                <a:cs typeface="Times New Roman" panose="02020603050405020304" pitchFamily="18" charset="0"/>
              </a:rPr>
              <a:t>(II) Il y a 3 options pour la durée, appuyez une fois pour 8 minutes, deux fois pour 15 minutes, 3 fois pour 30 minutes. Toutes les fonctions vont arrêter quand le temps choisi passe et la balançoire va passer en régime d’empressement pour économiser de l’énergie. Si vous ne choisissez pas la dureté, toutes les fonctions activées vont continuer à marcher dès l’épuisement de l’alimentation.</a:t>
            </a:r>
            <a:br>
              <a:rPr lang="fr-FR" sz="900" dirty="0">
                <a:latin typeface="+mj-lt"/>
                <a:ea typeface="Calibri" panose="020F0502020204030204" pitchFamily="34" charset="0"/>
                <a:cs typeface="Times New Roman" panose="02020603050405020304" pitchFamily="18" charset="0"/>
              </a:rPr>
            </a:br>
            <a:r>
              <a:rPr lang="fr-FR" sz="900" dirty="0">
                <a:latin typeface="+mj-lt"/>
                <a:ea typeface="Calibri" panose="020F0502020204030204" pitchFamily="34" charset="0"/>
                <a:cs typeface="Times New Roman" panose="02020603050405020304" pitchFamily="18" charset="0"/>
              </a:rPr>
              <a:t>(III) Bouton musical : Appuyez une fois pour que la musique commence</a:t>
            </a:r>
            <a:r>
              <a:rPr lang="bg-BG" sz="900" dirty="0">
                <a:latin typeface="+mj-lt"/>
                <a:ea typeface="Calibri" panose="020F0502020204030204" pitchFamily="34" charset="0"/>
                <a:cs typeface="Times New Roman" panose="02020603050405020304" pitchFamily="18" charset="0"/>
              </a:rPr>
              <a:t>, </a:t>
            </a:r>
            <a:r>
              <a:rPr lang="fr-FR" sz="900" dirty="0">
                <a:latin typeface="+mj-lt"/>
                <a:ea typeface="Calibri" panose="020F0502020204030204" pitchFamily="34" charset="0"/>
                <a:cs typeface="Times New Roman" panose="02020603050405020304" pitchFamily="18" charset="0"/>
              </a:rPr>
              <a:t>appuyez de 2 à 4 fois pour augmenter la force du son. Appuyez 5 fois pour arrêter la musique, appuyez 6 fois pour commuter à la mélodie suivante (au total : 12 mélodies, 4 accords)</a:t>
            </a:r>
            <a:endParaRPr lang="en-US" sz="900" dirty="0">
              <a:effectLst/>
              <a:latin typeface="+mj-lt"/>
              <a:ea typeface="Calibri" panose="020F0502020204030204" pitchFamily="34" charset="0"/>
              <a:cs typeface="Times New Roman" panose="02020603050405020304" pitchFamily="18" charset="0"/>
            </a:endParaRPr>
          </a:p>
        </p:txBody>
      </p:sp>
      <p:sp>
        <p:nvSpPr>
          <p:cNvPr id="30" name="Правоъгълник 15"/>
          <p:cNvSpPr/>
          <p:nvPr/>
        </p:nvSpPr>
        <p:spPr>
          <a:xfrm>
            <a:off x="4902476" y="2429303"/>
            <a:ext cx="4038050" cy="1123064"/>
          </a:xfrm>
          <a:prstGeom prst="rect">
            <a:avLst/>
          </a:prstGeom>
        </p:spPr>
        <p:txBody>
          <a:bodyPr wrap="square">
            <a:spAutoFit/>
          </a:bodyPr>
          <a:lstStyle/>
          <a:p>
            <a:pPr>
              <a:lnSpc>
                <a:spcPct val="107000"/>
              </a:lnSpc>
              <a:spcAft>
                <a:spcPts val="0"/>
              </a:spcAft>
            </a:pPr>
            <a:r>
              <a:rPr lang="fr-FR" sz="900" dirty="0">
                <a:latin typeface="+mj-lt"/>
                <a:ea typeface="Calibri" panose="020F0502020204030204" pitchFamily="34" charset="0"/>
                <a:cs typeface="Times New Roman" panose="02020603050405020304" pitchFamily="18" charset="0"/>
              </a:rPr>
              <a:t>(IV) 4 piles (batteries) AA 1.5V dans l’encadrement de base ou en utilisant l’adaptateur</a:t>
            </a:r>
            <a:br>
              <a:rPr lang="fr-FR" sz="900" dirty="0">
                <a:latin typeface="+mj-lt"/>
                <a:ea typeface="Calibri" panose="020F0502020204030204" pitchFamily="34" charset="0"/>
                <a:cs typeface="Times New Roman" panose="02020603050405020304" pitchFamily="18" charset="0"/>
              </a:rPr>
            </a:br>
            <a:r>
              <a:rPr lang="fr-FR" sz="900" dirty="0">
                <a:latin typeface="+mj-lt"/>
                <a:ea typeface="Calibri" panose="020F0502020204030204" pitchFamily="34" charset="0"/>
                <a:cs typeface="Times New Roman" panose="02020603050405020304" pitchFamily="18" charset="0"/>
              </a:rPr>
              <a:t>1) Mettez les piles dans l’encadrement de base ; comme vous voyez, détendez le vis à l’aide d’un tournevis croisé, puis écartez le couvercle de la pile et placez les piles en respectant la polarité, marquée sur la section des piles, après couvrez et accrochez le couvercle à la section des piles. Écartez les piles de la section en suivant les mêmes pas.</a:t>
            </a:r>
            <a:endParaRPr lang="en-US" sz="900" dirty="0">
              <a:effectLst/>
              <a:latin typeface="+mj-lt"/>
              <a:ea typeface="Calibri" panose="020F0502020204030204" pitchFamily="34" charset="0"/>
              <a:cs typeface="Times New Roman" panose="02020603050405020304" pitchFamily="18" charset="0"/>
            </a:endParaRPr>
          </a:p>
        </p:txBody>
      </p:sp>
      <p:sp>
        <p:nvSpPr>
          <p:cNvPr id="31" name="TextBox 17"/>
          <p:cNvSpPr txBox="1"/>
          <p:nvPr/>
        </p:nvSpPr>
        <p:spPr>
          <a:xfrm>
            <a:off x="8503645" y="6548088"/>
            <a:ext cx="396000" cy="180000"/>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27</a:t>
            </a:r>
            <a:endParaRPr lang="bg-BG" sz="900" b="1" dirty="0">
              <a:latin typeface="Arial" pitchFamily="34" charset="0"/>
              <a:cs typeface="Arial" pitchFamily="34" charset="0"/>
            </a:endParaRPr>
          </a:p>
        </p:txBody>
      </p:sp>
      <p:graphicFrame>
        <p:nvGraphicFramePr>
          <p:cNvPr id="32" name="Table 55"/>
          <p:cNvGraphicFramePr>
            <a:graphicFrameLocks noGrp="1"/>
          </p:cNvGraphicFramePr>
          <p:nvPr>
            <p:extLst>
              <p:ext uri="{D42A27DB-BD31-4B8C-83A1-F6EECF244321}">
                <p14:modId xmlns:p14="http://schemas.microsoft.com/office/powerpoint/2010/main" val="3522399285"/>
              </p:ext>
            </p:extLst>
          </p:nvPr>
        </p:nvGraphicFramePr>
        <p:xfrm>
          <a:off x="4941501" y="34645"/>
          <a:ext cx="3960000" cy="502920"/>
        </p:xfrm>
        <a:graphic>
          <a:graphicData uri="http://schemas.openxmlformats.org/drawingml/2006/table">
            <a:tbl>
              <a:tblPr firstRow="1" bandRow="1">
                <a:tableStyleId>{2D5ABB26-0587-4C30-8999-92F81FD0307C}</a:tableStyleId>
              </a:tblPr>
              <a:tblGrid>
                <a:gridCol w="1980000">
                  <a:extLst>
                    <a:ext uri="{9D8B030D-6E8A-4147-A177-3AD203B41FA5}">
                      <a16:colId xmlns:a16="http://schemas.microsoft.com/office/drawing/2014/main" val="20000"/>
                    </a:ext>
                  </a:extLst>
                </a:gridCol>
                <a:gridCol w="1980000">
                  <a:extLst>
                    <a:ext uri="{9D8B030D-6E8A-4147-A177-3AD203B41FA5}">
                      <a16:colId xmlns:a16="http://schemas.microsoft.com/office/drawing/2014/main" val="20001"/>
                    </a:ext>
                  </a:extLst>
                </a:gridCol>
              </a:tblGrid>
              <a:tr h="370840">
                <a:tc>
                  <a:txBody>
                    <a:bodyPr/>
                    <a:lstStyle/>
                    <a:p>
                      <a:r>
                        <a:rPr lang="fr-FR" sz="900" dirty="0" smtClean="0"/>
                        <a:t>Faites glisser la boucle vers la gauche / droite pour ajuster la longueur de la ceinture ventrale.</a:t>
                      </a:r>
                      <a:endParaRPr lang="bg-BG"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smtClean="0"/>
                        <a:t>Appuyez sur le bouton de la boucle pour aplatir la ceinture ventrale</a:t>
                      </a:r>
                      <a:endParaRPr lang="bg-BG" sz="900" dirty="0" smtClean="0">
                        <a:latin typeface="Arial" pitchFamily="34" charset="0"/>
                        <a:cs typeface="Arial" pitchFamily="34" charset="0"/>
                      </a:endParaRPr>
                    </a:p>
                  </a:txBody>
                  <a:tcPr/>
                </a:tc>
                <a:extLst>
                  <a:ext uri="{0D108BD9-81ED-4DB2-BD59-A6C34878D82A}">
                    <a16:rowId xmlns:a16="http://schemas.microsoft.com/office/drawing/2014/main" val="10000"/>
                  </a:ext>
                </a:extLst>
              </a:tr>
            </a:tbl>
          </a:graphicData>
        </a:graphic>
      </p:graphicFrame>
      <p:sp>
        <p:nvSpPr>
          <p:cNvPr id="33" name="Правоъгълник 48"/>
          <p:cNvSpPr/>
          <p:nvPr/>
        </p:nvSpPr>
        <p:spPr>
          <a:xfrm>
            <a:off x="4902476" y="3435379"/>
            <a:ext cx="3986489" cy="233975"/>
          </a:xfrm>
          <a:prstGeom prst="rect">
            <a:avLst/>
          </a:prstGeom>
        </p:spPr>
        <p:txBody>
          <a:bodyPr wrap="square">
            <a:spAutoFit/>
          </a:bodyPr>
          <a:lstStyle/>
          <a:p>
            <a:pPr>
              <a:lnSpc>
                <a:spcPct val="107000"/>
              </a:lnSpc>
              <a:spcAft>
                <a:spcPts val="0"/>
              </a:spcAft>
            </a:pPr>
            <a:r>
              <a:rPr lang="fr-FR" sz="900" dirty="0">
                <a:latin typeface="+mj-lt"/>
                <a:ea typeface="Calibri" panose="020F0502020204030204" pitchFamily="34" charset="0"/>
                <a:cs typeface="Times New Roman" panose="02020603050405020304" pitchFamily="18" charset="0"/>
              </a:rPr>
              <a:t>2) Mettez la polarité positive de la pile 5AA vers la fin « + » de la section.</a:t>
            </a:r>
            <a:endParaRPr lang="en-US" sz="900" dirty="0">
              <a:effectLst/>
              <a:latin typeface="+mj-lt"/>
              <a:ea typeface="Calibri" panose="020F0502020204030204" pitchFamily="34" charset="0"/>
              <a:cs typeface="Times New Roman" panose="02020603050405020304" pitchFamily="18" charset="0"/>
            </a:endParaRPr>
          </a:p>
        </p:txBody>
      </p:sp>
      <p:sp>
        <p:nvSpPr>
          <p:cNvPr id="34" name="Правоъгълник 12"/>
          <p:cNvSpPr/>
          <p:nvPr/>
        </p:nvSpPr>
        <p:spPr>
          <a:xfrm>
            <a:off x="4906296" y="3554699"/>
            <a:ext cx="3982669" cy="382156"/>
          </a:xfrm>
          <a:prstGeom prst="rect">
            <a:avLst/>
          </a:prstGeom>
        </p:spPr>
        <p:txBody>
          <a:bodyPr wrap="square">
            <a:spAutoFit/>
          </a:bodyPr>
          <a:lstStyle/>
          <a:p>
            <a:pPr>
              <a:lnSpc>
                <a:spcPct val="107000"/>
              </a:lnSpc>
              <a:spcAft>
                <a:spcPts val="0"/>
              </a:spcAft>
            </a:pPr>
            <a:r>
              <a:rPr lang="fr-FR" sz="900" dirty="0">
                <a:latin typeface="+mj-lt"/>
                <a:ea typeface="Calibri" panose="020F0502020204030204" pitchFamily="34" charset="0"/>
                <a:cs typeface="Times New Roman" panose="02020603050405020304" pitchFamily="18" charset="0"/>
              </a:rPr>
              <a:t>3) Comme vous voyez sur la photo, mettez la fiche DC de l’adaptateur dans un connecteur DC, la fiche AC dans une issue AC.</a:t>
            </a:r>
            <a:endParaRPr lang="en-US" sz="900" dirty="0">
              <a:effectLst/>
              <a:latin typeface="+mj-lt"/>
              <a:ea typeface="Calibri" panose="020F0502020204030204" pitchFamily="34" charset="0"/>
              <a:cs typeface="Times New Roman" panose="02020603050405020304" pitchFamily="18" charset="0"/>
            </a:endParaRPr>
          </a:p>
        </p:txBody>
      </p:sp>
      <p:sp>
        <p:nvSpPr>
          <p:cNvPr id="35" name="TextBox 48"/>
          <p:cNvSpPr txBox="1"/>
          <p:nvPr/>
        </p:nvSpPr>
        <p:spPr>
          <a:xfrm>
            <a:off x="4964480" y="3894468"/>
            <a:ext cx="3986489" cy="180000"/>
          </a:xfrm>
          <a:prstGeom prst="roundRect">
            <a:avLst/>
          </a:prstGeom>
          <a:ln/>
        </p:spPr>
        <p:style>
          <a:lnRef idx="1">
            <a:schemeClr val="dk1"/>
          </a:lnRef>
          <a:fillRef idx="2">
            <a:schemeClr val="dk1"/>
          </a:fillRef>
          <a:effectRef idx="1">
            <a:schemeClr val="dk1"/>
          </a:effectRef>
          <a:fontRef idx="minor">
            <a:schemeClr val="dk1"/>
          </a:fontRef>
        </p:style>
        <p:txBody>
          <a:bodyPr wrap="square" rtlCol="0" anchor="ctr">
            <a:spAutoFit/>
          </a:bodyPr>
          <a:lstStyle/>
          <a:p>
            <a:pPr algn="ctr"/>
            <a:r>
              <a:rPr lang="en-US" sz="1000" b="1" dirty="0" smtClean="0"/>
              <a:t> </a:t>
            </a:r>
            <a:r>
              <a:rPr lang="fr-FR" sz="1000" b="1" dirty="0" smtClean="0"/>
              <a:t>CARACTÉRISTIQUES</a:t>
            </a:r>
            <a:r>
              <a:rPr lang="fr-FR" b="1" dirty="0"/>
              <a:t> </a:t>
            </a:r>
            <a:endParaRPr lang="bg-BG" sz="1000" b="1" dirty="0">
              <a:solidFill>
                <a:schemeClr val="tx1"/>
              </a:solidFill>
              <a:cs typeface="Arial" pitchFamily="34" charset="0"/>
            </a:endParaRPr>
          </a:p>
        </p:txBody>
      </p:sp>
      <p:sp>
        <p:nvSpPr>
          <p:cNvPr id="36" name="Правоъгълник 18"/>
          <p:cNvSpPr/>
          <p:nvPr/>
        </p:nvSpPr>
        <p:spPr>
          <a:xfrm>
            <a:off x="4941501" y="4094191"/>
            <a:ext cx="3958144" cy="2018694"/>
          </a:xfrm>
          <a:prstGeom prst="rect">
            <a:avLst/>
          </a:prstGeom>
        </p:spPr>
        <p:txBody>
          <a:bodyPr wrap="square">
            <a:spAutoFit/>
          </a:bodyPr>
          <a:lstStyle/>
          <a:p>
            <a:pPr marL="228600" lvl="0" indent="-228600">
              <a:lnSpc>
                <a:spcPct val="107000"/>
              </a:lnSpc>
              <a:spcAft>
                <a:spcPts val="0"/>
              </a:spcAft>
              <a:buAutoNum type="arabicParenBoth"/>
            </a:pPr>
            <a:r>
              <a:rPr lang="fr-FR" sz="900" dirty="0" smtClean="0">
                <a:latin typeface="+mj-lt"/>
                <a:ea typeface="Calibri" panose="020F0502020204030204" pitchFamily="34" charset="0"/>
                <a:cs typeface="Times New Roman" panose="02020603050405020304" pitchFamily="18" charset="0"/>
              </a:rPr>
              <a:t>Réglage </a:t>
            </a:r>
            <a:r>
              <a:rPr lang="fr-FR" sz="900" dirty="0">
                <a:latin typeface="+mj-lt"/>
                <a:ea typeface="Calibri" panose="020F0502020204030204" pitchFamily="34" charset="0"/>
                <a:cs typeface="Times New Roman" panose="02020603050405020304" pitchFamily="18" charset="0"/>
              </a:rPr>
              <a:t>de l’angle du dossier : regardez l’image, appuyez sur le bouton gauche et droit pour régler le siège en même temps, puis tourner le siège en haut et en bas, l’angle du dossier peut être réglé</a:t>
            </a:r>
            <a:r>
              <a:rPr lang="fr-FR" sz="900" dirty="0" smtClean="0">
                <a:latin typeface="+mj-lt"/>
                <a:ea typeface="Calibri" panose="020F0502020204030204" pitchFamily="34" charset="0"/>
                <a:cs typeface="Times New Roman" panose="02020603050405020304" pitchFamily="18" charset="0"/>
              </a:rPr>
              <a:t>.</a:t>
            </a:r>
          </a:p>
          <a:p>
            <a:pPr marL="228600" indent="-228600">
              <a:lnSpc>
                <a:spcPct val="107000"/>
              </a:lnSpc>
              <a:buFontTx/>
              <a:buAutoNum type="arabicParenBoth"/>
            </a:pPr>
            <a:r>
              <a:rPr lang="fr-FR" sz="900" dirty="0" smtClean="0">
                <a:ea typeface="Calibri" panose="020F0502020204030204" pitchFamily="34" charset="0"/>
                <a:cs typeface="Times New Roman" panose="02020603050405020304" pitchFamily="18" charset="0"/>
              </a:rPr>
              <a:t>Pousser </a:t>
            </a:r>
            <a:r>
              <a:rPr lang="fr-FR" sz="900" dirty="0">
                <a:ea typeface="Calibri" panose="020F0502020204030204" pitchFamily="34" charset="0"/>
                <a:cs typeface="Times New Roman" panose="02020603050405020304" pitchFamily="18" charset="0"/>
              </a:rPr>
              <a:t>le support à jouets: comme l’aiguille indique, le support à jouets peut tourner pour pouvoir enlever le bébé, comme sur la photo suivante </a:t>
            </a:r>
            <a:endParaRPr lang="fr-FR" sz="900" dirty="0" smtClean="0">
              <a:ea typeface="Calibri" panose="020F0502020204030204" pitchFamily="34" charset="0"/>
              <a:cs typeface="Times New Roman" panose="02020603050405020304" pitchFamily="18" charset="0"/>
            </a:endParaRPr>
          </a:p>
          <a:p>
            <a:pPr lvl="0">
              <a:lnSpc>
                <a:spcPct val="107000"/>
              </a:lnSpc>
              <a:spcAft>
                <a:spcPts val="0"/>
              </a:spcAft>
            </a:pPr>
            <a:r>
              <a:rPr lang="fr-FR" sz="900" dirty="0">
                <a:ea typeface="Calibri" panose="020F0502020204030204" pitchFamily="34" charset="0"/>
                <a:cs typeface="Times New Roman" panose="02020603050405020304" pitchFamily="18" charset="0"/>
              </a:rPr>
              <a:t>(3) Pliement (fermeture) : comme sur les images suivantes, pliez le siège et fermer avec la boucle. Puis activez le mécanisme de fermeture pour pouvoir plier l’encadrement supplémentaire selon les photos au-dessous.</a:t>
            </a:r>
            <a:endParaRPr lang="en-US" sz="900" dirty="0">
              <a:ea typeface="Calibri" panose="020F0502020204030204" pitchFamily="34" charset="0"/>
              <a:cs typeface="Times New Roman" panose="02020603050405020304" pitchFamily="18" charset="0"/>
            </a:endParaRPr>
          </a:p>
          <a:p>
            <a:pPr lvl="0">
              <a:lnSpc>
                <a:spcPct val="107000"/>
              </a:lnSpc>
              <a:spcAft>
                <a:spcPts val="0"/>
              </a:spcAft>
            </a:pPr>
            <a:r>
              <a:rPr lang="fr-FR" sz="900" dirty="0">
                <a:ea typeface="Calibri" panose="020F0502020204030204" pitchFamily="34" charset="0"/>
                <a:cs typeface="Times New Roman" panose="02020603050405020304" pitchFamily="18" charset="0"/>
              </a:rPr>
              <a:t>1. Pliez le siège en tirant ses deux parties selon l’aiguille.</a:t>
            </a:r>
            <a:endParaRPr lang="en-US" sz="900" dirty="0">
              <a:ea typeface="Calibri" panose="020F0502020204030204" pitchFamily="34" charset="0"/>
              <a:cs typeface="Times New Roman" panose="02020603050405020304" pitchFamily="18" charset="0"/>
            </a:endParaRPr>
          </a:p>
          <a:p>
            <a:pPr lvl="0">
              <a:lnSpc>
                <a:spcPct val="107000"/>
              </a:lnSpc>
              <a:spcAft>
                <a:spcPts val="0"/>
              </a:spcAft>
            </a:pPr>
            <a:r>
              <a:rPr lang="fr-FR" sz="900" dirty="0">
                <a:ea typeface="Calibri" panose="020F0502020204030204" pitchFamily="34" charset="0"/>
                <a:cs typeface="Times New Roman" panose="02020603050405020304" pitchFamily="18" charset="0"/>
              </a:rPr>
              <a:t>2. Fermer avec la boucle après le pliement du siège.</a:t>
            </a:r>
            <a:endParaRPr lang="en-US" sz="900" dirty="0">
              <a:ea typeface="Calibri" panose="020F0502020204030204" pitchFamily="34" charset="0"/>
              <a:cs typeface="Times New Roman" panose="02020603050405020304" pitchFamily="18" charset="0"/>
            </a:endParaRPr>
          </a:p>
          <a:p>
            <a:pPr lvl="0">
              <a:lnSpc>
                <a:spcPct val="107000"/>
              </a:lnSpc>
              <a:spcAft>
                <a:spcPts val="0"/>
              </a:spcAft>
            </a:pPr>
            <a:r>
              <a:rPr lang="fr-FR" sz="900" dirty="0">
                <a:ea typeface="Calibri" panose="020F0502020204030204" pitchFamily="34" charset="0"/>
                <a:cs typeface="Times New Roman" panose="02020603050405020304" pitchFamily="18" charset="0"/>
              </a:rPr>
              <a:t>3. Pliez l’encadrement supplémentaire en appuyant en bas le bouton de pliement de l’encadrement de base</a:t>
            </a:r>
            <a:r>
              <a:rPr lang="fr-FR" sz="900" dirty="0" smtClean="0">
                <a:ea typeface="Calibri" panose="020F0502020204030204" pitchFamily="34" charset="0"/>
                <a:cs typeface="Times New Roman" panose="02020603050405020304" pitchFamily="18" charset="0"/>
              </a:rPr>
              <a:t>.: </a:t>
            </a:r>
            <a:endParaRPr lang="en-US" sz="900" dirty="0">
              <a:ea typeface="Calibri" panose="020F0502020204030204" pitchFamily="34" charset="0"/>
              <a:cs typeface="Times New Roman" panose="02020603050405020304" pitchFamily="18" charset="0"/>
            </a:endParaRPr>
          </a:p>
          <a:p>
            <a:pPr marL="228600" lvl="0" indent="-228600">
              <a:lnSpc>
                <a:spcPct val="107000"/>
              </a:lnSpc>
              <a:spcAft>
                <a:spcPts val="0"/>
              </a:spcAft>
              <a:buAutoNum type="arabicParenBoth"/>
            </a:pPr>
            <a:endParaRPr lang="en-US" sz="900" dirty="0">
              <a:effectLst/>
              <a:latin typeface="+mj-lt"/>
              <a:ea typeface="Calibri" panose="020F0502020204030204" pitchFamily="34" charset="0"/>
              <a:cs typeface="Times New Roman" panose="02020603050405020304" pitchFamily="18" charset="0"/>
            </a:endParaRPr>
          </a:p>
        </p:txBody>
      </p:sp>
      <p:sp>
        <p:nvSpPr>
          <p:cNvPr id="37" name="TextBox 48"/>
          <p:cNvSpPr txBox="1"/>
          <p:nvPr/>
        </p:nvSpPr>
        <p:spPr>
          <a:xfrm>
            <a:off x="4974922" y="5901953"/>
            <a:ext cx="3976047" cy="180000"/>
          </a:xfrm>
          <a:prstGeom prst="roundRect">
            <a:avLst/>
          </a:prstGeom>
          <a:ln/>
        </p:spPr>
        <p:style>
          <a:lnRef idx="1">
            <a:schemeClr val="dk1"/>
          </a:lnRef>
          <a:fillRef idx="2">
            <a:schemeClr val="dk1"/>
          </a:fillRef>
          <a:effectRef idx="1">
            <a:schemeClr val="dk1"/>
          </a:effectRef>
          <a:fontRef idx="minor">
            <a:schemeClr val="dk1"/>
          </a:fontRef>
        </p:style>
        <p:txBody>
          <a:bodyPr wrap="square" rtlCol="0" anchor="ctr">
            <a:spAutoFit/>
          </a:bodyPr>
          <a:lstStyle/>
          <a:p>
            <a:pPr algn="ctr"/>
            <a:r>
              <a:rPr lang="fr-FR" sz="1000" b="1" dirty="0" smtClean="0"/>
              <a:t>INFORMATION IMPORTANTE POUR LES BATTERIES </a:t>
            </a:r>
            <a:r>
              <a:rPr lang="fr-FR" b="1" dirty="0"/>
              <a:t> </a:t>
            </a:r>
            <a:endParaRPr lang="bg-BG" sz="1000" b="1" dirty="0">
              <a:solidFill>
                <a:schemeClr val="tx1"/>
              </a:solidFill>
              <a:cs typeface="Arial" pitchFamily="34" charset="0"/>
            </a:endParaRPr>
          </a:p>
        </p:txBody>
      </p:sp>
      <p:sp>
        <p:nvSpPr>
          <p:cNvPr id="38" name="Правоъгълник 20"/>
          <p:cNvSpPr/>
          <p:nvPr/>
        </p:nvSpPr>
        <p:spPr>
          <a:xfrm>
            <a:off x="4974922" y="6087160"/>
            <a:ext cx="4104456" cy="536878"/>
          </a:xfrm>
          <a:prstGeom prst="rect">
            <a:avLst/>
          </a:prstGeom>
        </p:spPr>
        <p:txBody>
          <a:bodyPr wrap="square">
            <a:spAutoFit/>
          </a:bodyPr>
          <a:lstStyle/>
          <a:p>
            <a:pPr lvl="0">
              <a:lnSpc>
                <a:spcPct val="107000"/>
              </a:lnSpc>
              <a:spcAft>
                <a:spcPts val="0"/>
              </a:spcAft>
            </a:pPr>
            <a:r>
              <a:rPr lang="fr-FR" sz="900" dirty="0" smtClean="0">
                <a:latin typeface="+mj-lt"/>
                <a:ea typeface="Calibri" panose="020F0502020204030204" pitchFamily="34" charset="0"/>
                <a:cs typeface="Times New Roman" panose="02020603050405020304" pitchFamily="18" charset="0"/>
              </a:rPr>
              <a:t>1. Ne </a:t>
            </a:r>
            <a:r>
              <a:rPr lang="fr-FR" sz="900" dirty="0">
                <a:latin typeface="+mj-lt"/>
                <a:ea typeface="Calibri" panose="020F0502020204030204" pitchFamily="34" charset="0"/>
                <a:cs typeface="Times New Roman" panose="02020603050405020304" pitchFamily="18" charset="0"/>
              </a:rPr>
              <a:t>permettez pas l’accès aux batteries aux enfants ! Ne leur permettez pas d’y jouer !</a:t>
            </a:r>
            <a:endParaRPr lang="en-US" sz="900" dirty="0">
              <a:latin typeface="+mj-lt"/>
              <a:ea typeface="Calibri" panose="020F0502020204030204" pitchFamily="34" charset="0"/>
              <a:cs typeface="Times New Roman" panose="02020603050405020304" pitchFamily="18" charset="0"/>
            </a:endParaRPr>
          </a:p>
          <a:p>
            <a:pPr lvl="0">
              <a:lnSpc>
                <a:spcPct val="107000"/>
              </a:lnSpc>
              <a:spcAft>
                <a:spcPts val="0"/>
              </a:spcAft>
            </a:pPr>
            <a:r>
              <a:rPr lang="fr-FR" sz="900" dirty="0" smtClean="0">
                <a:latin typeface="+mj-lt"/>
                <a:ea typeface="Calibri" panose="020F0502020204030204" pitchFamily="34" charset="0"/>
                <a:cs typeface="Times New Roman" panose="02020603050405020304" pitchFamily="18" charset="0"/>
              </a:rPr>
              <a:t>2. Mettez </a:t>
            </a:r>
            <a:r>
              <a:rPr lang="fr-FR" sz="900" dirty="0">
                <a:latin typeface="+mj-lt"/>
                <a:ea typeface="Calibri" panose="020F0502020204030204" pitchFamily="34" charset="0"/>
                <a:cs typeface="Times New Roman" panose="02020603050405020304" pitchFamily="18" charset="0"/>
              </a:rPr>
              <a:t>toujours le couvercle sur la section de batteries après leur position</a:t>
            </a:r>
            <a:r>
              <a:rPr lang="fr-FR" sz="900" dirty="0" smtClean="0">
                <a:latin typeface="+mj-lt"/>
                <a:ea typeface="Calibri" panose="020F0502020204030204" pitchFamily="34" charset="0"/>
                <a:cs typeface="Times New Roman" panose="02020603050405020304" pitchFamily="18" charset="0"/>
              </a:rPr>
              <a:t>.</a:t>
            </a:r>
            <a:endParaRPr lang="en-US" sz="900"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9747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7"/>
          <p:cNvSpPr txBox="1"/>
          <p:nvPr/>
        </p:nvSpPr>
        <p:spPr>
          <a:xfrm>
            <a:off x="214766" y="6512102"/>
            <a:ext cx="396000" cy="180000"/>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13</a:t>
            </a:r>
            <a:endParaRPr lang="bg-BG" sz="900" b="1" dirty="0">
              <a:latin typeface="Arial" pitchFamily="34" charset="0"/>
              <a:cs typeface="Arial" pitchFamily="34" charset="0"/>
            </a:endParaRPr>
          </a:p>
        </p:txBody>
      </p:sp>
      <p:sp>
        <p:nvSpPr>
          <p:cNvPr id="3" name="Правоъгълник 25"/>
          <p:cNvSpPr/>
          <p:nvPr/>
        </p:nvSpPr>
        <p:spPr>
          <a:xfrm>
            <a:off x="278657" y="286201"/>
            <a:ext cx="3870786" cy="1569660"/>
          </a:xfrm>
          <a:prstGeom prst="rect">
            <a:avLst/>
          </a:prstGeom>
        </p:spPr>
        <p:txBody>
          <a:bodyPr wrap="square">
            <a:spAutoFit/>
          </a:bodyPr>
          <a:lstStyle/>
          <a:p>
            <a:r>
              <a:rPr lang="bg-BG" sz="800" dirty="0" smtClean="0"/>
              <a:t>1.</a:t>
            </a:r>
            <a:r>
              <a:rPr lang="en-US" sz="800" dirty="0" smtClean="0"/>
              <a:t>Store the batteries away from children</a:t>
            </a:r>
            <a:r>
              <a:rPr lang="bg-BG" sz="800" dirty="0" smtClean="0"/>
              <a:t>! </a:t>
            </a:r>
            <a:r>
              <a:rPr lang="en-US" sz="800" dirty="0" smtClean="0"/>
              <a:t>Do not let them play with batteries</a:t>
            </a:r>
            <a:r>
              <a:rPr lang="bg-BG" sz="800" dirty="0" smtClean="0"/>
              <a:t>!</a:t>
            </a:r>
            <a:endParaRPr lang="en-US" sz="800" dirty="0" smtClean="0"/>
          </a:p>
          <a:p>
            <a:r>
              <a:rPr lang="bg-BG" sz="800" dirty="0" smtClean="0"/>
              <a:t>2.</a:t>
            </a:r>
            <a:r>
              <a:rPr lang="en-US" sz="800" dirty="0" smtClean="0"/>
              <a:t>Always secure the batteries’ nest with the cap after placing the batteries in. </a:t>
            </a:r>
          </a:p>
          <a:p>
            <a:r>
              <a:rPr lang="en-US" sz="800" dirty="0" smtClean="0"/>
              <a:t>3</a:t>
            </a:r>
            <a:r>
              <a:rPr lang="bg-BG" sz="800" dirty="0" smtClean="0"/>
              <a:t>. </a:t>
            </a:r>
            <a:r>
              <a:rPr lang="en-US" sz="800" dirty="0" smtClean="0"/>
              <a:t>Different types of batteries or new and used batteries are not to be mixed. </a:t>
            </a:r>
          </a:p>
          <a:p>
            <a:r>
              <a:rPr lang="en-US" sz="800" dirty="0" smtClean="0"/>
              <a:t>4. Non-rechargeable batteries are not to be recharged.</a:t>
            </a:r>
          </a:p>
          <a:p>
            <a:r>
              <a:rPr lang="en-US" sz="800" dirty="0" smtClean="0"/>
              <a:t>5</a:t>
            </a:r>
            <a:r>
              <a:rPr lang="bg-BG" sz="800" dirty="0" smtClean="0"/>
              <a:t>. </a:t>
            </a:r>
            <a:r>
              <a:rPr lang="en-US" sz="800" dirty="0" smtClean="0"/>
              <a:t>Always insert batteries with the correct polarity. </a:t>
            </a:r>
          </a:p>
          <a:p>
            <a:r>
              <a:rPr lang="bg-BG" sz="800" dirty="0" smtClean="0"/>
              <a:t>6. </a:t>
            </a:r>
            <a:r>
              <a:rPr lang="en-US" sz="800" dirty="0" smtClean="0"/>
              <a:t>Remove exhausted batteries from infant swing. </a:t>
            </a:r>
          </a:p>
          <a:p>
            <a:r>
              <a:rPr lang="en-US" altLang="en-US" sz="800" dirty="0" smtClean="0">
                <a:latin typeface="Calibri" panose="020F0502020204030204" pitchFamily="34" charset="0"/>
                <a:cs typeface="Calibri" panose="020F0502020204030204" pitchFamily="34" charset="0"/>
              </a:rPr>
              <a:t>7. Always use batteries </a:t>
            </a:r>
            <a:r>
              <a:rPr lang="en-US" sz="800" dirty="0" smtClean="0"/>
              <a:t>3*1.5V”C” </a:t>
            </a:r>
            <a:endParaRPr lang="bg-BG" sz="800" dirty="0" smtClean="0"/>
          </a:p>
          <a:p>
            <a:r>
              <a:rPr lang="en-US" sz="800" u="sng" dirty="0" smtClean="0"/>
              <a:t>Replacing the batteries</a:t>
            </a:r>
            <a:r>
              <a:rPr lang="bg-BG" sz="800" u="sng" dirty="0" smtClean="0"/>
              <a:t>:</a:t>
            </a:r>
            <a:r>
              <a:rPr lang="bg-BG" sz="800" dirty="0" smtClean="0"/>
              <a:t> </a:t>
            </a:r>
            <a:r>
              <a:rPr lang="en-US" sz="800" dirty="0" smtClean="0"/>
              <a:t>unscrew the screw of the cap of battery department with a screwdriver, press the arrow to open the cap, as you pay attention to the polarity of batteries, place both batteries and montage back the cap of the battery department.</a:t>
            </a:r>
          </a:p>
          <a:p>
            <a:endParaRPr lang="en-US" sz="800" dirty="0" smtClean="0"/>
          </a:p>
          <a:p>
            <a:pPr lvl="0" eaLnBrk="0" fontAlgn="base" hangingPunct="0">
              <a:spcBef>
                <a:spcPct val="0"/>
              </a:spcBef>
              <a:spcAft>
                <a:spcPct val="0"/>
              </a:spcAft>
            </a:pPr>
            <a:endParaRPr lang="en-US" altLang="en-US" sz="800" dirty="0"/>
          </a:p>
        </p:txBody>
      </p:sp>
      <p:pic>
        <p:nvPicPr>
          <p:cNvPr id="4" name="Picture 6" descr="29CBC_12-18_OR_fire_and_battery_symbol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2027" y="1632434"/>
            <a:ext cx="481786" cy="3181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recyc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3276" y="1602405"/>
            <a:ext cx="518587" cy="3818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no tras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6035" y="1580821"/>
            <a:ext cx="363284" cy="512744"/>
          </a:xfrm>
          <a:prstGeom prst="rect">
            <a:avLst/>
          </a:prstGeom>
          <a:noFill/>
          <a:extLst>
            <a:ext uri="{909E8E84-426E-40DD-AFC4-6F175D3DCCD1}">
              <a14:hiddenFill xmlns:a14="http://schemas.microsoft.com/office/drawing/2010/main">
                <a:solidFill>
                  <a:srgbClr val="FFFFFF"/>
                </a:solidFill>
              </a14:hiddenFill>
            </a:ext>
          </a:extLst>
        </p:spPr>
      </p:pic>
      <p:sp>
        <p:nvSpPr>
          <p:cNvPr id="7" name="Правоъгълник 29"/>
          <p:cNvSpPr/>
          <p:nvPr/>
        </p:nvSpPr>
        <p:spPr>
          <a:xfrm>
            <a:off x="1911225" y="1625111"/>
            <a:ext cx="1991692" cy="707886"/>
          </a:xfrm>
          <a:prstGeom prst="rect">
            <a:avLst/>
          </a:prstGeom>
        </p:spPr>
        <p:txBody>
          <a:bodyPr wrap="square">
            <a:spAutoFit/>
          </a:bodyPr>
          <a:lstStyle/>
          <a:p>
            <a:pPr lvl="0" algn="just" eaLnBrk="0" fontAlgn="base" hangingPunct="0">
              <a:spcBef>
                <a:spcPct val="0"/>
              </a:spcBef>
              <a:spcAft>
                <a:spcPct val="0"/>
              </a:spcAft>
            </a:pPr>
            <a:r>
              <a:rPr lang="en-US" altLang="en-US" sz="800" dirty="0" smtClean="0">
                <a:ea typeface="Calibri" panose="020F0502020204030204" pitchFamily="34" charset="0"/>
                <a:cs typeface="Times New Roman" panose="02020603050405020304" pitchFamily="18" charset="0"/>
              </a:rPr>
              <a:t>Remove the exhausted batteries, recycle them on the corresponding places. </a:t>
            </a:r>
          </a:p>
          <a:p>
            <a:pPr lvl="0" algn="just" eaLnBrk="0" fontAlgn="base" hangingPunct="0">
              <a:spcBef>
                <a:spcPct val="0"/>
              </a:spcBef>
              <a:spcAft>
                <a:spcPct val="0"/>
              </a:spcAft>
            </a:pPr>
            <a:r>
              <a:rPr lang="en-US" altLang="en-US" sz="800" dirty="0" smtClean="0">
                <a:ea typeface="Calibri" panose="020F0502020204030204" pitchFamily="34" charset="0"/>
                <a:cs typeface="Times New Roman" panose="02020603050405020304" pitchFamily="18" charset="0"/>
              </a:rPr>
              <a:t>Do not throw them out with the household waste</a:t>
            </a:r>
            <a:r>
              <a:rPr lang="bg-BG" altLang="en-US" sz="800" dirty="0" smtClean="0">
                <a:ea typeface="Calibri" panose="020F0502020204030204" pitchFamily="34" charset="0"/>
                <a:cs typeface="Times New Roman" panose="02020603050405020304" pitchFamily="18" charset="0"/>
              </a:rPr>
              <a:t>.</a:t>
            </a:r>
            <a:endParaRPr lang="en-US" altLang="en-US" sz="800" dirty="0" smtClean="0"/>
          </a:p>
          <a:p>
            <a:pPr lvl="0" algn="just" eaLnBrk="0" fontAlgn="base" hangingPunct="0">
              <a:spcBef>
                <a:spcPct val="0"/>
              </a:spcBef>
              <a:spcAft>
                <a:spcPct val="0"/>
              </a:spcAft>
            </a:pPr>
            <a:r>
              <a:rPr lang="en-US" altLang="en-US" sz="800" dirty="0" smtClean="0">
                <a:ea typeface="Calibri" panose="020F0502020204030204" pitchFamily="34" charset="0"/>
                <a:cs typeface="Times New Roman" panose="02020603050405020304" pitchFamily="18" charset="0"/>
              </a:rPr>
              <a:t>Do not throw them in fire</a:t>
            </a:r>
            <a:r>
              <a:rPr lang="bg-BG" altLang="en-US" sz="800" dirty="0" smtClean="0">
                <a:ea typeface="Calibri" panose="020F0502020204030204" pitchFamily="34" charset="0"/>
                <a:cs typeface="Times New Roman" panose="02020603050405020304" pitchFamily="18" charset="0"/>
              </a:rPr>
              <a:t>. </a:t>
            </a:r>
            <a:endParaRPr lang="bg-BG" altLang="en-US" sz="800" dirty="0"/>
          </a:p>
        </p:txBody>
      </p:sp>
      <p:sp>
        <p:nvSpPr>
          <p:cNvPr id="8" name="object 26"/>
          <p:cNvSpPr/>
          <p:nvPr/>
        </p:nvSpPr>
        <p:spPr>
          <a:xfrm>
            <a:off x="278656" y="88684"/>
            <a:ext cx="3870787" cy="163838"/>
          </a:xfrm>
          <a:prstGeom prst="rect">
            <a:avLst/>
          </a:prstGeom>
          <a:blipFill>
            <a:blip r:embed="rId5" cstate="print"/>
            <a:stretch>
              <a:fillRect/>
            </a:stretch>
          </a:blipFill>
        </p:spPr>
        <p:txBody>
          <a:bodyPr wrap="square" lIns="0" tIns="0" rIns="0" bIns="0" rtlCol="0">
            <a:noAutofit/>
          </a:bodyPr>
          <a:lstStyle/>
          <a:p>
            <a:endParaRPr/>
          </a:p>
        </p:txBody>
      </p:sp>
      <p:sp>
        <p:nvSpPr>
          <p:cNvPr id="9" name="object 5"/>
          <p:cNvSpPr txBox="1"/>
          <p:nvPr/>
        </p:nvSpPr>
        <p:spPr>
          <a:xfrm>
            <a:off x="477594" y="116632"/>
            <a:ext cx="2959497" cy="163988"/>
          </a:xfrm>
          <a:prstGeom prst="rect">
            <a:avLst/>
          </a:prstGeom>
        </p:spPr>
        <p:txBody>
          <a:bodyPr wrap="square" lIns="0" tIns="0" rIns="0" bIns="0" rtlCol="0">
            <a:noAutofit/>
          </a:bodyPr>
          <a:lstStyle/>
          <a:p>
            <a:pPr marL="469900" lvl="1">
              <a:lnSpc>
                <a:spcPts val="1115"/>
              </a:lnSpc>
              <a:spcBef>
                <a:spcPts val="55"/>
              </a:spcBef>
            </a:pPr>
            <a:r>
              <a:rPr lang="en-US" sz="1000" b="1" spc="0" dirty="0" smtClean="0">
                <a:latin typeface="Calibri"/>
                <a:cs typeface="Calibri"/>
              </a:rPr>
              <a:t>III. IMPORTANT INFORMATION FOR BATTERIES</a:t>
            </a:r>
            <a:endParaRPr sz="1000" dirty="0">
              <a:latin typeface="Calibri"/>
              <a:cs typeface="Calibri"/>
            </a:endParaRPr>
          </a:p>
        </p:txBody>
      </p:sp>
      <p:pic>
        <p:nvPicPr>
          <p:cNvPr id="10" name="Picture 11" descr="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7071" y="785397"/>
            <a:ext cx="636674" cy="230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Правоъгълник 33"/>
          <p:cNvSpPr/>
          <p:nvPr/>
        </p:nvSpPr>
        <p:spPr>
          <a:xfrm>
            <a:off x="277462" y="2360467"/>
            <a:ext cx="3986269" cy="4189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Правоъгълник 34"/>
          <p:cNvSpPr/>
          <p:nvPr/>
        </p:nvSpPr>
        <p:spPr>
          <a:xfrm>
            <a:off x="244532" y="2345921"/>
            <a:ext cx="4019199" cy="461665"/>
          </a:xfrm>
          <a:prstGeom prst="rect">
            <a:avLst/>
          </a:prstGeom>
        </p:spPr>
        <p:txBody>
          <a:bodyPr wrap="square">
            <a:spAutoFit/>
          </a:bodyPr>
          <a:lstStyle/>
          <a:p>
            <a:r>
              <a:rPr lang="en-US" sz="800" b="1" kern="100" dirty="0" smtClean="0">
                <a:latin typeface="+mj-lt"/>
                <a:ea typeface="SimSun" panose="02010600030101010101" pitchFamily="2" charset="-122"/>
              </a:rPr>
              <a:t>SUFFOCATION HAZARD!</a:t>
            </a:r>
          </a:p>
          <a:p>
            <a:r>
              <a:rPr lang="en-US" sz="800" kern="100" dirty="0" smtClean="0">
                <a:latin typeface="+mj-lt"/>
                <a:ea typeface="SimSun" panose="02010600030101010101" pitchFamily="2" charset="-122"/>
              </a:rPr>
              <a:t>NEVER use on soft surfaces, like bed, sofa or cushion, because swing can turn over and to cause suffocation of the child. </a:t>
            </a:r>
            <a:endParaRPr lang="en-US" sz="800" dirty="0">
              <a:latin typeface="+mj-lt"/>
            </a:endParaRPr>
          </a:p>
        </p:txBody>
      </p:sp>
      <p:sp>
        <p:nvSpPr>
          <p:cNvPr id="13" name="object 26"/>
          <p:cNvSpPr/>
          <p:nvPr/>
        </p:nvSpPr>
        <p:spPr>
          <a:xfrm>
            <a:off x="277462" y="2899759"/>
            <a:ext cx="3986269" cy="163838"/>
          </a:xfrm>
          <a:prstGeom prst="rect">
            <a:avLst/>
          </a:prstGeom>
          <a:blipFill>
            <a:blip r:embed="rId5" cstate="print"/>
            <a:stretch>
              <a:fillRect/>
            </a:stretch>
          </a:blipFill>
        </p:spPr>
        <p:txBody>
          <a:bodyPr wrap="square" lIns="0" tIns="0" rIns="0" bIns="0" rtlCol="0">
            <a:noAutofit/>
          </a:bodyPr>
          <a:lstStyle/>
          <a:p>
            <a:endParaRPr/>
          </a:p>
        </p:txBody>
      </p:sp>
      <p:sp>
        <p:nvSpPr>
          <p:cNvPr id="14" name="Правоъгълник 36"/>
          <p:cNvSpPr/>
          <p:nvPr/>
        </p:nvSpPr>
        <p:spPr>
          <a:xfrm>
            <a:off x="1254529" y="2878689"/>
            <a:ext cx="1720493" cy="215444"/>
          </a:xfrm>
          <a:prstGeom prst="rect">
            <a:avLst/>
          </a:prstGeom>
        </p:spPr>
        <p:txBody>
          <a:bodyPr wrap="square">
            <a:spAutoFit/>
          </a:bodyPr>
          <a:lstStyle/>
          <a:p>
            <a:pPr algn="ctr"/>
            <a:r>
              <a:rPr lang="en-US" sz="800" b="1" dirty="0" smtClean="0">
                <a:latin typeface="Arial" pitchFamily="34" charset="0"/>
                <a:cs typeface="Arial" pitchFamily="34" charset="0"/>
              </a:rPr>
              <a:t>V: CLEANING MAINTENANCE</a:t>
            </a:r>
            <a:endParaRPr lang="bg-BG" sz="800" b="1" dirty="0">
              <a:latin typeface="Arial" pitchFamily="34" charset="0"/>
              <a:cs typeface="Arial" pitchFamily="34" charset="0"/>
            </a:endParaRPr>
          </a:p>
        </p:txBody>
      </p:sp>
      <p:sp>
        <p:nvSpPr>
          <p:cNvPr id="15" name="Правоъгълник 37"/>
          <p:cNvSpPr/>
          <p:nvPr/>
        </p:nvSpPr>
        <p:spPr>
          <a:xfrm>
            <a:off x="215932" y="3079460"/>
            <a:ext cx="4019199" cy="990015"/>
          </a:xfrm>
          <a:prstGeom prst="rect">
            <a:avLst/>
          </a:prstGeom>
        </p:spPr>
        <p:txBody>
          <a:bodyPr wrap="square">
            <a:spAutoFit/>
          </a:bodyPr>
          <a:lstStyle/>
          <a:p>
            <a:pPr marL="12700" marR="15098">
              <a:lnSpc>
                <a:spcPts val="960"/>
              </a:lnSpc>
            </a:pPr>
            <a:r>
              <a:rPr lang="en-US" sz="800" spc="4" dirty="0" smtClean="0">
                <a:cs typeface="Calibri"/>
              </a:rPr>
              <a:t>1. Before using the product for the first time, please check whether all parts are well fixed or whether the tightening mechanism are well tightened. </a:t>
            </a:r>
          </a:p>
          <a:p>
            <a:pPr marL="12700" marR="15098">
              <a:lnSpc>
                <a:spcPts val="960"/>
              </a:lnSpc>
            </a:pPr>
            <a:r>
              <a:rPr lang="ru-RU" sz="800" spc="4" dirty="0" smtClean="0">
                <a:cs typeface="Calibri"/>
              </a:rPr>
              <a:t>2. </a:t>
            </a:r>
            <a:r>
              <a:rPr lang="en-US" sz="800" spc="4" dirty="0" smtClean="0">
                <a:cs typeface="Calibri"/>
              </a:rPr>
              <a:t>Regularly check the condition of the main parts and locking mechanisms, whether they are in good condition. If you establish damage, please stop using the infant swing  until the broken part is replaced</a:t>
            </a:r>
            <a:r>
              <a:rPr lang="ru-RU" sz="800" dirty="0" smtClean="0">
                <a:cs typeface="Calibri"/>
              </a:rPr>
              <a:t>.</a:t>
            </a:r>
            <a:r>
              <a:rPr lang="ru-RU" sz="800" spc="95" dirty="0" smtClean="0">
                <a:cs typeface="Calibri"/>
              </a:rPr>
              <a:t> </a:t>
            </a:r>
            <a:r>
              <a:rPr lang="en-US" sz="800" spc="-9" dirty="0" smtClean="0">
                <a:cs typeface="Calibri"/>
              </a:rPr>
              <a:t>Do not make repair of the product by yourself</a:t>
            </a:r>
            <a:r>
              <a:rPr lang="ru-RU" sz="800" dirty="0" smtClean="0">
                <a:cs typeface="Calibri"/>
              </a:rPr>
              <a:t>,</a:t>
            </a:r>
            <a:r>
              <a:rPr lang="en-US" sz="800" dirty="0" smtClean="0">
                <a:cs typeface="Calibri"/>
              </a:rPr>
              <a:t> but contact with authorized repair shop or the sales manager, which you bought the product from</a:t>
            </a:r>
            <a:r>
              <a:rPr lang="ru-RU" sz="800" dirty="0" smtClean="0">
                <a:cs typeface="Calibri"/>
              </a:rPr>
              <a:t>.</a:t>
            </a:r>
            <a:r>
              <a:rPr lang="ru-RU" sz="800" spc="9" dirty="0" smtClean="0">
                <a:cs typeface="Calibri"/>
              </a:rPr>
              <a:t> </a:t>
            </a:r>
            <a:r>
              <a:rPr lang="en-US" sz="800" dirty="0" smtClean="0">
                <a:cs typeface="Calibri"/>
              </a:rPr>
              <a:t>Otherwise your warranty will be cancelled. </a:t>
            </a:r>
            <a:endParaRPr lang="en-US" sz="800" dirty="0">
              <a:cs typeface="Calibri"/>
            </a:endParaRPr>
          </a:p>
        </p:txBody>
      </p:sp>
      <p:sp>
        <p:nvSpPr>
          <p:cNvPr id="16" name="object 39"/>
          <p:cNvSpPr/>
          <p:nvPr/>
        </p:nvSpPr>
        <p:spPr>
          <a:xfrm>
            <a:off x="255078" y="90349"/>
            <a:ext cx="3872116" cy="169652"/>
          </a:xfrm>
          <a:custGeom>
            <a:avLst/>
            <a:gdLst/>
            <a:ahLst/>
            <a:cxnLst/>
            <a:rect l="l" t="t" r="r" b="b"/>
            <a:pathLst>
              <a:path w="3960876" h="179832">
                <a:moveTo>
                  <a:pt x="0" y="29972"/>
                </a:moveTo>
                <a:lnTo>
                  <a:pt x="3337" y="16232"/>
                </a:lnTo>
                <a:lnTo>
                  <a:pt x="12242" y="5815"/>
                </a:lnTo>
                <a:lnTo>
                  <a:pt x="25056" y="402"/>
                </a:lnTo>
                <a:lnTo>
                  <a:pt x="29970" y="0"/>
                </a:lnTo>
                <a:lnTo>
                  <a:pt x="3930904" y="0"/>
                </a:lnTo>
                <a:lnTo>
                  <a:pt x="3944643" y="3345"/>
                </a:lnTo>
                <a:lnTo>
                  <a:pt x="3955060" y="12261"/>
                </a:lnTo>
                <a:lnTo>
                  <a:pt x="3960473" y="25067"/>
                </a:lnTo>
                <a:lnTo>
                  <a:pt x="3960876" y="29972"/>
                </a:lnTo>
                <a:lnTo>
                  <a:pt x="3960876" y="149860"/>
                </a:lnTo>
                <a:lnTo>
                  <a:pt x="3957530" y="163599"/>
                </a:lnTo>
                <a:lnTo>
                  <a:pt x="3948614" y="174016"/>
                </a:lnTo>
                <a:lnTo>
                  <a:pt x="3935808" y="179429"/>
                </a:lnTo>
                <a:lnTo>
                  <a:pt x="3930904" y="179832"/>
                </a:lnTo>
                <a:lnTo>
                  <a:pt x="29970" y="179832"/>
                </a:lnTo>
                <a:lnTo>
                  <a:pt x="16213" y="176486"/>
                </a:lnTo>
                <a:lnTo>
                  <a:pt x="5803" y="167570"/>
                </a:lnTo>
                <a:lnTo>
                  <a:pt x="400" y="154764"/>
                </a:lnTo>
                <a:lnTo>
                  <a:pt x="0" y="149860"/>
                </a:lnTo>
                <a:lnTo>
                  <a:pt x="0" y="29972"/>
                </a:lnTo>
                <a:close/>
              </a:path>
            </a:pathLst>
          </a:custGeom>
          <a:ln w="9144">
            <a:solidFill>
              <a:srgbClr val="000000"/>
            </a:solidFill>
          </a:ln>
        </p:spPr>
        <p:txBody>
          <a:bodyPr wrap="square" lIns="0" tIns="0" rIns="0" bIns="0" rtlCol="0">
            <a:noAutofit/>
          </a:bodyPr>
          <a:lstStyle/>
          <a:p>
            <a:endParaRPr/>
          </a:p>
        </p:txBody>
      </p:sp>
      <p:sp>
        <p:nvSpPr>
          <p:cNvPr id="27" name="Правоъгълник 35"/>
          <p:cNvSpPr/>
          <p:nvPr/>
        </p:nvSpPr>
        <p:spPr>
          <a:xfrm>
            <a:off x="214766" y="3949260"/>
            <a:ext cx="3912428" cy="2272417"/>
          </a:xfrm>
          <a:prstGeom prst="rect">
            <a:avLst/>
          </a:prstGeom>
        </p:spPr>
        <p:txBody>
          <a:bodyPr wrap="square">
            <a:spAutoFit/>
          </a:bodyPr>
          <a:lstStyle/>
          <a:p>
            <a:pPr marL="12700" marR="15098">
              <a:lnSpc>
                <a:spcPts val="960"/>
              </a:lnSpc>
            </a:pPr>
            <a:r>
              <a:rPr lang="en-US" sz="800" spc="-4" dirty="0" smtClean="0">
                <a:cs typeface="Calibri"/>
              </a:rPr>
              <a:t>3. When you do not use the swing</a:t>
            </a:r>
            <a:r>
              <a:rPr lang="ru-RU" sz="800" dirty="0" smtClean="0">
                <a:cs typeface="Calibri"/>
              </a:rPr>
              <a:t>, </a:t>
            </a:r>
            <a:r>
              <a:rPr lang="ru-RU" sz="800" spc="120" dirty="0" smtClean="0">
                <a:cs typeface="Calibri"/>
              </a:rPr>
              <a:t> </a:t>
            </a:r>
            <a:r>
              <a:rPr lang="en-US" sz="800" spc="-4" dirty="0" smtClean="0">
                <a:cs typeface="Calibri"/>
              </a:rPr>
              <a:t>please</a:t>
            </a:r>
            <a:r>
              <a:rPr lang="ru-RU" sz="800" dirty="0" smtClean="0">
                <a:cs typeface="Calibri"/>
              </a:rPr>
              <a:t>, </a:t>
            </a:r>
            <a:r>
              <a:rPr lang="ru-RU" sz="800" spc="110" dirty="0" smtClean="0">
                <a:cs typeface="Calibri"/>
              </a:rPr>
              <a:t> </a:t>
            </a:r>
            <a:r>
              <a:rPr lang="en-US" sz="800" spc="-4" dirty="0" smtClean="0">
                <a:cs typeface="Calibri"/>
              </a:rPr>
              <a:t>storage it on dry</a:t>
            </a:r>
            <a:r>
              <a:rPr lang="ru-RU" sz="800" dirty="0" smtClean="0">
                <a:cs typeface="Calibri"/>
              </a:rPr>
              <a:t>, </a:t>
            </a:r>
            <a:r>
              <a:rPr lang="en-US" sz="800" dirty="0" smtClean="0">
                <a:cs typeface="Calibri"/>
              </a:rPr>
              <a:t>windy and safe place</a:t>
            </a:r>
            <a:r>
              <a:rPr lang="ru-RU" sz="800" dirty="0" smtClean="0">
                <a:cs typeface="Calibri"/>
              </a:rPr>
              <a:t>.</a:t>
            </a:r>
            <a:r>
              <a:rPr lang="ru-RU" sz="800" spc="110" dirty="0" smtClean="0">
                <a:cs typeface="Calibri"/>
              </a:rPr>
              <a:t> </a:t>
            </a:r>
            <a:r>
              <a:rPr lang="en-US" sz="800" spc="4" dirty="0" smtClean="0">
                <a:cs typeface="Calibri"/>
              </a:rPr>
              <a:t>Do not storage the product in dusty, moisture room with very low or very high temperatures. </a:t>
            </a:r>
            <a:endParaRPr lang="en-US" sz="800" dirty="0" smtClean="0">
              <a:cs typeface="Calibri"/>
            </a:endParaRPr>
          </a:p>
          <a:p>
            <a:pPr marL="12700" marR="15098">
              <a:lnSpc>
                <a:spcPts val="960"/>
              </a:lnSpc>
            </a:pPr>
            <a:r>
              <a:rPr lang="en-US" sz="800" dirty="0" smtClean="0">
                <a:cs typeface="Calibri"/>
              </a:rPr>
              <a:t>4</a:t>
            </a:r>
            <a:r>
              <a:rPr lang="ru-RU" sz="800" dirty="0" smtClean="0">
                <a:cs typeface="Calibri"/>
              </a:rPr>
              <a:t> . </a:t>
            </a:r>
            <a:r>
              <a:rPr lang="en-US" sz="800" dirty="0" smtClean="0">
                <a:cs typeface="Calibri"/>
              </a:rPr>
              <a:t>Storage the product away from children. </a:t>
            </a:r>
          </a:p>
          <a:p>
            <a:pPr marL="12700" marR="2330">
              <a:lnSpc>
                <a:spcPts val="960"/>
              </a:lnSpc>
            </a:pPr>
            <a:r>
              <a:rPr lang="en-US" sz="800" dirty="0" smtClean="0">
                <a:cs typeface="Calibri"/>
              </a:rPr>
              <a:t>5</a:t>
            </a:r>
            <a:r>
              <a:rPr lang="ru-RU" sz="800" dirty="0" smtClean="0">
                <a:cs typeface="Calibri"/>
              </a:rPr>
              <a:t>.</a:t>
            </a:r>
            <a:r>
              <a:rPr lang="ru-RU" sz="800" spc="155" dirty="0" smtClean="0">
                <a:cs typeface="Calibri"/>
              </a:rPr>
              <a:t> </a:t>
            </a:r>
            <a:r>
              <a:rPr lang="en-US" sz="800" spc="4" dirty="0" smtClean="0">
                <a:cs typeface="Calibri"/>
              </a:rPr>
              <a:t>The fabrics of the swing must be cleaned with warm water and soft soap. </a:t>
            </a:r>
            <a:r>
              <a:rPr lang="en-US" sz="800" spc="-9" dirty="0" smtClean="0">
                <a:cs typeface="Calibri"/>
              </a:rPr>
              <a:t>After cleaning, leave the swing to dry well before using it. </a:t>
            </a:r>
            <a:r>
              <a:rPr lang="en-US" sz="800" dirty="0" smtClean="0">
                <a:cs typeface="Calibri"/>
              </a:rPr>
              <a:t>It is absolutely forbidden to fold it and storage it before it is completely dry. </a:t>
            </a:r>
          </a:p>
          <a:p>
            <a:pPr marL="12700" marR="2330">
              <a:lnSpc>
                <a:spcPts val="960"/>
              </a:lnSpc>
            </a:pPr>
            <a:r>
              <a:rPr lang="en-US" sz="800" dirty="0" smtClean="0">
                <a:cs typeface="Calibri"/>
              </a:rPr>
              <a:t>6</a:t>
            </a:r>
            <a:r>
              <a:rPr lang="ru-RU" sz="800" dirty="0" smtClean="0">
                <a:cs typeface="Calibri"/>
              </a:rPr>
              <a:t>.</a:t>
            </a:r>
            <a:r>
              <a:rPr lang="ru-RU" sz="800" spc="84" dirty="0" smtClean="0">
                <a:cs typeface="Calibri"/>
              </a:rPr>
              <a:t> </a:t>
            </a:r>
            <a:r>
              <a:rPr lang="en-US" sz="800" dirty="0" smtClean="0">
                <a:cs typeface="Calibri"/>
              </a:rPr>
              <a:t>Do not use strong cleaning agents</a:t>
            </a:r>
            <a:r>
              <a:rPr lang="ru-RU" sz="800" dirty="0" smtClean="0">
                <a:cs typeface="Calibri"/>
              </a:rPr>
              <a:t>,</a:t>
            </a:r>
            <a:r>
              <a:rPr lang="ru-RU" sz="800" spc="90" dirty="0" smtClean="0">
                <a:cs typeface="Calibri"/>
              </a:rPr>
              <a:t> </a:t>
            </a:r>
            <a:r>
              <a:rPr lang="en-US" sz="800" dirty="0" smtClean="0">
                <a:cs typeface="Calibri"/>
              </a:rPr>
              <a:t>whitener</a:t>
            </a:r>
            <a:r>
              <a:rPr lang="ru-RU" sz="800" spc="84" dirty="0" smtClean="0">
                <a:cs typeface="Calibri"/>
              </a:rPr>
              <a:t> </a:t>
            </a:r>
            <a:r>
              <a:rPr lang="en-US" sz="800" spc="4" dirty="0" smtClean="0">
                <a:cs typeface="Calibri"/>
              </a:rPr>
              <a:t>or agents with </a:t>
            </a:r>
            <a:r>
              <a:rPr lang="en-US" sz="800" spc="4" dirty="0" err="1" smtClean="0">
                <a:cs typeface="Calibri"/>
              </a:rPr>
              <a:t>abrassive</a:t>
            </a:r>
            <a:r>
              <a:rPr lang="en-US" sz="800" spc="4" dirty="0" smtClean="0">
                <a:cs typeface="Calibri"/>
              </a:rPr>
              <a:t> particles for cleaning the product</a:t>
            </a:r>
            <a:r>
              <a:rPr lang="ru-RU" sz="800" dirty="0" smtClean="0">
                <a:cs typeface="Calibri"/>
              </a:rPr>
              <a:t>.</a:t>
            </a:r>
            <a:r>
              <a:rPr lang="ru-RU" sz="800" spc="69" dirty="0" smtClean="0">
                <a:cs typeface="Calibri"/>
              </a:rPr>
              <a:t> </a:t>
            </a:r>
            <a:r>
              <a:rPr lang="en-US" sz="800" dirty="0" smtClean="0">
                <a:cs typeface="Calibri"/>
              </a:rPr>
              <a:t>It is forbidden its cleaning in washing machine, dryer, through dry cleaning, whitening and centrifugation.</a:t>
            </a:r>
          </a:p>
          <a:p>
            <a:pPr marL="12700" marR="2330">
              <a:lnSpc>
                <a:spcPts val="960"/>
              </a:lnSpc>
            </a:pPr>
            <a:r>
              <a:rPr lang="en-US" sz="800" dirty="0" smtClean="0">
                <a:cs typeface="Calibri"/>
              </a:rPr>
              <a:t>7</a:t>
            </a:r>
            <a:r>
              <a:rPr lang="ru-RU" sz="800" dirty="0" smtClean="0">
                <a:cs typeface="Calibri"/>
              </a:rPr>
              <a:t>.</a:t>
            </a:r>
            <a:r>
              <a:rPr lang="ru-RU" sz="800" spc="120" dirty="0" smtClean="0">
                <a:cs typeface="Calibri"/>
              </a:rPr>
              <a:t> </a:t>
            </a:r>
            <a:r>
              <a:rPr lang="en-US" sz="800" spc="4" dirty="0" smtClean="0">
                <a:cs typeface="Calibri"/>
              </a:rPr>
              <a:t>Clean plastic parts with soft towel and dry with dry soft towel.</a:t>
            </a:r>
            <a:r>
              <a:rPr lang="ru-RU" sz="800" spc="130" dirty="0" smtClean="0">
                <a:cs typeface="Calibri"/>
              </a:rPr>
              <a:t> </a:t>
            </a:r>
            <a:endParaRPr lang="en-US" sz="800" spc="130" dirty="0" smtClean="0">
              <a:cs typeface="Calibri"/>
            </a:endParaRPr>
          </a:p>
          <a:p>
            <a:pPr marL="12700" marR="2330">
              <a:lnSpc>
                <a:spcPts val="960"/>
              </a:lnSpc>
            </a:pPr>
            <a:r>
              <a:rPr lang="en-US" sz="800" dirty="0" smtClean="0">
                <a:cs typeface="Calibri"/>
              </a:rPr>
              <a:t>8</a:t>
            </a:r>
            <a:r>
              <a:rPr lang="ru-RU" sz="800" dirty="0" smtClean="0">
                <a:cs typeface="Calibri"/>
              </a:rPr>
              <a:t>.</a:t>
            </a:r>
            <a:r>
              <a:rPr lang="ru-RU" sz="800" spc="165" dirty="0" smtClean="0">
                <a:cs typeface="Calibri"/>
              </a:rPr>
              <a:t> </a:t>
            </a:r>
            <a:r>
              <a:rPr lang="en-US" sz="800" spc="4" dirty="0" smtClean="0">
                <a:cs typeface="Calibri"/>
              </a:rPr>
              <a:t>Storage the product on dry and clean place. Do not expose the product on the direct sunlight, rain, moisture or sharp temperatures. </a:t>
            </a:r>
          </a:p>
          <a:p>
            <a:pPr marL="12700" marR="2330">
              <a:lnSpc>
                <a:spcPts val="960"/>
              </a:lnSpc>
            </a:pPr>
            <a:r>
              <a:rPr lang="en-US" sz="800" spc="4" dirty="0" smtClean="0">
                <a:cs typeface="Calibri"/>
              </a:rPr>
              <a:t>9</a:t>
            </a:r>
            <a:r>
              <a:rPr lang="ru-RU" sz="800" spc="4" dirty="0" smtClean="0">
                <a:cs typeface="Calibri"/>
              </a:rPr>
              <a:t>. </a:t>
            </a:r>
            <a:r>
              <a:rPr lang="en-US" sz="800" spc="4" dirty="0" smtClean="0">
                <a:cs typeface="Calibri"/>
              </a:rPr>
              <a:t>Adapter, used with the infant swing must be regularly examined for damage to the cord, plug, enclosure and other parts and in the event of such damage, it should not be used until it is replaced. </a:t>
            </a:r>
          </a:p>
          <a:p>
            <a:pPr marL="12700" marR="2330">
              <a:lnSpc>
                <a:spcPts val="960"/>
              </a:lnSpc>
            </a:pPr>
            <a:r>
              <a:rPr lang="en-US" sz="800" spc="4" dirty="0" smtClean="0">
                <a:cs typeface="Calibri"/>
              </a:rPr>
              <a:t>10</a:t>
            </a:r>
            <a:r>
              <a:rPr lang="ru-RU" sz="800" spc="4" dirty="0" smtClean="0">
                <a:cs typeface="Calibri"/>
              </a:rPr>
              <a:t>. </a:t>
            </a:r>
            <a:r>
              <a:rPr lang="en-US" sz="800" spc="4" dirty="0" smtClean="0">
                <a:cs typeface="Calibri"/>
              </a:rPr>
              <a:t>THE ADAPTOR, USED FOR SWING MUST BE APPROVED BY THE MANUFACTURER!</a:t>
            </a:r>
            <a:endParaRPr lang="ru-RU" sz="800" dirty="0">
              <a:cs typeface="Calibri"/>
            </a:endParaRPr>
          </a:p>
        </p:txBody>
      </p:sp>
      <p:sp>
        <p:nvSpPr>
          <p:cNvPr id="24" name="TextBox 48"/>
          <p:cNvSpPr txBox="1"/>
          <p:nvPr/>
        </p:nvSpPr>
        <p:spPr>
          <a:xfrm>
            <a:off x="5060285" y="79643"/>
            <a:ext cx="3851920" cy="180000"/>
          </a:xfrm>
          <a:prstGeom prst="roundRect">
            <a:avLst/>
          </a:prstGeom>
          <a:ln/>
        </p:spPr>
        <p:style>
          <a:lnRef idx="1">
            <a:schemeClr val="dk1"/>
          </a:lnRef>
          <a:fillRef idx="2">
            <a:schemeClr val="dk1"/>
          </a:fillRef>
          <a:effectRef idx="1">
            <a:schemeClr val="dk1"/>
          </a:effectRef>
          <a:fontRef idx="minor">
            <a:schemeClr val="dk1"/>
          </a:fontRef>
        </p:style>
        <p:txBody>
          <a:bodyPr wrap="square" rtlCol="0" anchor="ctr">
            <a:spAutoFit/>
          </a:bodyPr>
          <a:lstStyle/>
          <a:p>
            <a:pPr algn="ctr"/>
            <a:r>
              <a:rPr lang="fr-FR" sz="1000" b="1" dirty="0" smtClean="0"/>
              <a:t>INSTRUCTIONS DE MONTAGE</a:t>
            </a:r>
            <a:r>
              <a:rPr lang="fr-FR" b="1" dirty="0"/>
              <a:t> </a:t>
            </a:r>
            <a:endParaRPr lang="bg-BG" sz="1000" b="1" dirty="0">
              <a:solidFill>
                <a:schemeClr val="tx1"/>
              </a:solidFill>
              <a:cs typeface="Arial" pitchFamily="34" charset="0"/>
            </a:endParaRPr>
          </a:p>
        </p:txBody>
      </p:sp>
      <p:sp>
        <p:nvSpPr>
          <p:cNvPr id="25" name="Правоъгълник 9"/>
          <p:cNvSpPr/>
          <p:nvPr/>
        </p:nvSpPr>
        <p:spPr>
          <a:xfrm>
            <a:off x="5065295" y="259643"/>
            <a:ext cx="3846909" cy="2611421"/>
          </a:xfrm>
          <a:prstGeom prst="rect">
            <a:avLst/>
          </a:prstGeom>
        </p:spPr>
        <p:txBody>
          <a:bodyPr wrap="square">
            <a:spAutoFit/>
          </a:bodyPr>
          <a:lstStyle/>
          <a:p>
            <a:pPr algn="ctr">
              <a:lnSpc>
                <a:spcPct val="107000"/>
              </a:lnSpc>
              <a:spcAft>
                <a:spcPts val="0"/>
              </a:spcAft>
            </a:pPr>
            <a:r>
              <a:rPr lang="fr-FR" sz="900" b="1" dirty="0">
                <a:latin typeface="+mj-lt"/>
                <a:ea typeface="Calibri" panose="020F0502020204030204" pitchFamily="34" charset="0"/>
                <a:cs typeface="Times New Roman" panose="02020603050405020304" pitchFamily="18" charset="0"/>
              </a:rPr>
              <a:t>Attention ! </a:t>
            </a:r>
            <a:r>
              <a:rPr lang="fr-FR" sz="900" dirty="0">
                <a:latin typeface="+mj-lt"/>
                <a:ea typeface="Calibri" panose="020F0502020204030204" pitchFamily="34" charset="0"/>
                <a:cs typeface="Times New Roman" panose="02020603050405020304" pitchFamily="18" charset="0"/>
              </a:rPr>
              <a:t>Le montage de ce produit p</a:t>
            </a:r>
            <a:r>
              <a:rPr lang="bg-BG" sz="900" dirty="0">
                <a:latin typeface="+mj-lt"/>
                <a:ea typeface="Calibri" panose="020F0502020204030204" pitchFamily="34" charset="0"/>
                <a:cs typeface="Times New Roman" panose="02020603050405020304" pitchFamily="18" charset="0"/>
              </a:rPr>
              <a:t>е</a:t>
            </a:r>
            <a:r>
              <a:rPr lang="fr-FR" sz="900" dirty="0">
                <a:latin typeface="+mj-lt"/>
                <a:ea typeface="Calibri" panose="020F0502020204030204" pitchFamily="34" charset="0"/>
                <a:cs typeface="Times New Roman" panose="02020603050405020304" pitchFamily="18" charset="0"/>
              </a:rPr>
              <a:t>ut être fait SEULEMENT par un adulte </a:t>
            </a:r>
            <a:r>
              <a:rPr lang="fr-FR" sz="900" dirty="0" smtClean="0">
                <a:latin typeface="+mj-lt"/>
                <a:ea typeface="Calibri" panose="020F0502020204030204" pitchFamily="34" charset="0"/>
                <a:cs typeface="Times New Roman" panose="02020603050405020304" pitchFamily="18" charset="0"/>
              </a:rPr>
              <a:t>!</a:t>
            </a:r>
          </a:p>
          <a:p>
            <a:pPr>
              <a:lnSpc>
                <a:spcPct val="107000"/>
              </a:lnSpc>
              <a:spcAft>
                <a:spcPts val="0"/>
              </a:spcAft>
            </a:pPr>
            <a:endParaRPr lang="en-US" sz="900" dirty="0">
              <a:latin typeface="+mj-lt"/>
              <a:ea typeface="Calibri" panose="020F0502020204030204" pitchFamily="34" charset="0"/>
              <a:cs typeface="Times New Roman" panose="02020603050405020304" pitchFamily="18" charset="0"/>
            </a:endParaRPr>
          </a:p>
          <a:p>
            <a:pPr marL="228600" lvl="0" indent="-228600">
              <a:lnSpc>
                <a:spcPct val="107000"/>
              </a:lnSpc>
              <a:spcAft>
                <a:spcPts val="0"/>
              </a:spcAft>
              <a:buAutoNum type="arabicPeriod"/>
            </a:pPr>
            <a:r>
              <a:rPr lang="fr-FR" sz="900" dirty="0" smtClean="0">
                <a:latin typeface="+mj-lt"/>
                <a:ea typeface="Calibri" panose="020F0502020204030204" pitchFamily="34" charset="0"/>
                <a:cs typeface="Times New Roman" panose="02020603050405020304" pitchFamily="18" charset="0"/>
              </a:rPr>
              <a:t>Ouvrez </a:t>
            </a:r>
            <a:r>
              <a:rPr lang="fr-FR" sz="900" dirty="0">
                <a:latin typeface="+mj-lt"/>
                <a:ea typeface="Calibri" panose="020F0502020204030204" pitchFamily="34" charset="0"/>
                <a:cs typeface="Times New Roman" panose="02020603050405020304" pitchFamily="18" charset="0"/>
              </a:rPr>
              <a:t>les deux cadres (l’encadrement de base et l’encadrement supplémentaire) de côté en appuyant sur le bouton et en même temps en pliant le cadre (qui les lie) pour fermer cet article</a:t>
            </a:r>
            <a:r>
              <a:rPr lang="fr-FR" sz="900" dirty="0" smtClean="0">
                <a:latin typeface="+mj-lt"/>
                <a:ea typeface="Calibri" panose="020F0502020204030204" pitchFamily="34" charset="0"/>
                <a:cs typeface="Times New Roman" panose="02020603050405020304" pitchFamily="18" charset="0"/>
              </a:rPr>
              <a:t>.</a:t>
            </a:r>
          </a:p>
          <a:p>
            <a:pPr marL="228600" indent="-228600">
              <a:lnSpc>
                <a:spcPct val="107000"/>
              </a:lnSpc>
              <a:buFontTx/>
              <a:buAutoNum type="arabicPeriod"/>
            </a:pPr>
            <a:r>
              <a:rPr lang="fr-FR" sz="900" dirty="0" smtClean="0">
                <a:ea typeface="Calibri" panose="020F0502020204030204" pitchFamily="34" charset="0"/>
                <a:cs typeface="Times New Roman" panose="02020603050405020304" pitchFamily="18" charset="0"/>
              </a:rPr>
              <a:t>Regardez </a:t>
            </a:r>
            <a:r>
              <a:rPr lang="fr-FR" sz="900" dirty="0">
                <a:ea typeface="Calibri" panose="020F0502020204030204" pitchFamily="34" charset="0"/>
                <a:cs typeface="Times New Roman" panose="02020603050405020304" pitchFamily="18" charset="0"/>
              </a:rPr>
              <a:t>les images en bas, mettez les 2 tubes dans les cadres et assurez-vous que les boutons à ressort conviennent et sont bien placés</a:t>
            </a:r>
            <a:r>
              <a:rPr lang="fr-FR" sz="900" dirty="0" smtClean="0">
                <a:ea typeface="Calibri" panose="020F0502020204030204" pitchFamily="34" charset="0"/>
                <a:cs typeface="Times New Roman" panose="02020603050405020304" pitchFamily="18" charset="0"/>
              </a:rPr>
              <a:t>.</a:t>
            </a:r>
          </a:p>
          <a:p>
            <a:pPr marL="228600" indent="-228600">
              <a:lnSpc>
                <a:spcPct val="107000"/>
              </a:lnSpc>
              <a:buFontTx/>
              <a:buAutoNum type="arabicPeriod"/>
            </a:pPr>
            <a:r>
              <a:rPr lang="fr-FR" sz="900" dirty="0" smtClean="0">
                <a:ea typeface="Calibri" panose="020F0502020204030204" pitchFamily="34" charset="0"/>
                <a:cs typeface="Times New Roman" panose="02020603050405020304" pitchFamily="18" charset="0"/>
              </a:rPr>
              <a:t>Montage </a:t>
            </a:r>
            <a:r>
              <a:rPr lang="fr-FR" sz="900" dirty="0">
                <a:ea typeface="Calibri" panose="020F0502020204030204" pitchFamily="34" charset="0"/>
                <a:cs typeface="Times New Roman" panose="02020603050405020304" pitchFamily="18" charset="0"/>
              </a:rPr>
              <a:t>du cadre du siège, du support, de la rondelle (l’écrou), du couvercle, du préservatif de sécurité et de l’encadrement de base – suivez les pas en bas. Puis secouez le siège pour s’assurer qu’il est bien posé.</a:t>
            </a:r>
            <a:endParaRPr lang="en-US" sz="900" dirty="0">
              <a:ea typeface="Calibri" panose="020F0502020204030204" pitchFamily="34" charset="0"/>
              <a:cs typeface="Times New Roman" panose="02020603050405020304" pitchFamily="18" charset="0"/>
            </a:endParaRPr>
          </a:p>
          <a:p>
            <a:pPr marL="228600" indent="-228600">
              <a:lnSpc>
                <a:spcPct val="107000"/>
              </a:lnSpc>
              <a:buFontTx/>
              <a:buAutoNum type="arabicPeriod"/>
            </a:pPr>
            <a:r>
              <a:rPr lang="fr-FR" sz="900" dirty="0" smtClean="0">
                <a:ea typeface="Calibri" panose="020F0502020204030204" pitchFamily="34" charset="0"/>
                <a:cs typeface="Times New Roman" panose="02020603050405020304" pitchFamily="18" charset="0"/>
              </a:rPr>
              <a:t>Comme </a:t>
            </a:r>
            <a:r>
              <a:rPr lang="fr-FR" sz="900" dirty="0">
                <a:ea typeface="Calibri" panose="020F0502020204030204" pitchFamily="34" charset="0"/>
                <a:cs typeface="Times New Roman" panose="02020603050405020304" pitchFamily="18" charset="0"/>
              </a:rPr>
              <a:t>vous voyez sur l’image en bas, la fin du support à jouets se met dans l’ouverture de la base droite.</a:t>
            </a:r>
            <a:endParaRPr lang="en-US" sz="900" dirty="0">
              <a:ea typeface="Calibri" panose="020F0502020204030204" pitchFamily="34" charset="0"/>
              <a:cs typeface="Times New Roman" panose="02020603050405020304" pitchFamily="18" charset="0"/>
            </a:endParaRPr>
          </a:p>
          <a:p>
            <a:pPr marL="228600" indent="-228600">
              <a:lnSpc>
                <a:spcPct val="107000"/>
              </a:lnSpc>
              <a:buFontTx/>
              <a:buAutoNum type="arabicPeriod"/>
            </a:pPr>
            <a:r>
              <a:rPr lang="fr-FR" sz="900" dirty="0" smtClean="0">
                <a:ea typeface="Calibri" panose="020F0502020204030204" pitchFamily="34" charset="0"/>
                <a:cs typeface="Times New Roman" panose="02020603050405020304" pitchFamily="18" charset="0"/>
              </a:rPr>
              <a:t>Montage </a:t>
            </a:r>
            <a:r>
              <a:rPr lang="fr-FR" sz="900" dirty="0">
                <a:ea typeface="Calibri" panose="020F0502020204030204" pitchFamily="34" charset="0"/>
                <a:cs typeface="Times New Roman" panose="02020603050405020304" pitchFamily="18" charset="0"/>
              </a:rPr>
              <a:t>des ceintures d’épaule – suivez les photos en bas</a:t>
            </a:r>
            <a:r>
              <a:rPr lang="fr-FR" sz="800" dirty="0">
                <a:ea typeface="Calibri" panose="020F0502020204030204" pitchFamily="34" charset="0"/>
                <a:cs typeface="Times New Roman" panose="02020603050405020304" pitchFamily="18" charset="0"/>
              </a:rPr>
              <a:t>.</a:t>
            </a:r>
            <a:endParaRPr lang="en-US" sz="800" dirty="0">
              <a:ea typeface="Calibri" panose="020F0502020204030204" pitchFamily="34" charset="0"/>
              <a:cs typeface="Times New Roman" panose="02020603050405020304" pitchFamily="18" charset="0"/>
            </a:endParaRPr>
          </a:p>
          <a:p>
            <a:pPr marL="228600" indent="-228600">
              <a:lnSpc>
                <a:spcPct val="107000"/>
              </a:lnSpc>
              <a:buFontTx/>
              <a:buAutoNum type="arabicPeriod"/>
            </a:pPr>
            <a:endParaRPr lang="en-US" sz="900" dirty="0">
              <a:ea typeface="Calibri" panose="020F0502020204030204" pitchFamily="34" charset="0"/>
              <a:cs typeface="Times New Roman" panose="02020603050405020304" pitchFamily="18" charset="0"/>
            </a:endParaRPr>
          </a:p>
          <a:p>
            <a:pPr marL="228600" lvl="0" indent="-228600">
              <a:lnSpc>
                <a:spcPct val="107000"/>
              </a:lnSpc>
              <a:spcAft>
                <a:spcPts val="0"/>
              </a:spcAft>
              <a:buAutoNum type="arabicPeriod"/>
            </a:pPr>
            <a:endParaRPr lang="en-US" sz="900" dirty="0">
              <a:effectLst/>
              <a:latin typeface="+mj-lt"/>
              <a:ea typeface="Calibri" panose="020F0502020204030204" pitchFamily="34" charset="0"/>
              <a:cs typeface="Times New Roman" panose="02020603050405020304" pitchFamily="18" charset="0"/>
            </a:endParaRPr>
          </a:p>
        </p:txBody>
      </p:sp>
      <p:sp>
        <p:nvSpPr>
          <p:cNvPr id="26" name="TextBox 17"/>
          <p:cNvSpPr txBox="1"/>
          <p:nvPr/>
        </p:nvSpPr>
        <p:spPr>
          <a:xfrm>
            <a:off x="8491409" y="6485736"/>
            <a:ext cx="396000" cy="180000"/>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2</a:t>
            </a:r>
            <a:r>
              <a:rPr lang="bg-BG" sz="900" b="1" dirty="0" smtClean="0">
                <a:latin typeface="Arial" pitchFamily="34" charset="0"/>
                <a:cs typeface="Arial" pitchFamily="34" charset="0"/>
              </a:rPr>
              <a:t>6</a:t>
            </a:r>
            <a:endParaRPr lang="bg-BG" sz="900" b="1" dirty="0">
              <a:latin typeface="Arial" pitchFamily="34" charset="0"/>
              <a:cs typeface="Arial" pitchFamily="34" charset="0"/>
            </a:endParaRPr>
          </a:p>
        </p:txBody>
      </p:sp>
      <p:pic>
        <p:nvPicPr>
          <p:cNvPr id="28" name="图片 11"/>
          <p:cNvPicPr>
            <a:picLocks noChangeAspect="1" noChangeArrowheads="1"/>
          </p:cNvPicPr>
          <p:nvPr/>
        </p:nvPicPr>
        <p:blipFill>
          <a:blip r:embed="rId7"/>
          <a:srcRect/>
          <a:stretch>
            <a:fillRect/>
          </a:stretch>
        </p:blipFill>
        <p:spPr bwMode="auto">
          <a:xfrm>
            <a:off x="5102296" y="2524895"/>
            <a:ext cx="3785113" cy="1005864"/>
          </a:xfrm>
          <a:prstGeom prst="rect">
            <a:avLst/>
          </a:prstGeom>
          <a:noFill/>
          <a:ln w="9525">
            <a:noFill/>
            <a:miter lim="800000"/>
            <a:headEnd/>
            <a:tailEnd/>
          </a:ln>
        </p:spPr>
      </p:pic>
      <p:graphicFrame>
        <p:nvGraphicFramePr>
          <p:cNvPr id="29" name="Table 46"/>
          <p:cNvGraphicFramePr>
            <a:graphicFrameLocks noGrp="1"/>
          </p:cNvGraphicFramePr>
          <p:nvPr>
            <p:extLst>
              <p:ext uri="{D42A27DB-BD31-4B8C-83A1-F6EECF244321}">
                <p14:modId xmlns:p14="http://schemas.microsoft.com/office/powerpoint/2010/main" val="1621162839"/>
              </p:ext>
            </p:extLst>
          </p:nvPr>
        </p:nvGraphicFramePr>
        <p:xfrm>
          <a:off x="5119907" y="3508125"/>
          <a:ext cx="3888563" cy="640080"/>
        </p:xfrm>
        <a:graphic>
          <a:graphicData uri="http://schemas.openxmlformats.org/drawingml/2006/table">
            <a:tbl>
              <a:tblPr firstRow="1" bandRow="1">
                <a:tableStyleId>{2D5ABB26-0587-4C30-8999-92F81FD0307C}</a:tableStyleId>
              </a:tblPr>
              <a:tblGrid>
                <a:gridCol w="1102481">
                  <a:extLst>
                    <a:ext uri="{9D8B030D-6E8A-4147-A177-3AD203B41FA5}">
                      <a16:colId xmlns:a16="http://schemas.microsoft.com/office/drawing/2014/main" val="20000"/>
                    </a:ext>
                  </a:extLst>
                </a:gridCol>
                <a:gridCol w="785818">
                  <a:extLst>
                    <a:ext uri="{9D8B030D-6E8A-4147-A177-3AD203B41FA5}">
                      <a16:colId xmlns:a16="http://schemas.microsoft.com/office/drawing/2014/main" val="20001"/>
                    </a:ext>
                  </a:extLst>
                </a:gridCol>
                <a:gridCol w="1071570">
                  <a:extLst>
                    <a:ext uri="{9D8B030D-6E8A-4147-A177-3AD203B41FA5}">
                      <a16:colId xmlns:a16="http://schemas.microsoft.com/office/drawing/2014/main" val="20002"/>
                    </a:ext>
                  </a:extLst>
                </a:gridCol>
                <a:gridCol w="928694">
                  <a:extLst>
                    <a:ext uri="{9D8B030D-6E8A-4147-A177-3AD203B41FA5}">
                      <a16:colId xmlns:a16="http://schemas.microsoft.com/office/drawing/2014/main" val="20003"/>
                    </a:ext>
                  </a:extLst>
                </a:gridCol>
              </a:tblGrid>
              <a:tr h="6265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Arial" pitchFamily="34" charset="0"/>
                          <a:cs typeface="Arial" pitchFamily="34" charset="0"/>
                        </a:rPr>
                        <a:t>Top</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Arial" pitchFamily="34" charset="0"/>
                          <a:cs typeface="Arial" pitchFamily="34" charset="0"/>
                        </a:rPr>
                        <a:t>            </a:t>
                      </a:r>
                      <a:r>
                        <a:rPr lang="bg-BG" sz="900" dirty="0" smtClean="0">
                          <a:latin typeface="Arial" pitchFamily="34" charset="0"/>
                          <a:cs typeface="Arial" pitchFamily="34" charset="0"/>
                        </a:rPr>
                        <a:t> </a:t>
                      </a:r>
                      <a:r>
                        <a:rPr lang="en-US" sz="900" dirty="0" err="1" smtClean="0">
                          <a:latin typeface="Arial" pitchFamily="34" charset="0"/>
                          <a:cs typeface="Arial" pitchFamily="34" charset="0"/>
                        </a:rPr>
                        <a:t>En</a:t>
                      </a:r>
                      <a:r>
                        <a:rPr lang="en-US" sz="900" dirty="0" smtClean="0">
                          <a:latin typeface="Arial" pitchFamily="34" charset="0"/>
                          <a:cs typeface="Arial" pitchFamily="34" charset="0"/>
                        </a:rPr>
                        <a:t> bas</a:t>
                      </a:r>
                      <a:endParaRPr lang="bg-BG" sz="900" dirty="0" smtClean="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dirty="0" smtClean="0">
                          <a:latin typeface="Arial" pitchFamily="34" charset="0"/>
                          <a:cs typeface="Arial" pitchFamily="34" charset="0"/>
                        </a:rPr>
                        <a:t>La ceinture glisse d'en haut</a:t>
                      </a:r>
                      <a:endParaRPr lang="bg-BG" sz="900" dirty="0" smtClean="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dirty="0" smtClean="0">
                          <a:latin typeface="Arial" pitchFamily="34" charset="0"/>
                          <a:cs typeface="Arial" pitchFamily="34" charset="0"/>
                        </a:rPr>
                        <a:t>Passez la ceinture ci-dessous et appuyez sur</a:t>
                      </a:r>
                      <a:endParaRPr lang="bg-BG" sz="900" dirty="0" smtClean="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err="1" smtClean="0">
                          <a:latin typeface="Arial" pitchFamily="34" charset="0"/>
                          <a:cs typeface="Arial" pitchFamily="34" charset="0"/>
                        </a:rPr>
                        <a:t>Serrer</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en</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tirant</a:t>
                      </a:r>
                      <a:endParaRPr lang="bg-BG" sz="900" dirty="0" smtClean="0">
                        <a:latin typeface="Arial" pitchFamily="34" charset="0"/>
                        <a:cs typeface="Arial" pitchFamily="34" charset="0"/>
                      </a:endParaRPr>
                    </a:p>
                  </a:txBody>
                  <a:tcPr/>
                </a:tc>
                <a:extLst>
                  <a:ext uri="{0D108BD9-81ED-4DB2-BD59-A6C34878D82A}">
                    <a16:rowId xmlns:a16="http://schemas.microsoft.com/office/drawing/2014/main" val="10000"/>
                  </a:ext>
                </a:extLst>
              </a:tr>
            </a:tbl>
          </a:graphicData>
        </a:graphic>
      </p:graphicFrame>
      <p:pic>
        <p:nvPicPr>
          <p:cNvPr id="30" name="图片 10085"/>
          <p:cNvPicPr>
            <a:picLocks noChangeAspect="1" noChangeArrowheads="1"/>
          </p:cNvPicPr>
          <p:nvPr/>
        </p:nvPicPr>
        <p:blipFill>
          <a:blip r:embed="rId8"/>
          <a:srcRect/>
          <a:stretch>
            <a:fillRect/>
          </a:stretch>
        </p:blipFill>
        <p:spPr bwMode="auto">
          <a:xfrm>
            <a:off x="7290377" y="4366955"/>
            <a:ext cx="330044" cy="598630"/>
          </a:xfrm>
          <a:prstGeom prst="rect">
            <a:avLst/>
          </a:prstGeom>
          <a:noFill/>
          <a:ln w="9525">
            <a:noFill/>
            <a:miter lim="800000"/>
            <a:headEnd/>
            <a:tailEnd/>
          </a:ln>
        </p:spPr>
      </p:pic>
      <p:pic>
        <p:nvPicPr>
          <p:cNvPr id="31" name="图片 12"/>
          <p:cNvPicPr>
            <a:picLocks noChangeAspect="1" noChangeArrowheads="1"/>
          </p:cNvPicPr>
          <p:nvPr/>
        </p:nvPicPr>
        <p:blipFill>
          <a:blip r:embed="rId9"/>
          <a:srcRect/>
          <a:stretch>
            <a:fillRect/>
          </a:stretch>
        </p:blipFill>
        <p:spPr bwMode="auto">
          <a:xfrm>
            <a:off x="5224619" y="4068224"/>
            <a:ext cx="916455" cy="1219959"/>
          </a:xfrm>
          <a:prstGeom prst="rect">
            <a:avLst/>
          </a:prstGeom>
          <a:noFill/>
          <a:ln w="9525">
            <a:noFill/>
            <a:miter lim="800000"/>
            <a:headEnd/>
            <a:tailEnd/>
          </a:ln>
        </p:spPr>
      </p:pic>
      <p:pic>
        <p:nvPicPr>
          <p:cNvPr id="32" name="图片 13"/>
          <p:cNvPicPr>
            <a:picLocks noChangeAspect="1" noChangeArrowheads="1"/>
          </p:cNvPicPr>
          <p:nvPr/>
        </p:nvPicPr>
        <p:blipFill>
          <a:blip r:embed="rId10"/>
          <a:srcRect b="10271"/>
          <a:stretch>
            <a:fillRect/>
          </a:stretch>
        </p:blipFill>
        <p:spPr bwMode="auto">
          <a:xfrm>
            <a:off x="6189085" y="4107614"/>
            <a:ext cx="1148824" cy="1121470"/>
          </a:xfrm>
          <a:prstGeom prst="rect">
            <a:avLst/>
          </a:prstGeom>
          <a:noFill/>
          <a:ln w="9525">
            <a:noFill/>
            <a:miter lim="800000"/>
            <a:headEnd/>
            <a:tailEnd/>
          </a:ln>
        </p:spPr>
      </p:pic>
      <p:pic>
        <p:nvPicPr>
          <p:cNvPr id="33" name="图片 14"/>
          <p:cNvPicPr>
            <a:picLocks noChangeAspect="1" noChangeArrowheads="1"/>
          </p:cNvPicPr>
          <p:nvPr/>
        </p:nvPicPr>
        <p:blipFill>
          <a:blip r:embed="rId11"/>
          <a:srcRect/>
          <a:stretch>
            <a:fillRect/>
          </a:stretch>
        </p:blipFill>
        <p:spPr bwMode="auto">
          <a:xfrm>
            <a:off x="7620421" y="4129889"/>
            <a:ext cx="931761" cy="1147656"/>
          </a:xfrm>
          <a:prstGeom prst="rect">
            <a:avLst/>
          </a:prstGeom>
          <a:noFill/>
          <a:ln w="9525">
            <a:noFill/>
            <a:miter lim="800000"/>
            <a:headEnd/>
            <a:tailEnd/>
          </a:ln>
        </p:spPr>
      </p:pic>
      <p:sp>
        <p:nvSpPr>
          <p:cNvPr id="34" name="Правоъгълник 43"/>
          <p:cNvSpPr/>
          <p:nvPr/>
        </p:nvSpPr>
        <p:spPr>
          <a:xfrm>
            <a:off x="5060285" y="5248677"/>
            <a:ext cx="3827124" cy="388696"/>
          </a:xfrm>
          <a:prstGeom prst="rect">
            <a:avLst/>
          </a:prstGeom>
        </p:spPr>
        <p:txBody>
          <a:bodyPr wrap="square">
            <a:spAutoFit/>
          </a:bodyPr>
          <a:lstStyle/>
          <a:p>
            <a:pPr>
              <a:lnSpc>
                <a:spcPct val="107000"/>
              </a:lnSpc>
              <a:spcAft>
                <a:spcPts val="0"/>
              </a:spcAft>
            </a:pPr>
            <a:r>
              <a:rPr lang="fr-FR" sz="900" dirty="0">
                <a:latin typeface="+mj-lt"/>
                <a:ea typeface="Calibri" panose="020F0502020204030204" pitchFamily="34" charset="0"/>
                <a:cs typeface="Times New Roman" panose="02020603050405020304" pitchFamily="18" charset="0"/>
              </a:rPr>
              <a:t>Réglez la longueur des ceintures d’épaule et des ceintures fémorales, comme vous voyez sur les photos : </a:t>
            </a:r>
            <a:endParaRPr lang="en-US" sz="900" dirty="0">
              <a:effectLst/>
              <a:latin typeface="+mj-lt"/>
              <a:ea typeface="Calibri" panose="020F0502020204030204" pitchFamily="34" charset="0"/>
              <a:cs typeface="Times New Roman" panose="02020603050405020304" pitchFamily="18" charset="0"/>
            </a:endParaRPr>
          </a:p>
        </p:txBody>
      </p:sp>
      <p:pic>
        <p:nvPicPr>
          <p:cNvPr id="35" name="Picture 5" descr="C:\Users\user\Desktop\Untitled_222.png"/>
          <p:cNvPicPr>
            <a:picLocks noChangeAspect="1" noChangeArrowheads="1"/>
          </p:cNvPicPr>
          <p:nvPr/>
        </p:nvPicPr>
        <p:blipFill>
          <a:blip r:embed="rId12"/>
          <a:srcRect t="459" r="50318" b="74541"/>
          <a:stretch>
            <a:fillRect/>
          </a:stretch>
        </p:blipFill>
        <p:spPr bwMode="auto">
          <a:xfrm>
            <a:off x="5142885" y="5579571"/>
            <a:ext cx="3176073" cy="1108784"/>
          </a:xfrm>
          <a:prstGeom prst="rect">
            <a:avLst/>
          </a:prstGeom>
          <a:noFill/>
        </p:spPr>
      </p:pic>
      <p:sp>
        <p:nvSpPr>
          <p:cNvPr id="36" name="TextBox 48"/>
          <p:cNvSpPr txBox="1"/>
          <p:nvPr/>
        </p:nvSpPr>
        <p:spPr>
          <a:xfrm>
            <a:off x="5144307" y="6026241"/>
            <a:ext cx="406979" cy="153888"/>
          </a:xfrm>
          <a:prstGeom prst="rect">
            <a:avLst/>
          </a:prstGeom>
          <a:noFill/>
        </p:spPr>
        <p:txBody>
          <a:bodyPr wrap="square" rtlCol="0">
            <a:spAutoFit/>
          </a:bodyPr>
          <a:lstStyle/>
          <a:p>
            <a:r>
              <a:rPr lang="en-US" sz="400" dirty="0" err="1" smtClean="0">
                <a:latin typeface="Arial" pitchFamily="34" charset="0"/>
                <a:cs typeface="Arial" pitchFamily="34" charset="0"/>
              </a:rPr>
              <a:t>Traîner</a:t>
            </a:r>
            <a:endParaRPr lang="bg-BG" sz="400" dirty="0">
              <a:latin typeface="Arial" pitchFamily="34" charset="0"/>
              <a:cs typeface="Arial" pitchFamily="34" charset="0"/>
            </a:endParaRPr>
          </a:p>
        </p:txBody>
      </p:sp>
      <p:sp>
        <p:nvSpPr>
          <p:cNvPr id="37" name="TextBox 49"/>
          <p:cNvSpPr txBox="1"/>
          <p:nvPr/>
        </p:nvSpPr>
        <p:spPr>
          <a:xfrm>
            <a:off x="5734095" y="6026241"/>
            <a:ext cx="406979" cy="153888"/>
          </a:xfrm>
          <a:prstGeom prst="rect">
            <a:avLst/>
          </a:prstGeom>
          <a:noFill/>
        </p:spPr>
        <p:txBody>
          <a:bodyPr wrap="square" rtlCol="0">
            <a:spAutoFit/>
          </a:bodyPr>
          <a:lstStyle/>
          <a:p>
            <a:r>
              <a:rPr lang="en-US" sz="400" dirty="0" err="1" smtClean="0">
                <a:latin typeface="Arial" pitchFamily="34" charset="0"/>
                <a:cs typeface="Arial" pitchFamily="34" charset="0"/>
              </a:rPr>
              <a:t>Traîner</a:t>
            </a:r>
            <a:endParaRPr lang="bg-BG" sz="400" dirty="0">
              <a:latin typeface="Arial" pitchFamily="34" charset="0"/>
              <a:cs typeface="Arial" pitchFamily="34" charset="0"/>
            </a:endParaRPr>
          </a:p>
        </p:txBody>
      </p:sp>
      <p:sp>
        <p:nvSpPr>
          <p:cNvPr id="38" name="TextBox 53"/>
          <p:cNvSpPr txBox="1"/>
          <p:nvPr/>
        </p:nvSpPr>
        <p:spPr>
          <a:xfrm>
            <a:off x="6603982" y="6057019"/>
            <a:ext cx="523258" cy="153888"/>
          </a:xfrm>
          <a:prstGeom prst="rect">
            <a:avLst/>
          </a:prstGeom>
          <a:noFill/>
        </p:spPr>
        <p:txBody>
          <a:bodyPr wrap="square" rtlCol="0">
            <a:spAutoFit/>
          </a:bodyPr>
          <a:lstStyle/>
          <a:p>
            <a:r>
              <a:rPr lang="en-US" sz="400" dirty="0" err="1" smtClean="0">
                <a:latin typeface="Arial" pitchFamily="34" charset="0"/>
                <a:cs typeface="Arial" pitchFamily="34" charset="0"/>
              </a:rPr>
              <a:t>Traîner</a:t>
            </a:r>
            <a:r>
              <a:rPr lang="bg-BG" sz="400" dirty="0" smtClean="0">
                <a:latin typeface="Arial" pitchFamily="34" charset="0"/>
                <a:cs typeface="Arial" pitchFamily="34" charset="0"/>
              </a:rPr>
              <a:t> </a:t>
            </a:r>
            <a:endParaRPr lang="bg-BG" sz="400" dirty="0"/>
          </a:p>
        </p:txBody>
      </p:sp>
      <p:sp>
        <p:nvSpPr>
          <p:cNvPr id="39" name="TextBox 54"/>
          <p:cNvSpPr txBox="1"/>
          <p:nvPr/>
        </p:nvSpPr>
        <p:spPr>
          <a:xfrm>
            <a:off x="7455399" y="6026241"/>
            <a:ext cx="348839" cy="215444"/>
          </a:xfrm>
          <a:prstGeom prst="rect">
            <a:avLst/>
          </a:prstGeom>
          <a:noFill/>
        </p:spPr>
        <p:txBody>
          <a:bodyPr wrap="square" rtlCol="0">
            <a:spAutoFit/>
          </a:bodyPr>
          <a:lstStyle/>
          <a:p>
            <a:r>
              <a:rPr lang="en-US" sz="400" dirty="0" err="1" smtClean="0">
                <a:latin typeface="Arial" pitchFamily="34" charset="0"/>
                <a:cs typeface="Arial" pitchFamily="34" charset="0"/>
              </a:rPr>
              <a:t>Traîner</a:t>
            </a:r>
            <a:endParaRPr lang="bg-BG" sz="400" dirty="0"/>
          </a:p>
        </p:txBody>
      </p:sp>
    </p:spTree>
    <p:extLst>
      <p:ext uri="{BB962C8B-B14F-4D97-AF65-F5344CB8AC3E}">
        <p14:creationId xmlns:p14="http://schemas.microsoft.com/office/powerpoint/2010/main" val="1249808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0"/>
          <p:cNvSpPr txBox="1"/>
          <p:nvPr/>
        </p:nvSpPr>
        <p:spPr>
          <a:xfrm>
            <a:off x="239408" y="6487650"/>
            <a:ext cx="396000" cy="180000"/>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1</a:t>
            </a:r>
            <a:r>
              <a:rPr lang="bg-BG" sz="900" b="1" dirty="0" smtClean="0">
                <a:latin typeface="Arial" pitchFamily="34" charset="0"/>
                <a:cs typeface="Arial" pitchFamily="34" charset="0"/>
              </a:rPr>
              <a:t>4</a:t>
            </a:r>
            <a:endParaRPr lang="bg-BG" sz="900" b="1" dirty="0">
              <a:latin typeface="Arial" pitchFamily="34" charset="0"/>
              <a:cs typeface="Arial" pitchFamily="34" charset="0"/>
            </a:endParaRPr>
          </a:p>
        </p:txBody>
      </p:sp>
      <p:graphicFrame>
        <p:nvGraphicFramePr>
          <p:cNvPr id="3" name="Table 33"/>
          <p:cNvGraphicFramePr>
            <a:graphicFrameLocks noGrp="1"/>
          </p:cNvGraphicFramePr>
          <p:nvPr>
            <p:extLst>
              <p:ext uri="{D42A27DB-BD31-4B8C-83A1-F6EECF244321}">
                <p14:modId xmlns:p14="http://schemas.microsoft.com/office/powerpoint/2010/main" val="2730021171"/>
              </p:ext>
            </p:extLst>
          </p:nvPr>
        </p:nvGraphicFramePr>
        <p:xfrm>
          <a:off x="251520" y="116632"/>
          <a:ext cx="3912428" cy="2152826"/>
        </p:xfrm>
        <a:graphic>
          <a:graphicData uri="http://schemas.openxmlformats.org/drawingml/2006/table">
            <a:tbl>
              <a:tblPr firstRow="1" bandRow="1">
                <a:tableStyleId>{5940675A-B579-460E-94D1-54222C63F5DA}</a:tableStyleId>
              </a:tblPr>
              <a:tblGrid>
                <a:gridCol w="569510">
                  <a:extLst>
                    <a:ext uri="{9D8B030D-6E8A-4147-A177-3AD203B41FA5}">
                      <a16:colId xmlns:a16="http://schemas.microsoft.com/office/drawing/2014/main" val="20000"/>
                    </a:ext>
                  </a:extLst>
                </a:gridCol>
                <a:gridCol w="1337167">
                  <a:extLst>
                    <a:ext uri="{9D8B030D-6E8A-4147-A177-3AD203B41FA5}">
                      <a16:colId xmlns:a16="http://schemas.microsoft.com/office/drawing/2014/main" val="20001"/>
                    </a:ext>
                  </a:extLst>
                </a:gridCol>
                <a:gridCol w="2005751">
                  <a:extLst>
                    <a:ext uri="{9D8B030D-6E8A-4147-A177-3AD203B41FA5}">
                      <a16:colId xmlns:a16="http://schemas.microsoft.com/office/drawing/2014/main" val="20002"/>
                    </a:ext>
                  </a:extLst>
                </a:gridCol>
              </a:tblGrid>
              <a:tr h="199319">
                <a:tc>
                  <a:txBody>
                    <a:bodyPr/>
                    <a:lstStyle/>
                    <a:p>
                      <a:r>
                        <a:rPr lang="en-US" sz="800" dirty="0" smtClean="0">
                          <a:latin typeface="Arial" pitchFamily="34" charset="0"/>
                          <a:cs typeface="Arial" pitchFamily="34" charset="0"/>
                        </a:rPr>
                        <a:t>Number</a:t>
                      </a:r>
                      <a:endParaRPr lang="bg-BG" sz="800" dirty="0">
                        <a:latin typeface="Arial" pitchFamily="34" charset="0"/>
                        <a:cs typeface="Arial" pitchFamily="34" charset="0"/>
                      </a:endParaRPr>
                    </a:p>
                  </a:txBody>
                  <a:tcPr/>
                </a:tc>
                <a:tc>
                  <a:txBody>
                    <a:bodyPr/>
                    <a:lstStyle/>
                    <a:p>
                      <a:r>
                        <a:rPr lang="en-US" sz="800" dirty="0" smtClean="0">
                          <a:latin typeface="Arial" pitchFamily="34" charset="0"/>
                          <a:cs typeface="Arial" pitchFamily="34" charset="0"/>
                        </a:rPr>
                        <a:t>Possible problems</a:t>
                      </a:r>
                      <a:endParaRPr lang="bg-BG" sz="800" dirty="0">
                        <a:latin typeface="Arial" pitchFamily="34" charset="0"/>
                        <a:cs typeface="Arial" pitchFamily="34" charset="0"/>
                      </a:endParaRPr>
                    </a:p>
                  </a:txBody>
                  <a:tcPr/>
                </a:tc>
                <a:tc>
                  <a:txBody>
                    <a:bodyPr/>
                    <a:lstStyle/>
                    <a:p>
                      <a:r>
                        <a:rPr lang="en-US" sz="800" dirty="0" smtClean="0">
                          <a:latin typeface="Arial" pitchFamily="34" charset="0"/>
                          <a:cs typeface="Arial" pitchFamily="34" charset="0"/>
                        </a:rPr>
                        <a:t>Solutions</a:t>
                      </a:r>
                      <a:endParaRPr lang="bg-BG" sz="800" dirty="0">
                        <a:latin typeface="Arial" pitchFamily="34" charset="0"/>
                        <a:cs typeface="Arial" pitchFamily="34" charset="0"/>
                      </a:endParaRPr>
                    </a:p>
                  </a:txBody>
                  <a:tcPr/>
                </a:tc>
                <a:extLst>
                  <a:ext uri="{0D108BD9-81ED-4DB2-BD59-A6C34878D82A}">
                    <a16:rowId xmlns:a16="http://schemas.microsoft.com/office/drawing/2014/main" val="10000"/>
                  </a:ext>
                </a:extLst>
              </a:tr>
              <a:tr h="332479">
                <a:tc>
                  <a:txBody>
                    <a:bodyPr/>
                    <a:lstStyle/>
                    <a:p>
                      <a:r>
                        <a:rPr lang="bg-BG" sz="800" dirty="0" smtClean="0">
                          <a:latin typeface="Arial" pitchFamily="34" charset="0"/>
                          <a:cs typeface="Arial" pitchFamily="34" charset="0"/>
                        </a:rPr>
                        <a:t>1</a:t>
                      </a:r>
                      <a:endParaRPr lang="bg-BG" sz="800" dirty="0">
                        <a:latin typeface="Arial" pitchFamily="34" charset="0"/>
                        <a:cs typeface="Arial" pitchFamily="34" charset="0"/>
                      </a:endParaRPr>
                    </a:p>
                  </a:txBody>
                  <a:tcPr/>
                </a:tc>
                <a:tc>
                  <a:txBody>
                    <a:bodyPr/>
                    <a:lstStyle/>
                    <a:p>
                      <a:r>
                        <a:rPr lang="en-US" sz="800" kern="1200" dirty="0" smtClean="0">
                          <a:solidFill>
                            <a:schemeClr val="tx1"/>
                          </a:solidFill>
                          <a:latin typeface="Arial" pitchFamily="34" charset="0"/>
                          <a:ea typeface="+mn-ea"/>
                          <a:cs typeface="Arial" pitchFamily="34" charset="0"/>
                        </a:rPr>
                        <a:t>The music or swing device does</a:t>
                      </a:r>
                      <a:r>
                        <a:rPr lang="en-US" sz="800" kern="1200" baseline="0" dirty="0" smtClean="0">
                          <a:solidFill>
                            <a:schemeClr val="tx1"/>
                          </a:solidFill>
                          <a:latin typeface="Arial" pitchFamily="34" charset="0"/>
                          <a:ea typeface="+mn-ea"/>
                          <a:cs typeface="Arial" pitchFamily="34" charset="0"/>
                        </a:rPr>
                        <a:t> not work</a:t>
                      </a:r>
                      <a:endParaRPr lang="bg-BG" sz="800" dirty="0">
                        <a:latin typeface="Arial" pitchFamily="34" charset="0"/>
                        <a:cs typeface="Arial" pitchFamily="34" charset="0"/>
                      </a:endParaRPr>
                    </a:p>
                  </a:txBody>
                  <a:tcPr/>
                </a:tc>
                <a:tc>
                  <a:txBody>
                    <a:bodyPr/>
                    <a:lstStyle/>
                    <a:p>
                      <a:r>
                        <a:rPr lang="en-US" sz="800" kern="1200" dirty="0" smtClean="0">
                          <a:solidFill>
                            <a:schemeClr val="tx1"/>
                          </a:solidFill>
                          <a:latin typeface="Arial" pitchFamily="34" charset="0"/>
                          <a:ea typeface="+mn-ea"/>
                          <a:cs typeface="Arial" pitchFamily="34" charset="0"/>
                        </a:rPr>
                        <a:t>May be the batteries</a:t>
                      </a:r>
                      <a:r>
                        <a:rPr lang="en-US" sz="800" kern="1200" baseline="0" dirty="0" smtClean="0">
                          <a:solidFill>
                            <a:schemeClr val="tx1"/>
                          </a:solidFill>
                          <a:latin typeface="Arial" pitchFamily="34" charset="0"/>
                          <a:ea typeface="+mn-ea"/>
                          <a:cs typeface="Arial" pitchFamily="34" charset="0"/>
                        </a:rPr>
                        <a:t> are discharged or the assembly is </a:t>
                      </a:r>
                      <a:r>
                        <a:rPr lang="en-US" sz="800" kern="1200" dirty="0" smtClean="0">
                          <a:solidFill>
                            <a:schemeClr val="tx1"/>
                          </a:solidFill>
                          <a:latin typeface="Arial" pitchFamily="34" charset="0"/>
                          <a:ea typeface="+mn-ea"/>
                          <a:cs typeface="Arial" pitchFamily="34" charset="0"/>
                        </a:rPr>
                        <a:t>not proper</a:t>
                      </a:r>
                      <a:endParaRPr lang="bg-BG" sz="800" dirty="0">
                        <a:latin typeface="Arial" pitchFamily="34" charset="0"/>
                        <a:cs typeface="Arial" pitchFamily="34" charset="0"/>
                      </a:endParaRPr>
                    </a:p>
                  </a:txBody>
                  <a:tcPr/>
                </a:tc>
                <a:extLst>
                  <a:ext uri="{0D108BD9-81ED-4DB2-BD59-A6C34878D82A}">
                    <a16:rowId xmlns:a16="http://schemas.microsoft.com/office/drawing/2014/main" val="10001"/>
                  </a:ext>
                </a:extLst>
              </a:tr>
              <a:tr h="425210">
                <a:tc>
                  <a:txBody>
                    <a:bodyPr/>
                    <a:lstStyle/>
                    <a:p>
                      <a:r>
                        <a:rPr lang="bg-BG" sz="800" dirty="0" smtClean="0">
                          <a:latin typeface="Arial" pitchFamily="34" charset="0"/>
                          <a:cs typeface="Arial" pitchFamily="34" charset="0"/>
                        </a:rPr>
                        <a:t>2</a:t>
                      </a:r>
                      <a:endParaRPr lang="bg-BG" sz="800" dirty="0">
                        <a:latin typeface="Arial" pitchFamily="34" charset="0"/>
                        <a:cs typeface="Arial" pitchFamily="34" charset="0"/>
                      </a:endParaRPr>
                    </a:p>
                  </a:txBody>
                  <a:tcPr/>
                </a:tc>
                <a:tc>
                  <a:txBody>
                    <a:bodyPr/>
                    <a:lstStyle/>
                    <a:p>
                      <a:r>
                        <a:rPr lang="en-US" sz="800" kern="1200" dirty="0" smtClean="0">
                          <a:solidFill>
                            <a:schemeClr val="tx1"/>
                          </a:solidFill>
                          <a:latin typeface="Arial" pitchFamily="34" charset="0"/>
                          <a:ea typeface="+mn-ea"/>
                          <a:cs typeface="Arial" pitchFamily="34" charset="0"/>
                        </a:rPr>
                        <a:t>No functions are activated when switching</a:t>
                      </a:r>
                      <a:r>
                        <a:rPr lang="en-US" sz="800" kern="1200" baseline="0" dirty="0" smtClean="0">
                          <a:solidFill>
                            <a:schemeClr val="tx1"/>
                          </a:solidFill>
                          <a:latin typeface="Arial" pitchFamily="34" charset="0"/>
                          <a:ea typeface="+mn-ea"/>
                          <a:cs typeface="Arial" pitchFamily="34" charset="0"/>
                        </a:rPr>
                        <a:t> on</a:t>
                      </a:r>
                      <a:endParaRPr lang="bg-BG" sz="800" dirty="0">
                        <a:latin typeface="Arial" pitchFamily="34" charset="0"/>
                        <a:cs typeface="Arial" pitchFamily="34" charset="0"/>
                      </a:endParaRPr>
                    </a:p>
                  </a:txBody>
                  <a:tcPr/>
                </a:tc>
                <a:tc>
                  <a:txBody>
                    <a:bodyPr/>
                    <a:lstStyle/>
                    <a:p>
                      <a:r>
                        <a:rPr lang="en-US" sz="800" kern="1200" dirty="0" smtClean="0">
                          <a:solidFill>
                            <a:schemeClr val="tx1"/>
                          </a:solidFill>
                          <a:latin typeface="Arial" pitchFamily="34" charset="0"/>
                          <a:ea typeface="+mn-ea"/>
                          <a:cs typeface="Arial" pitchFamily="34" charset="0"/>
                        </a:rPr>
                        <a:t>Check whether you have placed the batteries</a:t>
                      </a:r>
                      <a:r>
                        <a:rPr lang="en-US" sz="800" kern="1200" baseline="0" dirty="0" smtClean="0">
                          <a:solidFill>
                            <a:schemeClr val="tx1"/>
                          </a:solidFill>
                          <a:latin typeface="Arial" pitchFamily="34" charset="0"/>
                          <a:ea typeface="+mn-ea"/>
                          <a:cs typeface="Arial" pitchFamily="34" charset="0"/>
                        </a:rPr>
                        <a:t> correctly</a:t>
                      </a:r>
                      <a:endParaRPr lang="bg-BG" sz="800" dirty="0">
                        <a:latin typeface="Arial" pitchFamily="34" charset="0"/>
                        <a:cs typeface="Arial" pitchFamily="34" charset="0"/>
                      </a:endParaRPr>
                    </a:p>
                  </a:txBody>
                  <a:tcPr/>
                </a:tc>
                <a:extLst>
                  <a:ext uri="{0D108BD9-81ED-4DB2-BD59-A6C34878D82A}">
                    <a16:rowId xmlns:a16="http://schemas.microsoft.com/office/drawing/2014/main" val="10002"/>
                  </a:ext>
                </a:extLst>
              </a:tr>
              <a:tr h="425210">
                <a:tc>
                  <a:txBody>
                    <a:bodyPr/>
                    <a:lstStyle/>
                    <a:p>
                      <a:r>
                        <a:rPr lang="bg-BG" sz="800" dirty="0" smtClean="0">
                          <a:latin typeface="Arial" pitchFamily="34" charset="0"/>
                          <a:cs typeface="Arial" pitchFamily="34" charset="0"/>
                        </a:rPr>
                        <a:t>3</a:t>
                      </a:r>
                      <a:endParaRPr lang="bg-BG" sz="800" dirty="0">
                        <a:latin typeface="Arial" pitchFamily="34" charset="0"/>
                        <a:cs typeface="Arial" pitchFamily="34" charset="0"/>
                      </a:endParaRPr>
                    </a:p>
                  </a:txBody>
                  <a:tcPr/>
                </a:tc>
                <a:tc>
                  <a:txBody>
                    <a:bodyPr/>
                    <a:lstStyle/>
                    <a:p>
                      <a:r>
                        <a:rPr lang="en-US" sz="800" kern="1200" dirty="0" smtClean="0">
                          <a:solidFill>
                            <a:schemeClr val="tx1"/>
                          </a:solidFill>
                          <a:latin typeface="Arial" pitchFamily="34" charset="0"/>
                          <a:ea typeface="+mn-ea"/>
                          <a:cs typeface="Arial" pitchFamily="34" charset="0"/>
                        </a:rPr>
                        <a:t>When the button is pressed – an alarm will sound</a:t>
                      </a:r>
                      <a:endParaRPr lang="bg-BG" sz="800" dirty="0">
                        <a:latin typeface="Arial" pitchFamily="34" charset="0"/>
                        <a:cs typeface="Arial" pitchFamily="34" charset="0"/>
                      </a:endParaRPr>
                    </a:p>
                  </a:txBody>
                  <a:tcPr/>
                </a:tc>
                <a:tc>
                  <a:txBody>
                    <a:bodyPr/>
                    <a:lstStyle/>
                    <a:p>
                      <a:r>
                        <a:rPr lang="en-US" sz="800" kern="1200" dirty="0" smtClean="0">
                          <a:solidFill>
                            <a:schemeClr val="tx1"/>
                          </a:solidFill>
                          <a:latin typeface="Arial" pitchFamily="34" charset="0"/>
                          <a:ea typeface="+mn-ea"/>
                          <a:cs typeface="Arial" pitchFamily="34" charset="0"/>
                        </a:rPr>
                        <a:t>Discharged</a:t>
                      </a:r>
                      <a:r>
                        <a:rPr lang="en-US" sz="800" kern="1200" baseline="0" dirty="0" smtClean="0">
                          <a:solidFill>
                            <a:schemeClr val="tx1"/>
                          </a:solidFill>
                          <a:latin typeface="Arial" pitchFamily="34" charset="0"/>
                          <a:ea typeface="+mn-ea"/>
                          <a:cs typeface="Arial" pitchFamily="34" charset="0"/>
                        </a:rPr>
                        <a:t> battery</a:t>
                      </a:r>
                      <a:r>
                        <a:rPr lang="bg-BG" sz="800" kern="1200" dirty="0" smtClean="0">
                          <a:solidFill>
                            <a:schemeClr val="tx1"/>
                          </a:solidFill>
                          <a:latin typeface="Arial" pitchFamily="34" charset="0"/>
                          <a:ea typeface="+mn-ea"/>
                          <a:cs typeface="Arial" pitchFamily="34" charset="0"/>
                        </a:rPr>
                        <a:t>, </a:t>
                      </a:r>
                      <a:r>
                        <a:rPr lang="en-US" sz="800" kern="1200" dirty="0" smtClean="0">
                          <a:solidFill>
                            <a:schemeClr val="tx1"/>
                          </a:solidFill>
                          <a:latin typeface="Arial" pitchFamily="34" charset="0"/>
                          <a:ea typeface="+mn-ea"/>
                          <a:cs typeface="Arial" pitchFamily="34" charset="0"/>
                        </a:rPr>
                        <a:t>replace it</a:t>
                      </a:r>
                      <a:endParaRPr lang="bg-BG" sz="800" dirty="0">
                        <a:latin typeface="Arial" pitchFamily="34" charset="0"/>
                        <a:cs typeface="Arial" pitchFamily="34" charset="0"/>
                      </a:endParaRPr>
                    </a:p>
                  </a:txBody>
                  <a:tcPr/>
                </a:tc>
                <a:extLst>
                  <a:ext uri="{0D108BD9-81ED-4DB2-BD59-A6C34878D82A}">
                    <a16:rowId xmlns:a16="http://schemas.microsoft.com/office/drawing/2014/main" val="10003"/>
                  </a:ext>
                </a:extLst>
              </a:tr>
              <a:tr h="344893">
                <a:tc>
                  <a:txBody>
                    <a:bodyPr/>
                    <a:lstStyle/>
                    <a:p>
                      <a:r>
                        <a:rPr lang="bg-BG" sz="800" dirty="0" smtClean="0">
                          <a:latin typeface="Arial" pitchFamily="34" charset="0"/>
                          <a:cs typeface="Arial" pitchFamily="34" charset="0"/>
                        </a:rPr>
                        <a:t>4</a:t>
                      </a:r>
                      <a:endParaRPr lang="bg-BG" sz="800" dirty="0">
                        <a:latin typeface="Arial" pitchFamily="34" charset="0"/>
                        <a:cs typeface="Arial" pitchFamily="34" charset="0"/>
                      </a:endParaRPr>
                    </a:p>
                  </a:txBody>
                  <a:tcPr/>
                </a:tc>
                <a:tc>
                  <a:txBody>
                    <a:bodyPr/>
                    <a:lstStyle/>
                    <a:p>
                      <a:r>
                        <a:rPr lang="en-US" sz="800" kern="1200" dirty="0" smtClean="0">
                          <a:solidFill>
                            <a:schemeClr val="tx1"/>
                          </a:solidFill>
                          <a:latin typeface="Arial" pitchFamily="34" charset="0"/>
                          <a:ea typeface="+mn-ea"/>
                          <a:cs typeface="Arial" pitchFamily="34" charset="0"/>
                        </a:rPr>
                        <a:t>Shakes seriously</a:t>
                      </a:r>
                      <a:endParaRPr lang="bg-BG" sz="800" dirty="0">
                        <a:latin typeface="Arial" pitchFamily="34" charset="0"/>
                        <a:cs typeface="Arial" pitchFamily="34" charset="0"/>
                      </a:endParaRPr>
                    </a:p>
                  </a:txBody>
                  <a:tcPr/>
                </a:tc>
                <a:tc>
                  <a:txBody>
                    <a:bodyPr/>
                    <a:lstStyle/>
                    <a:p>
                      <a:r>
                        <a:rPr lang="en-US" sz="800" kern="1200" dirty="0" smtClean="0">
                          <a:solidFill>
                            <a:schemeClr val="tx1"/>
                          </a:solidFill>
                          <a:latin typeface="Arial" pitchFamily="34" charset="0"/>
                          <a:ea typeface="+mn-ea"/>
                          <a:cs typeface="Arial" pitchFamily="34" charset="0"/>
                        </a:rPr>
                        <a:t>Check whether the frame is secured in the correct position</a:t>
                      </a:r>
                      <a:endParaRPr lang="bg-BG" sz="800" dirty="0">
                        <a:latin typeface="Arial" pitchFamily="34" charset="0"/>
                        <a:cs typeface="Arial" pitchFamily="34" charset="0"/>
                      </a:endParaRPr>
                    </a:p>
                  </a:txBody>
                  <a:tcPr/>
                </a:tc>
                <a:extLst>
                  <a:ext uri="{0D108BD9-81ED-4DB2-BD59-A6C34878D82A}">
                    <a16:rowId xmlns:a16="http://schemas.microsoft.com/office/drawing/2014/main" val="10004"/>
                  </a:ext>
                </a:extLst>
              </a:tr>
              <a:tr h="344893">
                <a:tc>
                  <a:txBody>
                    <a:bodyPr/>
                    <a:lstStyle/>
                    <a:p>
                      <a:r>
                        <a:rPr lang="bg-BG" sz="800" dirty="0" smtClean="0">
                          <a:latin typeface="Arial" pitchFamily="34" charset="0"/>
                          <a:cs typeface="Arial" pitchFamily="34" charset="0"/>
                        </a:rPr>
                        <a:t>5</a:t>
                      </a:r>
                      <a:endParaRPr lang="bg-BG" sz="800" dirty="0">
                        <a:latin typeface="Arial" pitchFamily="34" charset="0"/>
                        <a:cs typeface="Arial" pitchFamily="34" charset="0"/>
                      </a:endParaRPr>
                    </a:p>
                  </a:txBody>
                  <a:tcPr/>
                </a:tc>
                <a:tc>
                  <a:txBody>
                    <a:bodyPr/>
                    <a:lstStyle/>
                    <a:p>
                      <a:r>
                        <a:rPr lang="en-US" sz="800" kern="1200" dirty="0" smtClean="0">
                          <a:solidFill>
                            <a:schemeClr val="tx1"/>
                          </a:solidFill>
                          <a:latin typeface="Arial" pitchFamily="34" charset="0"/>
                          <a:ea typeface="+mn-ea"/>
                          <a:cs typeface="Arial" pitchFamily="34" charset="0"/>
                        </a:rPr>
                        <a:t>Stored</a:t>
                      </a:r>
                      <a:r>
                        <a:rPr lang="en-US" sz="800" kern="1200" baseline="0" dirty="0" smtClean="0">
                          <a:solidFill>
                            <a:schemeClr val="tx1"/>
                          </a:solidFill>
                          <a:latin typeface="Arial" pitchFamily="34" charset="0"/>
                          <a:ea typeface="+mn-ea"/>
                          <a:cs typeface="Arial" pitchFamily="34" charset="0"/>
                        </a:rPr>
                        <a:t> for a long time</a:t>
                      </a:r>
                      <a:endParaRPr lang="bg-BG" sz="800" dirty="0">
                        <a:latin typeface="Arial" pitchFamily="34" charset="0"/>
                        <a:cs typeface="Arial" pitchFamily="34" charset="0"/>
                      </a:endParaRPr>
                    </a:p>
                  </a:txBody>
                  <a:tcPr/>
                </a:tc>
                <a:tc>
                  <a:txBody>
                    <a:bodyPr/>
                    <a:lstStyle/>
                    <a:p>
                      <a:r>
                        <a:rPr lang="en-US" sz="800" kern="1200" dirty="0" smtClean="0">
                          <a:solidFill>
                            <a:schemeClr val="tx1"/>
                          </a:solidFill>
                          <a:latin typeface="Arial" pitchFamily="34" charset="0"/>
                          <a:ea typeface="+mn-ea"/>
                          <a:cs typeface="Arial" pitchFamily="34" charset="0"/>
                        </a:rPr>
                        <a:t>Remove the battery</a:t>
                      </a:r>
                      <a:endParaRPr lang="bg-BG" sz="800" dirty="0">
                        <a:latin typeface="Arial" pitchFamily="34" charset="0"/>
                        <a:cs typeface="Arial" pitchFamily="34" charset="0"/>
                      </a:endParaRPr>
                    </a:p>
                  </a:txBody>
                  <a:tcPr/>
                </a:tc>
                <a:extLst>
                  <a:ext uri="{0D108BD9-81ED-4DB2-BD59-A6C34878D82A}">
                    <a16:rowId xmlns:a16="http://schemas.microsoft.com/office/drawing/2014/main" val="10005"/>
                  </a:ext>
                </a:extLst>
              </a:tr>
            </a:tbl>
          </a:graphicData>
        </a:graphic>
      </p:graphicFrame>
      <p:sp>
        <p:nvSpPr>
          <p:cNvPr id="4" name="TextBox 34"/>
          <p:cNvSpPr txBox="1"/>
          <p:nvPr/>
        </p:nvSpPr>
        <p:spPr>
          <a:xfrm>
            <a:off x="64713" y="2324549"/>
            <a:ext cx="4071934" cy="707886"/>
          </a:xfrm>
          <a:prstGeom prst="rect">
            <a:avLst/>
          </a:prstGeom>
          <a:noFill/>
        </p:spPr>
        <p:txBody>
          <a:bodyPr wrap="square" rtlCol="0">
            <a:spAutoFit/>
          </a:bodyPr>
          <a:lstStyle/>
          <a:p>
            <a:pPr algn="ctr"/>
            <a:r>
              <a:rPr lang="en-US" sz="800" b="1" dirty="0" smtClean="0">
                <a:latin typeface="+mj-lt"/>
                <a:cs typeface="Arial" pitchFamily="34" charset="0"/>
              </a:rPr>
              <a:t> Importer</a:t>
            </a:r>
            <a:r>
              <a:rPr lang="bg-BG" sz="800" b="1" dirty="0" smtClean="0">
                <a:latin typeface="+mj-lt"/>
                <a:cs typeface="Arial" pitchFamily="34" charset="0"/>
              </a:rPr>
              <a:t>: </a:t>
            </a:r>
            <a:r>
              <a:rPr lang="en-US" sz="800" b="1" dirty="0" err="1" smtClean="0">
                <a:latin typeface="+mj-lt"/>
                <a:cs typeface="Arial" pitchFamily="34" charset="0"/>
              </a:rPr>
              <a:t>Moni</a:t>
            </a:r>
            <a:r>
              <a:rPr lang="en-US" sz="800" b="1" dirty="0" smtClean="0">
                <a:latin typeface="+mj-lt"/>
                <a:cs typeface="Arial" pitchFamily="34" charset="0"/>
              </a:rPr>
              <a:t> Trade Ltd</a:t>
            </a:r>
            <a:endParaRPr lang="bg-BG" sz="800" b="1" dirty="0" smtClean="0">
              <a:latin typeface="+mj-lt"/>
              <a:cs typeface="Arial" pitchFamily="34" charset="0"/>
            </a:endParaRPr>
          </a:p>
          <a:p>
            <a:pPr algn="ctr"/>
            <a:r>
              <a:rPr lang="en-US" sz="800" b="1" dirty="0" smtClean="0">
                <a:latin typeface="+mj-lt"/>
                <a:cs typeface="Arial" pitchFamily="34" charset="0"/>
              </a:rPr>
              <a:t>Address</a:t>
            </a:r>
            <a:r>
              <a:rPr lang="bg-BG" sz="800" b="1" dirty="0" smtClean="0">
                <a:latin typeface="+mj-lt"/>
                <a:cs typeface="Arial" pitchFamily="34" charset="0"/>
              </a:rPr>
              <a:t>: </a:t>
            </a:r>
            <a:r>
              <a:rPr lang="en-US" sz="800" b="1" dirty="0" smtClean="0">
                <a:latin typeface="+mj-lt"/>
                <a:cs typeface="Arial" pitchFamily="34" charset="0"/>
              </a:rPr>
              <a:t>Bulgaria</a:t>
            </a:r>
            <a:r>
              <a:rPr lang="bg-BG" sz="800" b="1" dirty="0" smtClean="0">
                <a:latin typeface="+mj-lt"/>
                <a:cs typeface="Arial" pitchFamily="34" charset="0"/>
              </a:rPr>
              <a:t>, </a:t>
            </a:r>
            <a:r>
              <a:rPr lang="en-US" sz="800" b="1" dirty="0" smtClean="0">
                <a:latin typeface="+mj-lt"/>
                <a:cs typeface="Arial" pitchFamily="34" charset="0"/>
              </a:rPr>
              <a:t>Sofia</a:t>
            </a:r>
            <a:endParaRPr lang="bg-BG" sz="800" b="1" dirty="0" smtClean="0">
              <a:latin typeface="+mj-lt"/>
              <a:cs typeface="Arial" pitchFamily="34" charset="0"/>
            </a:endParaRPr>
          </a:p>
          <a:p>
            <a:pPr algn="ctr"/>
            <a:r>
              <a:rPr lang="en-US" sz="800" b="1" dirty="0" err="1" smtClean="0">
                <a:latin typeface="+mj-lt"/>
                <a:cs typeface="Arial" pitchFamily="34" charset="0"/>
              </a:rPr>
              <a:t>Trebich</a:t>
            </a:r>
            <a:r>
              <a:rPr lang="en-US" sz="800" b="1" dirty="0" smtClean="0">
                <a:latin typeface="+mj-lt"/>
                <a:cs typeface="Arial" pitchFamily="34" charset="0"/>
              </a:rPr>
              <a:t> quarter</a:t>
            </a:r>
            <a:r>
              <a:rPr lang="bg-BG" sz="800" b="1" dirty="0" smtClean="0">
                <a:latin typeface="+mj-lt"/>
                <a:cs typeface="Arial" pitchFamily="34" charset="0"/>
              </a:rPr>
              <a:t>, </a:t>
            </a:r>
            <a:r>
              <a:rPr lang="en-US" sz="800" b="1" dirty="0" err="1" smtClean="0">
                <a:latin typeface="+mj-lt"/>
                <a:cs typeface="Arial" pitchFamily="34" charset="0"/>
              </a:rPr>
              <a:t>Dolo</a:t>
            </a:r>
            <a:r>
              <a:rPr lang="en-US" sz="800" b="1" dirty="0" smtClean="0">
                <a:latin typeface="+mj-lt"/>
                <a:cs typeface="Arial" pitchFamily="34" charset="0"/>
              </a:rPr>
              <a:t> 1 str.</a:t>
            </a:r>
            <a:endParaRPr lang="bg-BG" sz="800" b="1" dirty="0" smtClean="0">
              <a:latin typeface="+mj-lt"/>
              <a:cs typeface="Arial" pitchFamily="34" charset="0"/>
            </a:endParaRPr>
          </a:p>
          <a:p>
            <a:pPr algn="ctr"/>
            <a:r>
              <a:rPr lang="en-US" sz="800" b="1" dirty="0" smtClean="0">
                <a:latin typeface="+mj-lt"/>
                <a:cs typeface="Arial" pitchFamily="34" charset="0"/>
              </a:rPr>
              <a:t>Tel</a:t>
            </a:r>
            <a:r>
              <a:rPr lang="bg-BG" sz="800" b="1" dirty="0" smtClean="0">
                <a:latin typeface="+mj-lt"/>
                <a:cs typeface="Arial" pitchFamily="34" charset="0"/>
              </a:rPr>
              <a:t>: +359 2 936 07 90</a:t>
            </a:r>
            <a:endParaRPr lang="en-US" sz="800" b="1" dirty="0" smtClean="0">
              <a:latin typeface="+mj-lt"/>
              <a:cs typeface="Arial" pitchFamily="34" charset="0"/>
            </a:endParaRPr>
          </a:p>
          <a:p>
            <a:pPr algn="ctr"/>
            <a:r>
              <a:rPr lang="en-US" sz="800" b="1" dirty="0" smtClean="0">
                <a:latin typeface="+mj-lt"/>
                <a:cs typeface="Arial" pitchFamily="34" charset="0"/>
              </a:rPr>
              <a:t>Web: www.cangaroo-bg.com</a:t>
            </a:r>
            <a:endParaRPr lang="bg-BG" sz="800" b="1" dirty="0" smtClean="0">
              <a:latin typeface="+mj-lt"/>
              <a:cs typeface="Arial" pitchFamily="34" charset="0"/>
            </a:endParaRPr>
          </a:p>
        </p:txBody>
      </p:sp>
      <p:sp>
        <p:nvSpPr>
          <p:cNvPr id="5" name="object 26"/>
          <p:cNvSpPr/>
          <p:nvPr/>
        </p:nvSpPr>
        <p:spPr>
          <a:xfrm>
            <a:off x="243210" y="3237017"/>
            <a:ext cx="3960876" cy="179832"/>
          </a:xfrm>
          <a:prstGeom prst="rect">
            <a:avLst/>
          </a:prstGeom>
          <a:blipFill>
            <a:blip r:embed="rId2" cstate="print"/>
            <a:stretch>
              <a:fillRect/>
            </a:stretch>
          </a:blipFill>
        </p:spPr>
        <p:txBody>
          <a:bodyPr wrap="square" lIns="0" tIns="0" rIns="0" bIns="0" rtlCol="0">
            <a:noAutofit/>
          </a:bodyPr>
          <a:lstStyle/>
          <a:p>
            <a:endParaRPr/>
          </a:p>
        </p:txBody>
      </p:sp>
      <p:sp>
        <p:nvSpPr>
          <p:cNvPr id="6" name="object 19"/>
          <p:cNvSpPr txBox="1"/>
          <p:nvPr/>
        </p:nvSpPr>
        <p:spPr>
          <a:xfrm>
            <a:off x="266298" y="3513813"/>
            <a:ext cx="4005982" cy="469486"/>
          </a:xfrm>
          <a:prstGeom prst="rect">
            <a:avLst/>
          </a:prstGeom>
        </p:spPr>
        <p:txBody>
          <a:bodyPr wrap="square" lIns="0" tIns="0" rIns="0" bIns="0" rtlCol="0">
            <a:noAutofit/>
          </a:bodyPr>
          <a:lstStyle/>
          <a:p>
            <a:pPr algn="ctr"/>
            <a:r>
              <a:rPr lang="de-DE" sz="800" b="1" dirty="0"/>
              <a:t>DIESE BEDIENUNGSANLEITUNG SORGFÄLTIG LESEN UND ZUR ZUKÜNFTIGEN REFERENZEN AUF EINER ZUGÄNGLICHEN UND SICHEREN STELLE BEHALTEN. Die Nichtbeachtung dieser Anweisungen bei der Verwendung kann die Gesundheit Ihres Kindes beeinträchtigt werden und zum Tod führen</a:t>
            </a:r>
            <a:r>
              <a:rPr lang="de-DE" sz="800" b="1" dirty="0" smtClean="0"/>
              <a:t>.</a:t>
            </a:r>
          </a:p>
        </p:txBody>
      </p:sp>
      <p:sp>
        <p:nvSpPr>
          <p:cNvPr id="7" name="Правоъгълник 57"/>
          <p:cNvSpPr/>
          <p:nvPr/>
        </p:nvSpPr>
        <p:spPr>
          <a:xfrm>
            <a:off x="926541" y="3204404"/>
            <a:ext cx="2685496" cy="246221"/>
          </a:xfrm>
          <a:prstGeom prst="rect">
            <a:avLst/>
          </a:prstGeom>
        </p:spPr>
        <p:txBody>
          <a:bodyPr wrap="square">
            <a:spAutoFit/>
          </a:bodyPr>
          <a:lstStyle/>
          <a:p>
            <a:r>
              <a:rPr lang="de-DE" sz="1000" b="1" dirty="0"/>
              <a:t>EMPFEHLUNGEN UND SICHERHEITSHINWEISE</a:t>
            </a:r>
            <a:endParaRPr lang="en-US" sz="1000" dirty="0"/>
          </a:p>
        </p:txBody>
      </p:sp>
      <p:sp>
        <p:nvSpPr>
          <p:cNvPr id="8" name="object 28"/>
          <p:cNvSpPr/>
          <p:nvPr/>
        </p:nvSpPr>
        <p:spPr>
          <a:xfrm>
            <a:off x="250185" y="3000186"/>
            <a:ext cx="359664" cy="179831"/>
          </a:xfrm>
          <a:custGeom>
            <a:avLst/>
            <a:gdLst/>
            <a:ahLst/>
            <a:cxnLst/>
            <a:rect l="l" t="t" r="r" b="b"/>
            <a:pathLst>
              <a:path w="359664" h="179831">
                <a:moveTo>
                  <a:pt x="0" y="29972"/>
                </a:moveTo>
                <a:lnTo>
                  <a:pt x="3337" y="16232"/>
                </a:lnTo>
                <a:lnTo>
                  <a:pt x="12242" y="5815"/>
                </a:lnTo>
                <a:lnTo>
                  <a:pt x="25056" y="402"/>
                </a:lnTo>
                <a:lnTo>
                  <a:pt x="29971" y="0"/>
                </a:lnTo>
                <a:lnTo>
                  <a:pt x="329692" y="0"/>
                </a:lnTo>
                <a:lnTo>
                  <a:pt x="343448" y="3345"/>
                </a:lnTo>
                <a:lnTo>
                  <a:pt x="353859" y="12261"/>
                </a:lnTo>
                <a:lnTo>
                  <a:pt x="359262" y="25067"/>
                </a:lnTo>
                <a:lnTo>
                  <a:pt x="359664" y="29972"/>
                </a:lnTo>
                <a:lnTo>
                  <a:pt x="359664" y="149859"/>
                </a:lnTo>
                <a:lnTo>
                  <a:pt x="356325" y="163599"/>
                </a:lnTo>
                <a:lnTo>
                  <a:pt x="347419" y="174016"/>
                </a:lnTo>
                <a:lnTo>
                  <a:pt x="334606" y="179429"/>
                </a:lnTo>
                <a:lnTo>
                  <a:pt x="329692" y="179831"/>
                </a:lnTo>
                <a:lnTo>
                  <a:pt x="29971" y="179831"/>
                </a:lnTo>
                <a:lnTo>
                  <a:pt x="16213" y="176486"/>
                </a:lnTo>
                <a:lnTo>
                  <a:pt x="5803" y="167570"/>
                </a:lnTo>
                <a:lnTo>
                  <a:pt x="401" y="154764"/>
                </a:lnTo>
                <a:lnTo>
                  <a:pt x="0" y="149859"/>
                </a:lnTo>
                <a:lnTo>
                  <a:pt x="0" y="29972"/>
                </a:lnTo>
                <a:close/>
              </a:path>
            </a:pathLst>
          </a:custGeom>
          <a:ln w="25908">
            <a:solidFill>
              <a:srgbClr val="000000"/>
            </a:solidFill>
          </a:ln>
        </p:spPr>
        <p:txBody>
          <a:bodyPr wrap="square" lIns="0" tIns="0" rIns="0" bIns="0" rtlCol="0">
            <a:noAutofit/>
          </a:bodyPr>
          <a:lstStyle/>
          <a:p>
            <a:endParaRPr/>
          </a:p>
        </p:txBody>
      </p:sp>
      <p:sp>
        <p:nvSpPr>
          <p:cNvPr id="9" name="object 20"/>
          <p:cNvSpPr txBox="1"/>
          <p:nvPr/>
        </p:nvSpPr>
        <p:spPr>
          <a:xfrm>
            <a:off x="353461" y="3033358"/>
            <a:ext cx="164344" cy="127812"/>
          </a:xfrm>
          <a:prstGeom prst="rect">
            <a:avLst/>
          </a:prstGeom>
        </p:spPr>
        <p:txBody>
          <a:bodyPr wrap="square" lIns="0" tIns="0" rIns="0" bIns="0" rtlCol="0">
            <a:noAutofit/>
          </a:bodyPr>
          <a:lstStyle/>
          <a:p>
            <a:pPr marL="12700">
              <a:lnSpc>
                <a:spcPts val="919"/>
              </a:lnSpc>
              <a:spcBef>
                <a:spcPts val="46"/>
              </a:spcBef>
            </a:pPr>
            <a:r>
              <a:rPr lang="en-US" sz="1200" b="1" spc="4" baseline="3413" dirty="0" smtClean="0">
                <a:latin typeface="Calibri"/>
                <a:cs typeface="Calibri"/>
              </a:rPr>
              <a:t>DE</a:t>
            </a:r>
            <a:endParaRPr sz="800" dirty="0">
              <a:latin typeface="Calibri"/>
              <a:cs typeface="Calibri"/>
            </a:endParaRPr>
          </a:p>
        </p:txBody>
      </p:sp>
      <p:sp>
        <p:nvSpPr>
          <p:cNvPr id="10" name="object 39"/>
          <p:cNvSpPr/>
          <p:nvPr/>
        </p:nvSpPr>
        <p:spPr>
          <a:xfrm>
            <a:off x="239408" y="3245199"/>
            <a:ext cx="3964678" cy="158432"/>
          </a:xfrm>
          <a:custGeom>
            <a:avLst/>
            <a:gdLst/>
            <a:ahLst/>
            <a:cxnLst/>
            <a:rect l="l" t="t" r="r" b="b"/>
            <a:pathLst>
              <a:path w="3960876" h="179832">
                <a:moveTo>
                  <a:pt x="0" y="29972"/>
                </a:moveTo>
                <a:lnTo>
                  <a:pt x="3337" y="16232"/>
                </a:lnTo>
                <a:lnTo>
                  <a:pt x="12242" y="5815"/>
                </a:lnTo>
                <a:lnTo>
                  <a:pt x="25056" y="402"/>
                </a:lnTo>
                <a:lnTo>
                  <a:pt x="29970" y="0"/>
                </a:lnTo>
                <a:lnTo>
                  <a:pt x="3930904" y="0"/>
                </a:lnTo>
                <a:lnTo>
                  <a:pt x="3944643" y="3345"/>
                </a:lnTo>
                <a:lnTo>
                  <a:pt x="3955060" y="12261"/>
                </a:lnTo>
                <a:lnTo>
                  <a:pt x="3960473" y="25067"/>
                </a:lnTo>
                <a:lnTo>
                  <a:pt x="3960876" y="29972"/>
                </a:lnTo>
                <a:lnTo>
                  <a:pt x="3960876" y="149860"/>
                </a:lnTo>
                <a:lnTo>
                  <a:pt x="3957530" y="163599"/>
                </a:lnTo>
                <a:lnTo>
                  <a:pt x="3948614" y="174016"/>
                </a:lnTo>
                <a:lnTo>
                  <a:pt x="3935808" y="179429"/>
                </a:lnTo>
                <a:lnTo>
                  <a:pt x="3930904" y="179832"/>
                </a:lnTo>
                <a:lnTo>
                  <a:pt x="29970" y="179832"/>
                </a:lnTo>
                <a:lnTo>
                  <a:pt x="16213" y="176486"/>
                </a:lnTo>
                <a:lnTo>
                  <a:pt x="5803" y="167570"/>
                </a:lnTo>
                <a:lnTo>
                  <a:pt x="400" y="154764"/>
                </a:lnTo>
                <a:lnTo>
                  <a:pt x="0" y="149860"/>
                </a:lnTo>
                <a:lnTo>
                  <a:pt x="0" y="29972"/>
                </a:lnTo>
                <a:close/>
              </a:path>
            </a:pathLst>
          </a:custGeom>
          <a:ln w="9144">
            <a:solidFill>
              <a:srgbClr val="000000"/>
            </a:solidFill>
          </a:ln>
        </p:spPr>
        <p:txBody>
          <a:bodyPr wrap="square" lIns="0" tIns="0" rIns="0" bIns="0" rtlCol="0">
            <a:noAutofit/>
          </a:bodyPr>
          <a:lstStyle/>
          <a:p>
            <a:endParaRPr/>
          </a:p>
        </p:txBody>
      </p:sp>
      <p:sp>
        <p:nvSpPr>
          <p:cNvPr id="11" name="Правоъгълник 36"/>
          <p:cNvSpPr/>
          <p:nvPr/>
        </p:nvSpPr>
        <p:spPr>
          <a:xfrm>
            <a:off x="182726" y="4581128"/>
            <a:ext cx="4021359" cy="1887696"/>
          </a:xfrm>
          <a:prstGeom prst="rect">
            <a:avLst/>
          </a:prstGeom>
        </p:spPr>
        <p:txBody>
          <a:bodyPr wrap="square">
            <a:spAutoFit/>
          </a:bodyPr>
          <a:lstStyle/>
          <a:p>
            <a:pPr marL="56738" marR="66401">
              <a:lnSpc>
                <a:spcPts val="960"/>
              </a:lnSpc>
            </a:pPr>
            <a:r>
              <a:rPr lang="de-DE" sz="800" dirty="0">
                <a:cs typeface="Calibri"/>
              </a:rPr>
              <a:t>1. Verwenden Sie stets die Rückhaltsysteme.</a:t>
            </a:r>
          </a:p>
          <a:p>
            <a:pPr marL="56738" marR="66401">
              <a:lnSpc>
                <a:spcPts val="960"/>
              </a:lnSpc>
            </a:pPr>
            <a:r>
              <a:rPr lang="de-DE" sz="800" dirty="0">
                <a:cs typeface="Calibri"/>
              </a:rPr>
              <a:t>2. </a:t>
            </a:r>
            <a:r>
              <a:rPr lang="de-DE" sz="800" b="1" dirty="0">
                <a:cs typeface="Calibri"/>
              </a:rPr>
              <a:t>ACHTUNG! </a:t>
            </a:r>
            <a:r>
              <a:rPr lang="de-DE" sz="800" dirty="0">
                <a:cs typeface="Calibri"/>
              </a:rPr>
              <a:t>Überprüfen Sie vor jedem Gebrauch des Produkts, ob alle Teile der Schaukel richtig platziert und festgezogen sind und ob keine Teile fehlen. Wenn Sie solche Schäden feststellen, hören Sie auf, die Schaukel zu benutzen, bis der Schaden repariert ist und die zerbrochenen Teile ersetzt sind.</a:t>
            </a:r>
          </a:p>
          <a:p>
            <a:pPr marL="56738" marR="66401">
              <a:lnSpc>
                <a:spcPts val="960"/>
              </a:lnSpc>
            </a:pPr>
            <a:r>
              <a:rPr lang="de-DE" sz="800" dirty="0">
                <a:cs typeface="Calibri"/>
              </a:rPr>
              <a:t>3. Lassen Sie Ihr Kind nie unbeaufsichtigt.</a:t>
            </a:r>
          </a:p>
          <a:p>
            <a:pPr marL="56738" marR="66401">
              <a:lnSpc>
                <a:spcPts val="960"/>
              </a:lnSpc>
            </a:pPr>
            <a:r>
              <a:rPr lang="de-DE" sz="800" dirty="0">
                <a:cs typeface="Calibri"/>
              </a:rPr>
              <a:t>4. Das Produkt ist nicht dazu bestimmt, vom Kind getragen zu werden.</a:t>
            </a:r>
          </a:p>
          <a:p>
            <a:pPr marL="56738" marR="66401">
              <a:lnSpc>
                <a:spcPts val="960"/>
              </a:lnSpc>
            </a:pPr>
            <a:r>
              <a:rPr lang="de-DE" sz="800" dirty="0">
                <a:cs typeface="Calibri"/>
              </a:rPr>
              <a:t>5. </a:t>
            </a:r>
            <a:r>
              <a:rPr lang="de-DE" sz="800" b="1" dirty="0">
                <a:cs typeface="Calibri"/>
              </a:rPr>
              <a:t>ACHTUNG!  </a:t>
            </a:r>
            <a:r>
              <a:rPr lang="de-DE" sz="800" dirty="0">
                <a:cs typeface="Calibri"/>
              </a:rPr>
              <a:t>Dieses Produkt nicht mehr verwenden, sobald Ihr Kind ohne Unterstützung sitzen kann oder mehr als 9 kg wiegt.</a:t>
            </a:r>
          </a:p>
          <a:p>
            <a:pPr marL="56738" marR="66401">
              <a:lnSpc>
                <a:spcPts val="960"/>
              </a:lnSpc>
            </a:pPr>
            <a:r>
              <a:rPr lang="de-DE" sz="800" dirty="0">
                <a:cs typeface="Calibri"/>
              </a:rPr>
              <a:t>6. Um Verletzungen zu vermeiden, Kinder beim Falten und Entfalten des Produkts fernhalten.</a:t>
            </a:r>
          </a:p>
          <a:p>
            <a:pPr marL="56738" marR="66401">
              <a:lnSpc>
                <a:spcPts val="960"/>
              </a:lnSpc>
            </a:pPr>
            <a:r>
              <a:rPr lang="de-DE" sz="800" dirty="0">
                <a:cs typeface="Calibri"/>
              </a:rPr>
              <a:t>7. Verwenden Sie das Spielzeug nicht als Griff</a:t>
            </a:r>
          </a:p>
          <a:p>
            <a:pPr marL="56738" marR="66401">
              <a:lnSpc>
                <a:spcPts val="960"/>
              </a:lnSpc>
            </a:pPr>
            <a:r>
              <a:rPr lang="de-DE" sz="800" dirty="0">
                <a:cs typeface="Calibri"/>
              </a:rPr>
              <a:t>8. Das Produkt nicht bewegen oder anheben, wenn sich das Baby darin befindet. </a:t>
            </a:r>
          </a:p>
          <a:p>
            <a:pPr marL="56738" marR="66401">
              <a:lnSpc>
                <a:spcPts val="960"/>
              </a:lnSpc>
            </a:pPr>
            <a:r>
              <a:rPr lang="de-DE" sz="800" dirty="0">
                <a:cs typeface="Calibri"/>
              </a:rPr>
              <a:t>9</a:t>
            </a:r>
            <a:r>
              <a:rPr lang="de-DE" sz="800" dirty="0" smtClean="0">
                <a:cs typeface="Calibri"/>
              </a:rPr>
              <a:t>. </a:t>
            </a:r>
            <a:r>
              <a:rPr lang="de-DE" sz="800" dirty="0">
                <a:cs typeface="Calibri"/>
              </a:rPr>
              <a:t>NIEMALS einen Stuhl benutzen</a:t>
            </a:r>
            <a:r>
              <a:rPr lang="de-DE" sz="800" dirty="0" smtClean="0">
                <a:cs typeface="Calibri"/>
              </a:rPr>
              <a:t>.</a:t>
            </a:r>
            <a:endParaRPr lang="de-DE" sz="800" dirty="0">
              <a:cs typeface="Calibri"/>
            </a:endParaRPr>
          </a:p>
        </p:txBody>
      </p:sp>
      <p:pic>
        <p:nvPicPr>
          <p:cNvPr id="12" name="Картина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9380" y="3966953"/>
            <a:ext cx="727228" cy="745875"/>
          </a:xfrm>
          <a:prstGeom prst="rect">
            <a:avLst/>
          </a:prstGeom>
        </p:spPr>
      </p:pic>
      <p:sp>
        <p:nvSpPr>
          <p:cNvPr id="22" name="TextBox 21"/>
          <p:cNvSpPr txBox="1"/>
          <p:nvPr/>
        </p:nvSpPr>
        <p:spPr>
          <a:xfrm>
            <a:off x="8484844" y="6515919"/>
            <a:ext cx="396000" cy="180000"/>
          </a:xfrm>
          <a:prstGeom prst="roundRect">
            <a:avLst/>
          </a:prstGeom>
          <a:noFill/>
          <a:ln w="6350">
            <a:solidFill>
              <a:schemeClr val="tx1"/>
            </a:solidFill>
          </a:ln>
        </p:spPr>
        <p:txBody>
          <a:bodyPr wrap="square" rtlCol="0" anchor="ctr">
            <a:spAutoFit/>
          </a:bodyPr>
          <a:lstStyle/>
          <a:p>
            <a:pPr algn="ctr"/>
            <a:r>
              <a:rPr lang="bg-BG" sz="900" b="1" dirty="0" smtClean="0">
                <a:latin typeface="Arial" pitchFamily="34" charset="0"/>
                <a:cs typeface="Arial" pitchFamily="34" charset="0"/>
              </a:rPr>
              <a:t>25</a:t>
            </a:r>
            <a:endParaRPr lang="bg-BG" sz="900" b="1" dirty="0">
              <a:latin typeface="Arial" pitchFamily="34" charset="0"/>
              <a:cs typeface="Arial" pitchFamily="34" charset="0"/>
            </a:endParaRPr>
          </a:p>
        </p:txBody>
      </p:sp>
      <p:sp>
        <p:nvSpPr>
          <p:cNvPr id="23" name="Правоъгълник 50"/>
          <p:cNvSpPr/>
          <p:nvPr/>
        </p:nvSpPr>
        <p:spPr>
          <a:xfrm>
            <a:off x="4974494" y="116632"/>
            <a:ext cx="3906350" cy="5216813"/>
          </a:xfrm>
          <a:prstGeom prst="rect">
            <a:avLst/>
          </a:prstGeom>
        </p:spPr>
        <p:txBody>
          <a:bodyPr wrap="square">
            <a:spAutoFit/>
          </a:bodyPr>
          <a:lstStyle/>
          <a:p>
            <a:pPr lvl="0" eaLnBrk="0" fontAlgn="base" hangingPunct="0">
              <a:spcBef>
                <a:spcPct val="0"/>
              </a:spcBef>
              <a:spcAft>
                <a:spcPct val="0"/>
              </a:spcAft>
            </a:pPr>
            <a:r>
              <a:rPr lang="fr-FR" altLang="en-US" sz="900" dirty="0" smtClean="0"/>
              <a:t>11</a:t>
            </a:r>
            <a:r>
              <a:rPr lang="fr-FR" altLang="en-US" sz="900" dirty="0" smtClean="0"/>
              <a:t>. </a:t>
            </a:r>
            <a:r>
              <a:rPr lang="fr-FR" altLang="en-US" sz="900" dirty="0"/>
              <a:t>Ne placez pas la balançoire sur des surfaces inégales, à proximité d’escaliers, de surfaces glissantes ou mouillées, de piscines, de sources de chauffage - appareils de chauffage, fours de cuisson, feux ouverts et autres endroits dangereux. </a:t>
            </a:r>
          </a:p>
          <a:p>
            <a:pPr lvl="0" eaLnBrk="0" fontAlgn="base" hangingPunct="0">
              <a:spcBef>
                <a:spcPct val="0"/>
              </a:spcBef>
              <a:spcAft>
                <a:spcPct val="0"/>
              </a:spcAft>
            </a:pPr>
            <a:r>
              <a:rPr lang="fr-FR" altLang="en-US" sz="900" dirty="0" smtClean="0"/>
              <a:t>12. </a:t>
            </a:r>
            <a:r>
              <a:rPr lang="fr-FR" altLang="en-US" sz="900" dirty="0"/>
              <a:t>N'utilisez pas d'accessoires ou de pièces de rechange autres que ceux approuvés par le fabricant. </a:t>
            </a:r>
          </a:p>
          <a:p>
            <a:pPr lvl="0" eaLnBrk="0" fontAlgn="base" hangingPunct="0">
              <a:spcBef>
                <a:spcPct val="0"/>
              </a:spcBef>
              <a:spcAft>
                <a:spcPct val="0"/>
              </a:spcAft>
            </a:pPr>
            <a:r>
              <a:rPr lang="fr-FR" altLang="en-US" sz="900" dirty="0" smtClean="0"/>
              <a:t>13. </a:t>
            </a:r>
            <a:r>
              <a:rPr lang="fr-FR" altLang="en-US" sz="900" dirty="0"/>
              <a:t>Ne suspendez rien d'autre qu'un jouet à la barre de jouets. </a:t>
            </a:r>
          </a:p>
          <a:p>
            <a:pPr lvl="0" eaLnBrk="0" fontAlgn="base" hangingPunct="0">
              <a:spcBef>
                <a:spcPct val="0"/>
              </a:spcBef>
              <a:spcAft>
                <a:spcPct val="0"/>
              </a:spcAft>
            </a:pPr>
            <a:r>
              <a:rPr lang="fr-FR" altLang="en-US" sz="900" dirty="0" smtClean="0"/>
              <a:t>14. </a:t>
            </a:r>
            <a:r>
              <a:rPr lang="fr-FR" altLang="en-US" sz="900" b="1" dirty="0"/>
              <a:t>AVERTISSEMENT! </a:t>
            </a:r>
            <a:r>
              <a:rPr lang="fr-FR" altLang="en-US" sz="900" dirty="0"/>
              <a:t>Ce produit n'est pas prevu pour de longues périodes de sommeil. </a:t>
            </a:r>
          </a:p>
          <a:p>
            <a:pPr lvl="0" eaLnBrk="0" fontAlgn="base" hangingPunct="0">
              <a:spcBef>
                <a:spcPct val="0"/>
              </a:spcBef>
              <a:spcAft>
                <a:spcPct val="0"/>
              </a:spcAft>
            </a:pPr>
            <a:r>
              <a:rPr lang="fr-FR" altLang="en-US" sz="900" dirty="0" smtClean="0"/>
              <a:t>15. </a:t>
            </a:r>
            <a:r>
              <a:rPr lang="fr-FR" altLang="en-US" sz="900" dirty="0"/>
              <a:t>Le produit n’est pas un jouet, ne laissez pas les enfants jouer avec ce produit.</a:t>
            </a:r>
          </a:p>
          <a:p>
            <a:pPr lvl="0" eaLnBrk="0" fontAlgn="base" hangingPunct="0">
              <a:spcBef>
                <a:spcPct val="0"/>
              </a:spcBef>
              <a:spcAft>
                <a:spcPct val="0"/>
              </a:spcAft>
            </a:pPr>
            <a:r>
              <a:rPr lang="fr-FR" altLang="en-US" sz="900" dirty="0" smtClean="0"/>
              <a:t>16. </a:t>
            </a:r>
            <a:r>
              <a:rPr lang="fr-FR" altLang="en-US" sz="900" b="1" dirty="0"/>
              <a:t>AVERTISSEMENT! </a:t>
            </a:r>
            <a:r>
              <a:rPr lang="fr-FR" altLang="en-US" sz="900" dirty="0"/>
              <a:t>La balançoire doit être arrêtée avant que vous en retiriez l'enfant. </a:t>
            </a:r>
          </a:p>
          <a:p>
            <a:pPr lvl="0" eaLnBrk="0" fontAlgn="base" hangingPunct="0">
              <a:spcBef>
                <a:spcPct val="0"/>
              </a:spcBef>
              <a:spcAft>
                <a:spcPct val="0"/>
              </a:spcAft>
            </a:pPr>
            <a:r>
              <a:rPr lang="fr-FR" altLang="en-US" sz="900" dirty="0" smtClean="0"/>
              <a:t>17. </a:t>
            </a:r>
            <a:r>
              <a:rPr lang="fr-FR" altLang="en-US" sz="900" dirty="0"/>
              <a:t>Ce produit ne remplace pas le lit ou le lit. Lorsque l'enfant a besoin de dormir, placez-le dans un lit ou un lit approprié. </a:t>
            </a:r>
          </a:p>
          <a:p>
            <a:pPr lvl="0" eaLnBrk="0" fontAlgn="base" hangingPunct="0">
              <a:spcBef>
                <a:spcPct val="0"/>
              </a:spcBef>
              <a:spcAft>
                <a:spcPct val="0"/>
              </a:spcAft>
            </a:pPr>
            <a:r>
              <a:rPr lang="fr-FR" altLang="en-US" sz="900" dirty="0" smtClean="0"/>
              <a:t>18. </a:t>
            </a:r>
            <a:r>
              <a:rPr lang="fr-FR" altLang="en-US" sz="900" dirty="0"/>
              <a:t>Ne pas laisser les enfants jouer avec ce produit. </a:t>
            </a:r>
          </a:p>
          <a:p>
            <a:pPr lvl="0" eaLnBrk="0" fontAlgn="base" hangingPunct="0">
              <a:spcBef>
                <a:spcPct val="0"/>
              </a:spcBef>
              <a:spcAft>
                <a:spcPct val="0"/>
              </a:spcAft>
            </a:pPr>
            <a:r>
              <a:rPr lang="fr-FR" altLang="en-US" sz="900" dirty="0" smtClean="0"/>
              <a:t>19. </a:t>
            </a:r>
            <a:r>
              <a:rPr lang="fr-FR" altLang="en-US" sz="900" dirty="0"/>
              <a:t>Quand le produit est branché à un lecteur musical, s’assurer que le volume du lecteur est bas. </a:t>
            </a:r>
          </a:p>
          <a:p>
            <a:pPr lvl="0" eaLnBrk="0" fontAlgn="base" hangingPunct="0">
              <a:spcBef>
                <a:spcPct val="0"/>
              </a:spcBef>
              <a:spcAft>
                <a:spcPct val="0"/>
              </a:spcAft>
            </a:pPr>
            <a:r>
              <a:rPr lang="fr-FR" altLang="en-US" sz="900" dirty="0" smtClean="0"/>
              <a:t>20. </a:t>
            </a:r>
            <a:r>
              <a:rPr lang="fr-FR" altLang="en-US" sz="900" dirty="0"/>
              <a:t>Les transformateurs utilisés avec la balançoire pour bébé doivent être examinés régulièrement pour vérifier qu'ils ne sont pas endommagés par le cordon, la fiche, le boîtier ou d'autres pièces. Dans le cas contraire, ils ne doivent pas être utilisés. </a:t>
            </a:r>
          </a:p>
          <a:p>
            <a:pPr lvl="0" eaLnBrk="0" fontAlgn="base" hangingPunct="0">
              <a:spcBef>
                <a:spcPct val="0"/>
              </a:spcBef>
              <a:spcAft>
                <a:spcPct val="0"/>
              </a:spcAft>
            </a:pPr>
            <a:r>
              <a:rPr lang="fr-FR" altLang="en-US" sz="900" dirty="0" smtClean="0"/>
              <a:t>21. </a:t>
            </a:r>
            <a:r>
              <a:rPr lang="fr-FR" altLang="en-US" sz="900" dirty="0"/>
              <a:t>La balançoire pour bébé ne doit être utilisée qu'avec le transformateur recommandé. </a:t>
            </a:r>
          </a:p>
          <a:p>
            <a:pPr lvl="0" eaLnBrk="0" fontAlgn="base" hangingPunct="0">
              <a:spcBef>
                <a:spcPct val="0"/>
              </a:spcBef>
              <a:spcAft>
                <a:spcPct val="0"/>
              </a:spcAft>
            </a:pPr>
            <a:r>
              <a:rPr lang="fr-FR" altLang="en-US" sz="900" dirty="0" smtClean="0"/>
              <a:t>22. </a:t>
            </a:r>
            <a:r>
              <a:rPr lang="fr-FR" altLang="en-US" sz="900" dirty="0"/>
              <a:t>Ne laissez pas plus d'un enfant utiliser la balançoire. Ne laissez pas les enfants jouer avec la balançoire ou autour de celle-ci s'il y a un autre enfant à l'intérieur. </a:t>
            </a:r>
            <a:endParaRPr lang="fr-FR" altLang="en-US" sz="900" dirty="0" smtClean="0"/>
          </a:p>
          <a:p>
            <a:pPr lvl="0" eaLnBrk="0" fontAlgn="base" hangingPunct="0">
              <a:spcBef>
                <a:spcPct val="0"/>
              </a:spcBef>
              <a:spcAft>
                <a:spcPct val="0"/>
              </a:spcAft>
            </a:pPr>
            <a:r>
              <a:rPr lang="fr-FR" altLang="en-US" sz="900" dirty="0" smtClean="0"/>
              <a:t>23. </a:t>
            </a:r>
            <a:r>
              <a:rPr lang="fr-FR" altLang="en-US" sz="900" b="1" dirty="0"/>
              <a:t>AVERTISSEMENT! </a:t>
            </a:r>
            <a:r>
              <a:rPr lang="fr-FR" altLang="en-US" sz="900" dirty="0"/>
              <a:t>Ne modifiez et n’améliorez pas la construction de la balançoire, car cela pourrait renverser ou endommager la balançoire pendant que l’enfant est dedans et risquerait de la blesser. </a:t>
            </a:r>
          </a:p>
          <a:p>
            <a:pPr lvl="0" eaLnBrk="0" fontAlgn="base" hangingPunct="0">
              <a:spcBef>
                <a:spcPct val="0"/>
              </a:spcBef>
              <a:spcAft>
                <a:spcPct val="0"/>
              </a:spcAft>
            </a:pPr>
            <a:r>
              <a:rPr lang="fr-FR" altLang="en-US" sz="900" dirty="0" smtClean="0"/>
              <a:t>24. </a:t>
            </a:r>
            <a:r>
              <a:rPr lang="fr-FR" altLang="en-US" sz="900" dirty="0"/>
              <a:t>Ne réparez pas la balançoire par vous-même. Si un dommage est constaté, veuillez prendre contact avec un atelier de réparation agréé ou avec un revendeur auprès duquel vous avez acheté le produit. </a:t>
            </a:r>
          </a:p>
          <a:p>
            <a:pPr lvl="0" eaLnBrk="0" fontAlgn="base" hangingPunct="0">
              <a:spcBef>
                <a:spcPct val="0"/>
              </a:spcBef>
              <a:spcAft>
                <a:spcPct val="0"/>
              </a:spcAft>
            </a:pPr>
            <a:r>
              <a:rPr lang="fr-FR" altLang="en-US" sz="900" dirty="0" smtClean="0"/>
              <a:t>25. </a:t>
            </a:r>
            <a:r>
              <a:rPr lang="fr-FR" altLang="en-US" sz="900" dirty="0"/>
              <a:t>Après avoir déballé le produit, veuillez retirer tous les sacs en plastique et les jeter aux endroits prévus. Éloignez-les des enfants pour éviter l’étouffement. </a:t>
            </a:r>
          </a:p>
          <a:p>
            <a:pPr lvl="0" eaLnBrk="0" fontAlgn="base" hangingPunct="0">
              <a:spcBef>
                <a:spcPct val="0"/>
              </a:spcBef>
              <a:spcAft>
                <a:spcPct val="0"/>
              </a:spcAft>
            </a:pPr>
            <a:r>
              <a:rPr lang="fr-FR" altLang="en-US" sz="900" dirty="0" smtClean="0"/>
              <a:t>26. </a:t>
            </a:r>
            <a:r>
              <a:rPr lang="fr-FR" altLang="en-US" sz="900" dirty="0"/>
              <a:t>Pour éviter les blessures, s’assurer que les enfants ne sont pas à proximité lors du pliage et du dépliage du produit. </a:t>
            </a:r>
          </a:p>
        </p:txBody>
      </p:sp>
      <p:sp>
        <p:nvSpPr>
          <p:cNvPr id="24" name="Правоъгълник 51"/>
          <p:cNvSpPr/>
          <p:nvPr/>
        </p:nvSpPr>
        <p:spPr>
          <a:xfrm>
            <a:off x="5003451" y="5318513"/>
            <a:ext cx="3848436" cy="215444"/>
          </a:xfrm>
          <a:prstGeom prst="rect">
            <a:avLst/>
          </a:prstGeom>
          <a:ln w="9525">
            <a:solidFill>
              <a:schemeClr val="tx1"/>
            </a:solidFill>
          </a:ln>
        </p:spPr>
        <p:txBody>
          <a:bodyPr wrap="square">
            <a:spAutoFit/>
          </a:bodyPr>
          <a:lstStyle/>
          <a:p>
            <a:pPr algn="ctr"/>
            <a:r>
              <a:rPr lang="fr-FR" sz="800" dirty="0">
                <a:latin typeface="+mj-lt"/>
                <a:ea typeface="Calibri" panose="020F0502020204030204" pitchFamily="34" charset="0"/>
              </a:rPr>
              <a:t>Ce produit est essayé et </a:t>
            </a:r>
            <a:r>
              <a:rPr lang="fr-FR" sz="800" dirty="0">
                <a:latin typeface="+mj-lt"/>
                <a:ea typeface="Bliss2-Light"/>
              </a:rPr>
              <a:t>répond aux </a:t>
            </a:r>
            <a:r>
              <a:rPr lang="fr-FR" sz="800" dirty="0" smtClean="0">
                <a:latin typeface="+mj-lt"/>
                <a:ea typeface="Bliss2-Light"/>
              </a:rPr>
              <a:t>standards</a:t>
            </a:r>
            <a:r>
              <a:rPr lang="bg-BG" sz="800" dirty="0" smtClean="0">
                <a:latin typeface="+mj-lt"/>
                <a:ea typeface="Calibri" panose="020F0502020204030204" pitchFamily="34" charset="0"/>
              </a:rPr>
              <a:t>, </a:t>
            </a:r>
            <a:r>
              <a:rPr lang="fr-FR" sz="800" dirty="0">
                <a:latin typeface="+mj-lt"/>
                <a:ea typeface="Calibri" panose="020F0502020204030204" pitchFamily="34" charset="0"/>
              </a:rPr>
              <a:t>EN</a:t>
            </a:r>
            <a:r>
              <a:rPr lang="bg-BG" sz="800" dirty="0">
                <a:latin typeface="+mj-lt"/>
                <a:ea typeface="Calibri" panose="020F0502020204030204" pitchFamily="34" charset="0"/>
              </a:rPr>
              <a:t> </a:t>
            </a:r>
            <a:r>
              <a:rPr lang="bg-BG" sz="800" dirty="0" smtClean="0">
                <a:latin typeface="+mj-lt"/>
                <a:ea typeface="Calibri" panose="020F0502020204030204" pitchFamily="34" charset="0"/>
              </a:rPr>
              <a:t>16232:2013</a:t>
            </a:r>
            <a:r>
              <a:rPr lang="en-US" sz="800" dirty="0" smtClean="0">
                <a:latin typeface="+mj-lt"/>
                <a:ea typeface="Calibri" panose="020F0502020204030204" pitchFamily="34" charset="0"/>
              </a:rPr>
              <a:t>+A1:2018</a:t>
            </a:r>
            <a:r>
              <a:rPr lang="bg-BG" sz="800" dirty="0" smtClean="0">
                <a:latin typeface="+mj-lt"/>
                <a:ea typeface="Calibri" panose="020F0502020204030204" pitchFamily="34" charset="0"/>
              </a:rPr>
              <a:t>.</a:t>
            </a:r>
            <a:endParaRPr lang="en-US" sz="800" dirty="0">
              <a:latin typeface="+mj-lt"/>
            </a:endParaRPr>
          </a:p>
        </p:txBody>
      </p:sp>
      <p:sp>
        <p:nvSpPr>
          <p:cNvPr id="25" name="TextBox 48"/>
          <p:cNvSpPr txBox="1"/>
          <p:nvPr/>
        </p:nvSpPr>
        <p:spPr>
          <a:xfrm>
            <a:off x="4999967" y="5562750"/>
            <a:ext cx="3851920" cy="180000"/>
          </a:xfrm>
          <a:prstGeom prst="roundRect">
            <a:avLst/>
          </a:prstGeom>
          <a:ln/>
        </p:spPr>
        <p:style>
          <a:lnRef idx="1">
            <a:schemeClr val="dk1"/>
          </a:lnRef>
          <a:fillRef idx="2">
            <a:schemeClr val="dk1"/>
          </a:fillRef>
          <a:effectRef idx="1">
            <a:schemeClr val="dk1"/>
          </a:effectRef>
          <a:fontRef idx="minor">
            <a:schemeClr val="dk1"/>
          </a:fontRef>
        </p:style>
        <p:txBody>
          <a:bodyPr wrap="square" rtlCol="0" anchor="ctr">
            <a:spAutoFit/>
          </a:bodyPr>
          <a:lstStyle/>
          <a:p>
            <a:pPr algn="ctr"/>
            <a:r>
              <a:rPr lang="fr-FR" sz="1000" b="1" dirty="0" smtClean="0"/>
              <a:t>COMPOSANTS</a:t>
            </a:r>
            <a:endParaRPr lang="bg-BG" sz="1000" b="1" dirty="0">
              <a:solidFill>
                <a:schemeClr val="tx1"/>
              </a:solidFill>
              <a:cs typeface="Arial" pitchFamily="34" charset="0"/>
            </a:endParaRPr>
          </a:p>
        </p:txBody>
      </p:sp>
      <p:sp>
        <p:nvSpPr>
          <p:cNvPr id="26" name="Правоъгълник 4"/>
          <p:cNvSpPr/>
          <p:nvPr/>
        </p:nvSpPr>
        <p:spPr>
          <a:xfrm>
            <a:off x="7132823" y="5742750"/>
            <a:ext cx="2430016" cy="530338"/>
          </a:xfrm>
          <a:prstGeom prst="rect">
            <a:avLst/>
          </a:prstGeom>
        </p:spPr>
        <p:txBody>
          <a:bodyPr wrap="square">
            <a:spAutoFit/>
          </a:bodyPr>
          <a:lstStyle/>
          <a:p>
            <a:pPr>
              <a:lnSpc>
                <a:spcPct val="107000"/>
              </a:lnSpc>
              <a:spcAft>
                <a:spcPts val="0"/>
              </a:spcAft>
            </a:pPr>
            <a:r>
              <a:rPr lang="fr-FR" sz="900" dirty="0">
                <a:latin typeface="+mj-lt"/>
                <a:ea typeface="Calibri" panose="020F0502020204030204" pitchFamily="34" charset="0"/>
                <a:cs typeface="Times New Roman" panose="02020603050405020304" pitchFamily="18" charset="0"/>
              </a:rPr>
              <a:t/>
            </a:r>
            <a:br>
              <a:rPr lang="fr-FR" sz="900" dirty="0">
                <a:latin typeface="+mj-lt"/>
                <a:ea typeface="Calibri" panose="020F0502020204030204" pitchFamily="34" charset="0"/>
                <a:cs typeface="Times New Roman" panose="02020603050405020304" pitchFamily="18" charset="0"/>
              </a:rPr>
            </a:br>
            <a:r>
              <a:rPr lang="fr-FR" sz="900" dirty="0">
                <a:latin typeface="+mj-lt"/>
                <a:ea typeface="Calibri" panose="020F0502020204030204" pitchFamily="34" charset="0"/>
                <a:cs typeface="Times New Roman" panose="02020603050405020304" pitchFamily="18" charset="0"/>
              </a:rPr>
              <a:t>4. 1 Cadre et base du siège</a:t>
            </a:r>
            <a:br>
              <a:rPr lang="fr-FR" sz="900" dirty="0">
                <a:latin typeface="+mj-lt"/>
                <a:ea typeface="Calibri" panose="020F0502020204030204" pitchFamily="34" charset="0"/>
                <a:cs typeface="Times New Roman" panose="02020603050405020304" pitchFamily="18" charset="0"/>
              </a:rPr>
            </a:br>
            <a:r>
              <a:rPr lang="fr-FR" sz="900" dirty="0">
                <a:latin typeface="+mj-lt"/>
                <a:ea typeface="Calibri" panose="020F0502020204030204" pitchFamily="34" charset="0"/>
                <a:cs typeface="Times New Roman" panose="02020603050405020304" pitchFamily="18" charset="0"/>
              </a:rPr>
              <a:t>5. 1 Support à jouets</a:t>
            </a:r>
            <a:endParaRPr lang="en-US" sz="900" dirty="0">
              <a:effectLst/>
              <a:latin typeface="+mj-lt"/>
              <a:ea typeface="Calibri" panose="020F0502020204030204" pitchFamily="34" charset="0"/>
              <a:cs typeface="Times New Roman" panose="02020603050405020304" pitchFamily="18" charset="0"/>
            </a:endParaRPr>
          </a:p>
        </p:txBody>
      </p:sp>
      <p:sp>
        <p:nvSpPr>
          <p:cNvPr id="27" name="Правоъгълник 4"/>
          <p:cNvSpPr/>
          <p:nvPr/>
        </p:nvSpPr>
        <p:spPr>
          <a:xfrm>
            <a:off x="4999967" y="5742750"/>
            <a:ext cx="2430016" cy="833241"/>
          </a:xfrm>
          <a:prstGeom prst="rect">
            <a:avLst/>
          </a:prstGeom>
        </p:spPr>
        <p:txBody>
          <a:bodyPr wrap="square">
            <a:spAutoFit/>
          </a:bodyPr>
          <a:lstStyle/>
          <a:p>
            <a:pPr>
              <a:lnSpc>
                <a:spcPct val="107000"/>
              </a:lnSpc>
              <a:spcAft>
                <a:spcPts val="0"/>
              </a:spcAft>
            </a:pPr>
            <a:r>
              <a:rPr lang="fr-FR" sz="900" dirty="0">
                <a:latin typeface="+mj-lt"/>
                <a:ea typeface="Calibri" panose="020F0502020204030204" pitchFamily="34" charset="0"/>
                <a:cs typeface="Times New Roman" panose="02020603050405020304" pitchFamily="18" charset="0"/>
              </a:rPr>
              <a:t>1. 2 tubes fondamentaux – antérieur et postérieur.</a:t>
            </a:r>
            <a:endParaRPr lang="en-US" sz="900" dirty="0">
              <a:latin typeface="+mj-lt"/>
              <a:ea typeface="Calibri" panose="020F0502020204030204" pitchFamily="34" charset="0"/>
              <a:cs typeface="Times New Roman" panose="02020603050405020304" pitchFamily="18" charset="0"/>
            </a:endParaRPr>
          </a:p>
          <a:p>
            <a:pPr>
              <a:lnSpc>
                <a:spcPct val="107000"/>
              </a:lnSpc>
              <a:spcAft>
                <a:spcPts val="0"/>
              </a:spcAft>
            </a:pPr>
            <a:r>
              <a:rPr lang="fr-FR" sz="900" dirty="0">
                <a:latin typeface="+mj-lt"/>
                <a:ea typeface="Calibri" panose="020F0502020204030204" pitchFamily="34" charset="0"/>
                <a:cs typeface="Times New Roman" panose="02020603050405020304" pitchFamily="18" charset="0"/>
              </a:rPr>
              <a:t>2. 1 Encadrement de base</a:t>
            </a:r>
            <a:br>
              <a:rPr lang="fr-FR" sz="900" dirty="0">
                <a:latin typeface="+mj-lt"/>
                <a:ea typeface="Calibri" panose="020F0502020204030204" pitchFamily="34" charset="0"/>
                <a:cs typeface="Times New Roman" panose="02020603050405020304" pitchFamily="18" charset="0"/>
              </a:rPr>
            </a:br>
            <a:r>
              <a:rPr lang="fr-FR" sz="900" dirty="0">
                <a:latin typeface="+mj-lt"/>
                <a:ea typeface="Calibri" panose="020F0502020204030204" pitchFamily="34" charset="0"/>
                <a:cs typeface="Times New Roman" panose="02020603050405020304" pitchFamily="18" charset="0"/>
              </a:rPr>
              <a:t>3. 1 Encadrement supplémentaire</a:t>
            </a:r>
            <a:br>
              <a:rPr lang="fr-FR" sz="900" dirty="0">
                <a:latin typeface="+mj-lt"/>
                <a:ea typeface="Calibri" panose="020F0502020204030204" pitchFamily="34" charset="0"/>
                <a:cs typeface="Times New Roman" panose="02020603050405020304" pitchFamily="18" charset="0"/>
              </a:rPr>
            </a:br>
            <a:endParaRPr lang="en-US" sz="9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4381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36"/>
          <p:cNvSpPr/>
          <p:nvPr/>
        </p:nvSpPr>
        <p:spPr>
          <a:xfrm>
            <a:off x="107504" y="44624"/>
            <a:ext cx="4021359" cy="3554819"/>
          </a:xfrm>
          <a:prstGeom prst="rect">
            <a:avLst/>
          </a:prstGeom>
        </p:spPr>
        <p:txBody>
          <a:bodyPr wrap="square">
            <a:spAutoFit/>
          </a:bodyPr>
          <a:lstStyle/>
          <a:p>
            <a:pPr marL="56738" marR="66401">
              <a:lnSpc>
                <a:spcPts val="960"/>
              </a:lnSpc>
            </a:pPr>
            <a:r>
              <a:rPr lang="ru-RU" sz="800" dirty="0" smtClean="0">
                <a:cs typeface="Calibri"/>
              </a:rPr>
              <a:t>1</a:t>
            </a:r>
            <a:r>
              <a:rPr lang="en-US" sz="800" dirty="0" smtClean="0">
                <a:cs typeface="Calibri"/>
              </a:rPr>
              <a:t>0</a:t>
            </a:r>
            <a:r>
              <a:rPr lang="ru-RU" sz="800" dirty="0" smtClean="0">
                <a:cs typeface="Calibri"/>
              </a:rPr>
              <a:t>. </a:t>
            </a:r>
            <a:r>
              <a:rPr lang="en-US" sz="800" b="1" dirty="0">
                <a:cs typeface="Calibri"/>
              </a:rPr>
              <a:t>ACHTUNG</a:t>
            </a:r>
            <a:r>
              <a:rPr lang="ru-RU" sz="800" b="1" dirty="0">
                <a:cs typeface="Calibri"/>
              </a:rPr>
              <a:t>! </a:t>
            </a:r>
            <a:r>
              <a:rPr lang="en-US" sz="800" dirty="0">
                <a:cs typeface="Calibri"/>
              </a:rPr>
              <a:t>Dieses </a:t>
            </a:r>
            <a:r>
              <a:rPr lang="en-US" sz="800" dirty="0" err="1">
                <a:cs typeface="Calibri"/>
              </a:rPr>
              <a:t>Produkt</a:t>
            </a:r>
            <a:r>
              <a:rPr lang="en-US" sz="800" dirty="0">
                <a:cs typeface="Calibri"/>
              </a:rPr>
              <a:t> </a:t>
            </a:r>
            <a:r>
              <a:rPr lang="en-US" sz="800" dirty="0" err="1">
                <a:cs typeface="Calibri"/>
              </a:rPr>
              <a:t>niemals</a:t>
            </a:r>
            <a:r>
              <a:rPr lang="en-US" sz="800" dirty="0">
                <a:cs typeface="Calibri"/>
              </a:rPr>
              <a:t> auf </a:t>
            </a:r>
            <a:r>
              <a:rPr lang="en-US" sz="800" dirty="0" err="1">
                <a:cs typeface="Calibri"/>
              </a:rPr>
              <a:t>einer</a:t>
            </a:r>
            <a:r>
              <a:rPr lang="en-US" sz="800" dirty="0">
                <a:cs typeface="Calibri"/>
              </a:rPr>
              <a:t> </a:t>
            </a:r>
            <a:r>
              <a:rPr lang="en-US" sz="800" dirty="0" err="1">
                <a:cs typeface="Calibri"/>
              </a:rPr>
              <a:t>erh</a:t>
            </a:r>
            <a:r>
              <a:rPr lang="de-DE" sz="800" dirty="0"/>
              <a:t>ö</a:t>
            </a:r>
            <a:r>
              <a:rPr lang="en-US" sz="800" dirty="0" err="1">
                <a:cs typeface="Calibri"/>
              </a:rPr>
              <a:t>hten</a:t>
            </a:r>
            <a:r>
              <a:rPr lang="en-US" sz="800" dirty="0">
                <a:cs typeface="Calibri"/>
              </a:rPr>
              <a:t> </a:t>
            </a:r>
            <a:r>
              <a:rPr lang="en-US" sz="800" dirty="0" err="1">
                <a:cs typeface="Calibri"/>
              </a:rPr>
              <a:t>Fl</a:t>
            </a:r>
            <a:r>
              <a:rPr lang="de-DE" sz="800" dirty="0">
                <a:cs typeface="Calibri"/>
              </a:rPr>
              <a:t>ä</a:t>
            </a:r>
            <a:r>
              <a:rPr lang="en-US" sz="800" dirty="0" err="1">
                <a:cs typeface="Calibri"/>
              </a:rPr>
              <a:t>che</a:t>
            </a:r>
            <a:r>
              <a:rPr lang="en-US" sz="800" dirty="0">
                <a:cs typeface="Calibri"/>
              </a:rPr>
              <a:t> (</a:t>
            </a:r>
            <a:r>
              <a:rPr lang="en-US" sz="800" dirty="0" err="1">
                <a:cs typeface="Calibri"/>
              </a:rPr>
              <a:t>z.B</a:t>
            </a:r>
            <a:r>
              <a:rPr lang="en-US" sz="800" dirty="0">
                <a:cs typeface="Calibri"/>
              </a:rPr>
              <a:t>. </a:t>
            </a:r>
            <a:r>
              <a:rPr lang="en-US" sz="800" dirty="0" err="1">
                <a:cs typeface="Calibri"/>
              </a:rPr>
              <a:t>einem</a:t>
            </a:r>
            <a:r>
              <a:rPr lang="en-US" sz="800" dirty="0">
                <a:cs typeface="Calibri"/>
              </a:rPr>
              <a:t> </a:t>
            </a:r>
            <a:r>
              <a:rPr lang="en-US" sz="800" dirty="0" err="1">
                <a:cs typeface="Calibri"/>
              </a:rPr>
              <a:t>Tisch</a:t>
            </a:r>
            <a:r>
              <a:rPr lang="en-US" sz="800" dirty="0">
                <a:cs typeface="Calibri"/>
              </a:rPr>
              <a:t>) </a:t>
            </a:r>
            <a:r>
              <a:rPr lang="en-US" sz="800" dirty="0" err="1">
                <a:cs typeface="Calibri"/>
              </a:rPr>
              <a:t>verwenden</a:t>
            </a:r>
            <a:r>
              <a:rPr lang="en-US" sz="800" dirty="0">
                <a:cs typeface="Calibri"/>
              </a:rPr>
              <a:t>. </a:t>
            </a:r>
            <a:endParaRPr lang="de-DE" sz="800" dirty="0">
              <a:cs typeface="Calibri"/>
            </a:endParaRPr>
          </a:p>
          <a:p>
            <a:pPr marL="56738" marR="66401">
              <a:lnSpc>
                <a:spcPts val="960"/>
              </a:lnSpc>
            </a:pPr>
            <a:r>
              <a:rPr lang="de-DE" sz="800" dirty="0" smtClean="0">
                <a:cs typeface="Calibri"/>
              </a:rPr>
              <a:t>11. </a:t>
            </a:r>
            <a:r>
              <a:rPr lang="de-DE" sz="800" dirty="0">
                <a:cs typeface="Calibri"/>
              </a:rPr>
              <a:t>Stellen Sie die Kinderschaukel nicht auf unebenen Flächen, in der Nähe von Treppen, rutschigen und nassen Oberflächen, Schwimmbädern, Heizquellen - Heizgeräten, Kochherden, offenen Feuern und anderen gefährlichen Orten auf.</a:t>
            </a:r>
          </a:p>
          <a:p>
            <a:pPr marL="56738" marR="66401">
              <a:lnSpc>
                <a:spcPts val="960"/>
              </a:lnSpc>
            </a:pPr>
            <a:r>
              <a:rPr lang="de-DE" sz="800" dirty="0" smtClean="0">
                <a:cs typeface="Calibri"/>
              </a:rPr>
              <a:t>12. </a:t>
            </a:r>
            <a:r>
              <a:rPr lang="de-DE" sz="800" dirty="0">
                <a:cs typeface="Calibri"/>
              </a:rPr>
              <a:t>Verwenden Sie keine anderen als die vom Hersteller zugelassenen Zubehörteile oder Ersatzteile.</a:t>
            </a:r>
            <a:endParaRPr lang="bg-BG" sz="800" dirty="0">
              <a:cs typeface="Calibri"/>
            </a:endParaRPr>
          </a:p>
          <a:p>
            <a:pPr marL="56738" marR="66401">
              <a:lnSpc>
                <a:spcPts val="960"/>
              </a:lnSpc>
            </a:pPr>
            <a:r>
              <a:rPr lang="de-DE" sz="800" dirty="0" smtClean="0">
                <a:cs typeface="Calibri"/>
              </a:rPr>
              <a:t>13. </a:t>
            </a:r>
            <a:r>
              <a:rPr lang="de-DE" sz="800" dirty="0">
                <a:cs typeface="Calibri"/>
              </a:rPr>
              <a:t>Verstecken Sie nichts als Spielzeug.</a:t>
            </a:r>
          </a:p>
          <a:p>
            <a:pPr marL="56738" marR="66401">
              <a:lnSpc>
                <a:spcPts val="960"/>
              </a:lnSpc>
            </a:pPr>
            <a:r>
              <a:rPr lang="de-DE" sz="800" dirty="0" smtClean="0">
                <a:cs typeface="Calibri"/>
              </a:rPr>
              <a:t>14. </a:t>
            </a:r>
            <a:r>
              <a:rPr lang="de-DE" sz="800" b="1" dirty="0">
                <a:cs typeface="Calibri"/>
              </a:rPr>
              <a:t>ACHTUNG!  </a:t>
            </a:r>
            <a:r>
              <a:rPr lang="de-DE" sz="800" dirty="0">
                <a:cs typeface="Calibri"/>
              </a:rPr>
              <a:t>Dieses Produkt ist nicht für längere Schlafzeiten vorgesehen. </a:t>
            </a:r>
          </a:p>
          <a:p>
            <a:pPr marL="56738" marR="66401">
              <a:lnSpc>
                <a:spcPts val="960"/>
              </a:lnSpc>
            </a:pPr>
            <a:r>
              <a:rPr lang="de-DE" sz="800" dirty="0" smtClean="0">
                <a:cs typeface="Calibri"/>
              </a:rPr>
              <a:t>15. </a:t>
            </a:r>
            <a:r>
              <a:rPr lang="de-DE" sz="800" dirty="0">
                <a:cs typeface="Calibri"/>
              </a:rPr>
              <a:t>Das Produkt ist kein Spielzeug für Kinder, lassen Sie Kinder nicht damit spielen.</a:t>
            </a:r>
          </a:p>
          <a:p>
            <a:pPr marL="56738" marR="66401">
              <a:lnSpc>
                <a:spcPts val="960"/>
              </a:lnSpc>
            </a:pPr>
            <a:r>
              <a:rPr lang="de-DE" sz="800" dirty="0" smtClean="0">
                <a:cs typeface="Calibri"/>
              </a:rPr>
              <a:t>16. </a:t>
            </a:r>
            <a:r>
              <a:rPr lang="de-DE" sz="800" b="1" dirty="0">
                <a:cs typeface="Calibri"/>
              </a:rPr>
              <a:t>ACHTUNG! </a:t>
            </a:r>
            <a:r>
              <a:rPr lang="de-DE" sz="800" dirty="0">
                <a:cs typeface="Calibri"/>
              </a:rPr>
              <a:t>Wenn Sie das Kind aus der Wiege holen, muss es vorher gestoppt werden.</a:t>
            </a:r>
          </a:p>
          <a:p>
            <a:pPr marL="56738" marR="66401">
              <a:lnSpc>
                <a:spcPts val="960"/>
              </a:lnSpc>
            </a:pPr>
            <a:r>
              <a:rPr lang="de-DE" sz="800" dirty="0" smtClean="0">
                <a:cs typeface="Calibri"/>
              </a:rPr>
              <a:t>17. </a:t>
            </a:r>
            <a:r>
              <a:rPr lang="de-DE" sz="800" dirty="0">
                <a:cs typeface="Calibri"/>
              </a:rPr>
              <a:t>Dieses Produkt ersetzt nicht das Bett oder das Bett. Wenn ein Kind schlafen muss, sollte er oder sie in ein Kinderbett oder Kinderbett gelegt werden.</a:t>
            </a:r>
          </a:p>
          <a:p>
            <a:pPr marL="56738" marR="66401" algn="just">
              <a:lnSpc>
                <a:spcPts val="960"/>
              </a:lnSpc>
            </a:pPr>
            <a:r>
              <a:rPr lang="de-DE" sz="800" dirty="0" smtClean="0">
                <a:cs typeface="Calibri"/>
              </a:rPr>
              <a:t>18. </a:t>
            </a:r>
            <a:r>
              <a:rPr lang="de-DE" sz="800" dirty="0">
                <a:cs typeface="Calibri"/>
              </a:rPr>
              <a:t>Kinder nicht mit diesem Produkt spielen lassen. </a:t>
            </a:r>
          </a:p>
          <a:p>
            <a:pPr marL="56738" marR="66401" algn="just">
              <a:lnSpc>
                <a:spcPts val="960"/>
              </a:lnSpc>
            </a:pPr>
            <a:r>
              <a:rPr lang="de-DE" sz="800" dirty="0" smtClean="0">
                <a:cs typeface="Calibri"/>
              </a:rPr>
              <a:t>19. </a:t>
            </a:r>
            <a:r>
              <a:rPr lang="de-DE" sz="800" dirty="0">
                <a:cs typeface="Calibri"/>
              </a:rPr>
              <a:t>Wenn das Produkt an einen MP3 Player angeschlossen ist, stellen Sie sicher, das die Lautstärke des MP3 – Players auf eine niedrige Stufe eingestellt ist. </a:t>
            </a:r>
          </a:p>
          <a:p>
            <a:pPr marL="56738" marR="66401" algn="just">
              <a:lnSpc>
                <a:spcPts val="960"/>
              </a:lnSpc>
            </a:pPr>
            <a:r>
              <a:rPr lang="de-DE" sz="800" dirty="0" smtClean="0">
                <a:cs typeface="Calibri"/>
              </a:rPr>
              <a:t>20. </a:t>
            </a:r>
            <a:r>
              <a:rPr lang="de-DE" sz="800" dirty="0">
                <a:cs typeface="Calibri"/>
              </a:rPr>
              <a:t>Transformatoren, die mit der Babyschaukel verwendet werden, sind regelmäßig auf Schäden an Kabel, Stecker, Gehäuse und anderen Teilen zu untersuchen, und im Falle solcher Schäden dürfen sie nicht verwendet werden.</a:t>
            </a:r>
          </a:p>
          <a:p>
            <a:pPr marL="56738" marR="66401" algn="just">
              <a:lnSpc>
                <a:spcPts val="960"/>
              </a:lnSpc>
            </a:pPr>
            <a:r>
              <a:rPr lang="de-DE" sz="800" dirty="0" smtClean="0">
                <a:cs typeface="Calibri"/>
              </a:rPr>
              <a:t>21. </a:t>
            </a:r>
            <a:r>
              <a:rPr lang="de-DE" sz="800" dirty="0">
                <a:cs typeface="Calibri"/>
              </a:rPr>
              <a:t>Die Babyschaukel darf nur mit dem empfohlenen Transformator verwendet werden.</a:t>
            </a:r>
          </a:p>
          <a:p>
            <a:pPr marL="56738" marR="66401" algn="just">
              <a:lnSpc>
                <a:spcPts val="960"/>
              </a:lnSpc>
            </a:pPr>
            <a:r>
              <a:rPr lang="de-DE" sz="800" dirty="0" smtClean="0">
                <a:cs typeface="Calibri"/>
              </a:rPr>
              <a:t>22. </a:t>
            </a:r>
            <a:r>
              <a:rPr lang="de-DE" sz="800" dirty="0">
                <a:cs typeface="Calibri"/>
              </a:rPr>
              <a:t>Erlauben Sie nicht mehr als einem Kind, den Schwung zu benutzen. Erlauben Sie Kindern nicht, mit der Schaukel oder um sie herum zu spielen, wenn sich ein anderes Kind darin befindet.</a:t>
            </a:r>
          </a:p>
          <a:p>
            <a:pPr marL="56738" marR="66401" algn="just">
              <a:lnSpc>
                <a:spcPts val="960"/>
              </a:lnSpc>
            </a:pPr>
            <a:r>
              <a:rPr lang="de-DE" sz="800" dirty="0" smtClean="0">
                <a:cs typeface="Calibri"/>
              </a:rPr>
              <a:t>23. </a:t>
            </a:r>
            <a:r>
              <a:rPr lang="de-DE" sz="800" b="1" dirty="0">
                <a:cs typeface="Calibri"/>
              </a:rPr>
              <a:t>ACHTUNG! </a:t>
            </a:r>
            <a:r>
              <a:rPr lang="de-DE" sz="800" dirty="0">
                <a:cs typeface="Calibri"/>
              </a:rPr>
              <a:t>Nehmen Sie keine Änderungen und Verbesserungen an der Konstruktion der Schaukel vor, da dies zu einem Umkippen oder einer Beschädigung der Schaukel führen kann, während sich das Kind darin befindet und es verletzt werden kann.</a:t>
            </a:r>
          </a:p>
          <a:p>
            <a:pPr marL="56738" marR="66401" algn="just">
              <a:lnSpc>
                <a:spcPts val="960"/>
              </a:lnSpc>
            </a:pPr>
            <a:r>
              <a:rPr lang="de-DE" sz="800" dirty="0" smtClean="0">
                <a:cs typeface="Calibri"/>
              </a:rPr>
              <a:t>24. </a:t>
            </a:r>
            <a:r>
              <a:rPr lang="de-DE" sz="800" dirty="0">
                <a:cs typeface="Calibri"/>
              </a:rPr>
              <a:t>Repariere die Schaukel nicht selbst. Wenn ein Schaden festgestellt wird, </a:t>
            </a:r>
            <a:r>
              <a:rPr lang="de-DE" sz="800" dirty="0" smtClean="0">
                <a:cs typeface="Calibri"/>
              </a:rPr>
              <a:t>wenden</a:t>
            </a:r>
            <a:endParaRPr lang="de-DE" sz="800" dirty="0">
              <a:cs typeface="Calibri"/>
            </a:endParaRPr>
          </a:p>
        </p:txBody>
      </p:sp>
      <p:sp>
        <p:nvSpPr>
          <p:cNvPr id="3" name="object 2"/>
          <p:cNvSpPr txBox="1"/>
          <p:nvPr/>
        </p:nvSpPr>
        <p:spPr>
          <a:xfrm>
            <a:off x="243664" y="4386275"/>
            <a:ext cx="3740452" cy="195484"/>
          </a:xfrm>
          <a:prstGeom prst="rect">
            <a:avLst/>
          </a:prstGeom>
          <a:ln w="19050">
            <a:solidFill>
              <a:schemeClr val="tx1"/>
            </a:solidFill>
          </a:ln>
        </p:spPr>
        <p:txBody>
          <a:bodyPr wrap="square" lIns="0" tIns="0" rIns="0" bIns="0" rtlCol="0">
            <a:noAutofit/>
          </a:bodyPr>
          <a:lstStyle/>
          <a:p>
            <a:pPr algn="ctr"/>
            <a:r>
              <a:rPr lang="de-DE" sz="900" dirty="0"/>
              <a:t>Das Produkt ist getestet und erfüllt die </a:t>
            </a:r>
            <a:r>
              <a:rPr lang="de-DE" sz="900" dirty="0" smtClean="0"/>
              <a:t>EN 16232:2013+A1:2018 Standard.</a:t>
            </a:r>
            <a:endParaRPr lang="en-US" sz="900" dirty="0"/>
          </a:p>
        </p:txBody>
      </p:sp>
      <p:sp>
        <p:nvSpPr>
          <p:cNvPr id="4" name="Правоъгълник 36"/>
          <p:cNvSpPr/>
          <p:nvPr/>
        </p:nvSpPr>
        <p:spPr>
          <a:xfrm>
            <a:off x="107504" y="3429000"/>
            <a:ext cx="3856529" cy="990015"/>
          </a:xfrm>
          <a:prstGeom prst="rect">
            <a:avLst/>
          </a:prstGeom>
        </p:spPr>
        <p:txBody>
          <a:bodyPr wrap="square">
            <a:spAutoFit/>
          </a:bodyPr>
          <a:lstStyle/>
          <a:p>
            <a:pPr marL="56738" marR="66401" algn="just">
              <a:lnSpc>
                <a:spcPts val="960"/>
              </a:lnSpc>
            </a:pPr>
            <a:r>
              <a:rPr lang="de-DE" sz="800" dirty="0">
                <a:cs typeface="Calibri"/>
              </a:rPr>
              <a:t>Sie sich bitte an eine autorisierte Werkstatt oder an einen Handelsvertreter, bei dem Sie das Produkt gekauft haben.</a:t>
            </a:r>
          </a:p>
          <a:p>
            <a:pPr marL="56738" marR="66401" algn="just">
              <a:lnSpc>
                <a:spcPts val="960"/>
              </a:lnSpc>
            </a:pPr>
            <a:r>
              <a:rPr lang="de-DE" sz="800" dirty="0" smtClean="0">
                <a:cs typeface="Calibri"/>
              </a:rPr>
              <a:t>25. </a:t>
            </a:r>
            <a:r>
              <a:rPr lang="de-DE" sz="800" dirty="0">
                <a:cs typeface="Calibri"/>
              </a:rPr>
              <a:t>Bitte entfernen Sie nach dem Auspacken alle Plastiktüten und werfen Sie sie auf die vorgesehenen Plätze. Halten Sie sie von Kindern fern, um Erstickungsgefahr zu vermeiden.</a:t>
            </a:r>
          </a:p>
          <a:p>
            <a:pPr marL="56738" marR="66401" algn="just">
              <a:lnSpc>
                <a:spcPts val="960"/>
              </a:lnSpc>
            </a:pPr>
            <a:r>
              <a:rPr lang="de-DE" altLang="en-US" sz="800" dirty="0" smtClean="0"/>
              <a:t>26. </a:t>
            </a:r>
            <a:r>
              <a:rPr lang="de-DE" altLang="en-US" sz="800" dirty="0"/>
              <a:t>Um Verletzungen zu vermeiden, ist sicherzustellen, dass Kinder beim Auf- und Zusammenklappen dieses Produktes fern gehalten werden. </a:t>
            </a:r>
            <a:endParaRPr lang="de-DE" sz="800" dirty="0" smtClean="0">
              <a:cs typeface="Calibri"/>
            </a:endParaRPr>
          </a:p>
        </p:txBody>
      </p:sp>
      <p:sp>
        <p:nvSpPr>
          <p:cNvPr id="5" name="object 26"/>
          <p:cNvSpPr/>
          <p:nvPr/>
        </p:nvSpPr>
        <p:spPr>
          <a:xfrm>
            <a:off x="216041" y="4645690"/>
            <a:ext cx="3870787" cy="163838"/>
          </a:xfrm>
          <a:prstGeom prst="rect">
            <a:avLst/>
          </a:prstGeom>
          <a:blipFill>
            <a:blip r:embed="rId2" cstate="print"/>
            <a:stretch>
              <a:fillRect/>
            </a:stretch>
          </a:blipFill>
        </p:spPr>
        <p:txBody>
          <a:bodyPr wrap="square" lIns="0" tIns="0" rIns="0" bIns="0" rtlCol="0">
            <a:noAutofit/>
          </a:bodyPr>
          <a:lstStyle/>
          <a:p>
            <a:endParaRPr dirty="0"/>
          </a:p>
        </p:txBody>
      </p:sp>
      <p:sp>
        <p:nvSpPr>
          <p:cNvPr id="6" name="TextBox 53"/>
          <p:cNvSpPr txBox="1"/>
          <p:nvPr/>
        </p:nvSpPr>
        <p:spPr>
          <a:xfrm>
            <a:off x="639433" y="4604498"/>
            <a:ext cx="2792669" cy="246221"/>
          </a:xfrm>
          <a:prstGeom prst="rect">
            <a:avLst/>
          </a:prstGeom>
          <a:noFill/>
        </p:spPr>
        <p:txBody>
          <a:bodyPr wrap="square" rtlCol="0">
            <a:spAutoFit/>
          </a:bodyPr>
          <a:lstStyle/>
          <a:p>
            <a:pPr algn="ctr"/>
            <a:r>
              <a:rPr lang="en-US" sz="1000" b="1" dirty="0" smtClean="0">
                <a:latin typeface="Arial" pitchFamily="34" charset="0"/>
                <a:cs typeface="Arial" pitchFamily="34" charset="0"/>
              </a:rPr>
              <a:t>I. </a:t>
            </a:r>
            <a:r>
              <a:rPr lang="en-US" sz="1000" b="1" dirty="0" err="1" smtClean="0">
                <a:latin typeface="Arial" pitchFamily="34" charset="0"/>
                <a:cs typeface="Arial" pitchFamily="34" charset="0"/>
              </a:rPr>
              <a:t>Teile</a:t>
            </a:r>
            <a:endParaRPr lang="bg-BG" sz="1000" b="1" dirty="0">
              <a:latin typeface="Arial" pitchFamily="34" charset="0"/>
              <a:cs typeface="Arial" pitchFamily="34" charset="0"/>
            </a:endParaRPr>
          </a:p>
        </p:txBody>
      </p:sp>
      <p:sp>
        <p:nvSpPr>
          <p:cNvPr id="7" name="Правоъгълник 39"/>
          <p:cNvSpPr/>
          <p:nvPr/>
        </p:nvSpPr>
        <p:spPr>
          <a:xfrm>
            <a:off x="179843" y="4800434"/>
            <a:ext cx="3868094" cy="461665"/>
          </a:xfrm>
          <a:prstGeom prst="rect">
            <a:avLst/>
          </a:prstGeom>
        </p:spPr>
        <p:txBody>
          <a:bodyPr wrap="square">
            <a:spAutoFit/>
          </a:bodyPr>
          <a:lstStyle/>
          <a:p>
            <a:pPr>
              <a:defRPr/>
            </a:pPr>
            <a:r>
              <a:rPr lang="bg-BG" sz="800" dirty="0" smtClean="0">
                <a:latin typeface="+mj-lt"/>
              </a:rPr>
              <a:t>1. </a:t>
            </a:r>
            <a:r>
              <a:rPr lang="de-DE" sz="800" dirty="0" smtClean="0">
                <a:latin typeface="+mj-lt"/>
              </a:rPr>
              <a:t>Vorderes </a:t>
            </a:r>
            <a:r>
              <a:rPr lang="de-DE" sz="800" dirty="0">
                <a:latin typeface="+mj-lt"/>
              </a:rPr>
              <a:t>und </a:t>
            </a:r>
            <a:r>
              <a:rPr lang="de-DE" sz="800" dirty="0" err="1">
                <a:latin typeface="+mj-lt"/>
              </a:rPr>
              <a:t>hinderes</a:t>
            </a:r>
            <a:r>
              <a:rPr lang="de-DE" sz="800" dirty="0">
                <a:latin typeface="+mj-lt"/>
              </a:rPr>
              <a:t> Hauptrohr</a:t>
            </a:r>
            <a:r>
              <a:rPr lang="bg-BG" sz="800" dirty="0">
                <a:latin typeface="+mj-lt"/>
              </a:rPr>
              <a:t> – 2 </a:t>
            </a:r>
            <a:r>
              <a:rPr lang="de-DE" sz="800" dirty="0" smtClean="0">
                <a:latin typeface="+mj-lt"/>
              </a:rPr>
              <a:t>St</a:t>
            </a:r>
          </a:p>
          <a:p>
            <a:pPr>
              <a:defRPr/>
            </a:pPr>
            <a:r>
              <a:rPr lang="en-US" sz="800" dirty="0" smtClean="0">
                <a:latin typeface="+mj-lt"/>
                <a:cs typeface="Arial" pitchFamily="34" charset="0"/>
              </a:rPr>
              <a:t>2.</a:t>
            </a:r>
            <a:r>
              <a:rPr lang="de-DE" sz="800" dirty="0" smtClean="0">
                <a:latin typeface="+mj-lt"/>
              </a:rPr>
              <a:t>Hauptrahmen</a:t>
            </a:r>
            <a:r>
              <a:rPr lang="bg-BG" sz="800" dirty="0" smtClean="0">
                <a:latin typeface="+mj-lt"/>
              </a:rPr>
              <a:t> </a:t>
            </a:r>
            <a:r>
              <a:rPr lang="bg-BG" sz="800" dirty="0">
                <a:latin typeface="+mj-lt"/>
              </a:rPr>
              <a:t>– 1 </a:t>
            </a:r>
            <a:r>
              <a:rPr lang="de-DE" sz="800" dirty="0">
                <a:latin typeface="+mj-lt"/>
              </a:rPr>
              <a:t>St</a:t>
            </a:r>
            <a:r>
              <a:rPr lang="de-DE" sz="800" dirty="0" smtClean="0">
                <a:latin typeface="+mj-lt"/>
              </a:rPr>
              <a:t>.</a:t>
            </a:r>
          </a:p>
          <a:p>
            <a:pPr>
              <a:defRPr/>
            </a:pPr>
            <a:r>
              <a:rPr lang="bg-BG" sz="800" dirty="0"/>
              <a:t>3. </a:t>
            </a:r>
            <a:r>
              <a:rPr lang="de-DE" sz="800" dirty="0"/>
              <a:t>Zusatzrahmen</a:t>
            </a:r>
            <a:r>
              <a:rPr lang="bg-BG" sz="800" dirty="0"/>
              <a:t> – 1 </a:t>
            </a:r>
            <a:r>
              <a:rPr lang="de-DE" sz="800" dirty="0"/>
              <a:t>St</a:t>
            </a:r>
            <a:r>
              <a:rPr lang="bg-BG" sz="800" dirty="0" smtClean="0"/>
              <a:t>.</a:t>
            </a:r>
            <a:endParaRPr lang="bg-BG" sz="800" dirty="0">
              <a:latin typeface="Arial" pitchFamily="34" charset="0"/>
              <a:cs typeface="Arial" pitchFamily="34" charset="0"/>
            </a:endParaRPr>
          </a:p>
        </p:txBody>
      </p:sp>
      <p:sp>
        <p:nvSpPr>
          <p:cNvPr id="8" name="object 39"/>
          <p:cNvSpPr/>
          <p:nvPr/>
        </p:nvSpPr>
        <p:spPr>
          <a:xfrm>
            <a:off x="202397" y="4637690"/>
            <a:ext cx="3884431" cy="171838"/>
          </a:xfrm>
          <a:custGeom>
            <a:avLst/>
            <a:gdLst/>
            <a:ahLst/>
            <a:cxnLst/>
            <a:rect l="l" t="t" r="r" b="b"/>
            <a:pathLst>
              <a:path w="3960876" h="179832">
                <a:moveTo>
                  <a:pt x="0" y="29972"/>
                </a:moveTo>
                <a:lnTo>
                  <a:pt x="3337" y="16232"/>
                </a:lnTo>
                <a:lnTo>
                  <a:pt x="12242" y="5815"/>
                </a:lnTo>
                <a:lnTo>
                  <a:pt x="25056" y="402"/>
                </a:lnTo>
                <a:lnTo>
                  <a:pt x="29970" y="0"/>
                </a:lnTo>
                <a:lnTo>
                  <a:pt x="3930904" y="0"/>
                </a:lnTo>
                <a:lnTo>
                  <a:pt x="3944643" y="3345"/>
                </a:lnTo>
                <a:lnTo>
                  <a:pt x="3955060" y="12261"/>
                </a:lnTo>
                <a:lnTo>
                  <a:pt x="3960473" y="25067"/>
                </a:lnTo>
                <a:lnTo>
                  <a:pt x="3960876" y="29972"/>
                </a:lnTo>
                <a:lnTo>
                  <a:pt x="3960876" y="149860"/>
                </a:lnTo>
                <a:lnTo>
                  <a:pt x="3957530" y="163599"/>
                </a:lnTo>
                <a:lnTo>
                  <a:pt x="3948614" y="174016"/>
                </a:lnTo>
                <a:lnTo>
                  <a:pt x="3935808" y="179429"/>
                </a:lnTo>
                <a:lnTo>
                  <a:pt x="3930904" y="179832"/>
                </a:lnTo>
                <a:lnTo>
                  <a:pt x="29970" y="179832"/>
                </a:lnTo>
                <a:lnTo>
                  <a:pt x="16213" y="176486"/>
                </a:lnTo>
                <a:lnTo>
                  <a:pt x="5803" y="167570"/>
                </a:lnTo>
                <a:lnTo>
                  <a:pt x="400" y="154764"/>
                </a:lnTo>
                <a:lnTo>
                  <a:pt x="0" y="149860"/>
                </a:lnTo>
                <a:lnTo>
                  <a:pt x="0" y="29972"/>
                </a:lnTo>
                <a:close/>
              </a:path>
            </a:pathLst>
          </a:custGeom>
          <a:ln w="9144">
            <a:solidFill>
              <a:srgbClr val="000000"/>
            </a:solidFill>
          </a:ln>
        </p:spPr>
        <p:txBody>
          <a:bodyPr wrap="square" lIns="0" tIns="0" rIns="0" bIns="0" rtlCol="0">
            <a:noAutofit/>
          </a:bodyPr>
          <a:lstStyle/>
          <a:p>
            <a:endParaRPr/>
          </a:p>
        </p:txBody>
      </p:sp>
      <p:sp>
        <p:nvSpPr>
          <p:cNvPr id="9" name="Правоъгълник 39"/>
          <p:cNvSpPr/>
          <p:nvPr/>
        </p:nvSpPr>
        <p:spPr>
          <a:xfrm>
            <a:off x="2050069" y="4800434"/>
            <a:ext cx="1997868" cy="338554"/>
          </a:xfrm>
          <a:prstGeom prst="rect">
            <a:avLst/>
          </a:prstGeom>
        </p:spPr>
        <p:txBody>
          <a:bodyPr wrap="square">
            <a:spAutoFit/>
          </a:bodyPr>
          <a:lstStyle/>
          <a:p>
            <a:pPr>
              <a:defRPr/>
            </a:pPr>
            <a:r>
              <a:rPr lang="bg-BG" sz="800" dirty="0" smtClean="0"/>
              <a:t>4.</a:t>
            </a:r>
            <a:r>
              <a:rPr lang="de-DE" sz="800" dirty="0"/>
              <a:t>Rahmen und Sitzgehäuse</a:t>
            </a:r>
            <a:r>
              <a:rPr lang="bg-BG" sz="800" dirty="0"/>
              <a:t> – 1 </a:t>
            </a:r>
            <a:r>
              <a:rPr lang="de-DE" sz="800" dirty="0"/>
              <a:t>St.</a:t>
            </a:r>
            <a:endParaRPr lang="bg-BG" sz="800" dirty="0">
              <a:latin typeface="Arial" pitchFamily="34" charset="0"/>
              <a:cs typeface="Arial" pitchFamily="34" charset="0"/>
            </a:endParaRPr>
          </a:p>
          <a:p>
            <a:pPr>
              <a:defRPr/>
            </a:pPr>
            <a:r>
              <a:rPr lang="bg-BG" sz="800" dirty="0"/>
              <a:t>5. </a:t>
            </a:r>
            <a:r>
              <a:rPr lang="de-DE" sz="800" dirty="0"/>
              <a:t>Spielbogen</a:t>
            </a:r>
            <a:r>
              <a:rPr lang="bg-BG" sz="800" dirty="0"/>
              <a:t> – 1 </a:t>
            </a:r>
            <a:r>
              <a:rPr lang="de-DE" sz="800" dirty="0"/>
              <a:t>St</a:t>
            </a:r>
            <a:r>
              <a:rPr lang="de-DE" sz="800" dirty="0" smtClean="0"/>
              <a:t>.</a:t>
            </a:r>
            <a:endParaRPr lang="en-US" sz="800" dirty="0">
              <a:latin typeface="+mj-lt"/>
              <a:cs typeface="Arial" pitchFamily="34" charset="0"/>
            </a:endParaRPr>
          </a:p>
        </p:txBody>
      </p:sp>
      <p:sp>
        <p:nvSpPr>
          <p:cNvPr id="10" name="TextBox 17"/>
          <p:cNvSpPr txBox="1"/>
          <p:nvPr/>
        </p:nvSpPr>
        <p:spPr>
          <a:xfrm>
            <a:off x="209248" y="6541074"/>
            <a:ext cx="396000" cy="180000"/>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15</a:t>
            </a:r>
            <a:endParaRPr lang="bg-BG" sz="900" b="1" dirty="0">
              <a:latin typeface="Arial" pitchFamily="34" charset="0"/>
              <a:cs typeface="Arial" pitchFamily="34" charset="0"/>
            </a:endParaRPr>
          </a:p>
        </p:txBody>
      </p:sp>
      <p:sp>
        <p:nvSpPr>
          <p:cNvPr id="11" name="object 26"/>
          <p:cNvSpPr/>
          <p:nvPr/>
        </p:nvSpPr>
        <p:spPr>
          <a:xfrm>
            <a:off x="229759" y="5304836"/>
            <a:ext cx="3840269" cy="171212"/>
          </a:xfrm>
          <a:prstGeom prst="rect">
            <a:avLst/>
          </a:prstGeom>
          <a:blipFill>
            <a:blip r:embed="rId2" cstate="print"/>
            <a:stretch>
              <a:fillRect/>
            </a:stretch>
          </a:blipFill>
        </p:spPr>
        <p:txBody>
          <a:bodyPr wrap="square" lIns="0" tIns="0" rIns="0" bIns="0" rtlCol="0">
            <a:noAutofit/>
          </a:bodyPr>
          <a:lstStyle/>
          <a:p>
            <a:endParaRPr/>
          </a:p>
        </p:txBody>
      </p:sp>
      <p:sp>
        <p:nvSpPr>
          <p:cNvPr id="12" name="TextBox 50"/>
          <p:cNvSpPr txBox="1"/>
          <p:nvPr/>
        </p:nvSpPr>
        <p:spPr>
          <a:xfrm>
            <a:off x="1242736" y="5263644"/>
            <a:ext cx="2367015" cy="246221"/>
          </a:xfrm>
          <a:prstGeom prst="rect">
            <a:avLst/>
          </a:prstGeom>
          <a:noFill/>
        </p:spPr>
        <p:txBody>
          <a:bodyPr wrap="square" rtlCol="0">
            <a:spAutoFit/>
          </a:bodyPr>
          <a:lstStyle/>
          <a:p>
            <a:pPr lvl="0" eaLnBrk="0" fontAlgn="base" hangingPunct="0"/>
            <a:r>
              <a:rPr lang="en-US" sz="1000" b="1" dirty="0" smtClean="0">
                <a:latin typeface="Arial" pitchFamily="34" charset="0"/>
                <a:cs typeface="Arial" pitchFamily="34" charset="0"/>
              </a:rPr>
              <a:t>II. </a:t>
            </a:r>
            <a:r>
              <a:rPr lang="de-DE" sz="1000" b="1" dirty="0"/>
              <a:t>Zusammenbauanleitung</a:t>
            </a:r>
            <a:endParaRPr lang="en-US" sz="1000" dirty="0"/>
          </a:p>
        </p:txBody>
      </p:sp>
      <p:sp>
        <p:nvSpPr>
          <p:cNvPr id="13" name="object 39"/>
          <p:cNvSpPr/>
          <p:nvPr/>
        </p:nvSpPr>
        <p:spPr>
          <a:xfrm>
            <a:off x="222937" y="5303053"/>
            <a:ext cx="3845744" cy="171838"/>
          </a:xfrm>
          <a:custGeom>
            <a:avLst/>
            <a:gdLst/>
            <a:ahLst/>
            <a:cxnLst/>
            <a:rect l="l" t="t" r="r" b="b"/>
            <a:pathLst>
              <a:path w="3960876" h="179832">
                <a:moveTo>
                  <a:pt x="0" y="29972"/>
                </a:moveTo>
                <a:lnTo>
                  <a:pt x="3337" y="16232"/>
                </a:lnTo>
                <a:lnTo>
                  <a:pt x="12242" y="5815"/>
                </a:lnTo>
                <a:lnTo>
                  <a:pt x="25056" y="402"/>
                </a:lnTo>
                <a:lnTo>
                  <a:pt x="29970" y="0"/>
                </a:lnTo>
                <a:lnTo>
                  <a:pt x="3930904" y="0"/>
                </a:lnTo>
                <a:lnTo>
                  <a:pt x="3944643" y="3345"/>
                </a:lnTo>
                <a:lnTo>
                  <a:pt x="3955060" y="12261"/>
                </a:lnTo>
                <a:lnTo>
                  <a:pt x="3960473" y="25067"/>
                </a:lnTo>
                <a:lnTo>
                  <a:pt x="3960876" y="29972"/>
                </a:lnTo>
                <a:lnTo>
                  <a:pt x="3960876" y="149860"/>
                </a:lnTo>
                <a:lnTo>
                  <a:pt x="3957530" y="163599"/>
                </a:lnTo>
                <a:lnTo>
                  <a:pt x="3948614" y="174016"/>
                </a:lnTo>
                <a:lnTo>
                  <a:pt x="3935808" y="179429"/>
                </a:lnTo>
                <a:lnTo>
                  <a:pt x="3930904" y="179832"/>
                </a:lnTo>
                <a:lnTo>
                  <a:pt x="29970" y="179832"/>
                </a:lnTo>
                <a:lnTo>
                  <a:pt x="16213" y="176486"/>
                </a:lnTo>
                <a:lnTo>
                  <a:pt x="5803" y="167570"/>
                </a:lnTo>
                <a:lnTo>
                  <a:pt x="400" y="154764"/>
                </a:lnTo>
                <a:lnTo>
                  <a:pt x="0" y="149860"/>
                </a:lnTo>
                <a:lnTo>
                  <a:pt x="0" y="29972"/>
                </a:lnTo>
                <a:close/>
              </a:path>
            </a:pathLst>
          </a:custGeom>
          <a:ln w="9144">
            <a:solidFill>
              <a:srgbClr val="000000"/>
            </a:solidFill>
          </a:ln>
        </p:spPr>
        <p:txBody>
          <a:bodyPr wrap="square" lIns="0" tIns="0" rIns="0" bIns="0" rtlCol="0">
            <a:noAutofit/>
          </a:bodyPr>
          <a:lstStyle/>
          <a:p>
            <a:endParaRPr/>
          </a:p>
        </p:txBody>
      </p:sp>
      <p:sp>
        <p:nvSpPr>
          <p:cNvPr id="14" name="TextBox 18"/>
          <p:cNvSpPr txBox="1"/>
          <p:nvPr/>
        </p:nvSpPr>
        <p:spPr>
          <a:xfrm>
            <a:off x="163894" y="5457262"/>
            <a:ext cx="3884043" cy="954107"/>
          </a:xfrm>
          <a:prstGeom prst="rect">
            <a:avLst/>
          </a:prstGeom>
          <a:noFill/>
        </p:spPr>
        <p:txBody>
          <a:bodyPr wrap="square" rtlCol="0">
            <a:spAutoFit/>
          </a:bodyPr>
          <a:lstStyle/>
          <a:p>
            <a:pPr algn="ctr" eaLnBrk="0" fontAlgn="base" hangingPunct="0"/>
            <a:r>
              <a:rPr lang="de-DE" sz="800" b="1" dirty="0">
                <a:latin typeface="Arial" panose="020B0604020202020204" pitchFamily="34" charset="0"/>
                <a:cs typeface="Arial" panose="020B0604020202020204" pitchFamily="34" charset="0"/>
              </a:rPr>
              <a:t>Achtung: </a:t>
            </a:r>
            <a:r>
              <a:rPr lang="de-DE" sz="800" dirty="0">
                <a:latin typeface="Arial" panose="020B0604020202020204" pitchFamily="34" charset="0"/>
                <a:cs typeface="Arial" panose="020B0604020202020204" pitchFamily="34" charset="0"/>
              </a:rPr>
              <a:t>Nur einer Erwachsene das Produkt zusammenbauen</a:t>
            </a:r>
            <a:r>
              <a:rPr lang="de-DE" sz="800" dirty="0" smtClean="0">
                <a:latin typeface="Arial" panose="020B0604020202020204" pitchFamily="34" charset="0"/>
                <a:cs typeface="Arial" panose="020B0604020202020204" pitchFamily="34" charset="0"/>
              </a:rPr>
              <a:t>!</a:t>
            </a:r>
          </a:p>
          <a:p>
            <a:pPr eaLnBrk="0" fontAlgn="base" hangingPunct="0"/>
            <a:endParaRPr lang="en-US" sz="800" dirty="0">
              <a:latin typeface="Arial" panose="020B0604020202020204" pitchFamily="34" charset="0"/>
              <a:cs typeface="Arial" panose="020B0604020202020204" pitchFamily="34" charset="0"/>
            </a:endParaRPr>
          </a:p>
          <a:p>
            <a:r>
              <a:rPr lang="bg-BG" sz="800" dirty="0">
                <a:latin typeface="Arial" panose="020B0604020202020204" pitchFamily="34" charset="0"/>
                <a:cs typeface="Arial" panose="020B0604020202020204" pitchFamily="34" charset="0"/>
              </a:rPr>
              <a:t>1. </a:t>
            </a:r>
            <a:r>
              <a:rPr lang="bg-BG" sz="800" dirty="0" err="1">
                <a:latin typeface="Arial" panose="020B0604020202020204" pitchFamily="34" charset="0"/>
                <a:cs typeface="Arial" panose="020B0604020202020204" pitchFamily="34" charset="0"/>
              </a:rPr>
              <a:t>Öffnen</a:t>
            </a:r>
            <a:r>
              <a:rPr lang="bg-BG" sz="800" dirty="0">
                <a:latin typeface="Arial" panose="020B0604020202020204" pitchFamily="34" charset="0"/>
                <a:cs typeface="Arial" panose="020B0604020202020204" pitchFamily="34" charset="0"/>
              </a:rPr>
              <a:t> </a:t>
            </a:r>
            <a:r>
              <a:rPr lang="bg-BG" sz="800" dirty="0" err="1">
                <a:latin typeface="Arial" panose="020B0604020202020204" pitchFamily="34" charset="0"/>
                <a:cs typeface="Arial" panose="020B0604020202020204" pitchFamily="34" charset="0"/>
              </a:rPr>
              <a:t>Sie</a:t>
            </a:r>
            <a:r>
              <a:rPr lang="bg-BG" sz="800" dirty="0">
                <a:latin typeface="Arial" panose="020B0604020202020204" pitchFamily="34" charset="0"/>
                <a:cs typeface="Arial" panose="020B0604020202020204" pitchFamily="34" charset="0"/>
              </a:rPr>
              <a:t> </a:t>
            </a:r>
            <a:r>
              <a:rPr lang="bg-BG" sz="800" dirty="0" err="1">
                <a:latin typeface="Arial" panose="020B0604020202020204" pitchFamily="34" charset="0"/>
                <a:cs typeface="Arial" panose="020B0604020202020204" pitchFamily="34" charset="0"/>
              </a:rPr>
              <a:t>die</a:t>
            </a:r>
            <a:r>
              <a:rPr lang="bg-BG" sz="800" dirty="0">
                <a:latin typeface="Arial" panose="020B0604020202020204" pitchFamily="34" charset="0"/>
                <a:cs typeface="Arial" panose="020B0604020202020204" pitchFamily="34" charset="0"/>
              </a:rPr>
              <a:t> </a:t>
            </a:r>
            <a:r>
              <a:rPr lang="bg-BG" sz="800" dirty="0" err="1">
                <a:latin typeface="Arial" panose="020B0604020202020204" pitchFamily="34" charset="0"/>
                <a:cs typeface="Arial" panose="020B0604020202020204" pitchFamily="34" charset="0"/>
              </a:rPr>
              <a:t>Verbindungsrahmen</a:t>
            </a:r>
            <a:r>
              <a:rPr lang="bg-BG" sz="800" dirty="0">
                <a:latin typeface="Arial" panose="020B0604020202020204" pitchFamily="34" charset="0"/>
                <a:cs typeface="Arial" panose="020B0604020202020204" pitchFamily="34" charset="0"/>
              </a:rPr>
              <a:t> </a:t>
            </a:r>
            <a:r>
              <a:rPr lang="de-DE" sz="800" dirty="0">
                <a:latin typeface="Arial" panose="020B0604020202020204" pitchFamily="34" charset="0"/>
                <a:cs typeface="Arial" panose="020B0604020202020204" pitchFamily="34" charset="0"/>
              </a:rPr>
              <a:t>seitig</a:t>
            </a:r>
            <a:r>
              <a:rPr lang="bg-BG" sz="800" dirty="0">
                <a:latin typeface="Arial" panose="020B0604020202020204" pitchFamily="34" charset="0"/>
                <a:cs typeface="Arial" panose="020B0604020202020204" pitchFamily="34" charset="0"/>
              </a:rPr>
              <a:t> </a:t>
            </a:r>
            <a:r>
              <a:rPr lang="bg-BG" sz="800" dirty="0" err="1">
                <a:latin typeface="Arial" panose="020B0604020202020204" pitchFamily="34" charset="0"/>
                <a:cs typeface="Arial" panose="020B0604020202020204" pitchFamily="34" charset="0"/>
              </a:rPr>
              <a:t>des</a:t>
            </a:r>
            <a:r>
              <a:rPr lang="bg-BG" sz="800" dirty="0">
                <a:latin typeface="Arial" panose="020B0604020202020204" pitchFamily="34" charset="0"/>
                <a:cs typeface="Arial" panose="020B0604020202020204" pitchFamily="34" charset="0"/>
              </a:rPr>
              <a:t> </a:t>
            </a:r>
            <a:r>
              <a:rPr lang="bg-BG" sz="800" dirty="0" err="1">
                <a:latin typeface="Arial" panose="020B0604020202020204" pitchFamily="34" charset="0"/>
                <a:cs typeface="Arial" panose="020B0604020202020204" pitchFamily="34" charset="0"/>
              </a:rPr>
              <a:t>Hauptrahmens</a:t>
            </a:r>
            <a:r>
              <a:rPr lang="bg-BG" sz="800" dirty="0">
                <a:latin typeface="Arial" panose="020B0604020202020204" pitchFamily="34" charset="0"/>
                <a:cs typeface="Arial" panose="020B0604020202020204" pitchFamily="34" charset="0"/>
              </a:rPr>
              <a:t> </a:t>
            </a:r>
            <a:r>
              <a:rPr lang="bg-BG" sz="800" dirty="0" err="1">
                <a:latin typeface="Arial" panose="020B0604020202020204" pitchFamily="34" charset="0"/>
                <a:cs typeface="Arial" panose="020B0604020202020204" pitchFamily="34" charset="0"/>
              </a:rPr>
              <a:t>und</a:t>
            </a:r>
            <a:r>
              <a:rPr lang="bg-BG" sz="800" dirty="0">
                <a:latin typeface="Arial" panose="020B0604020202020204" pitchFamily="34" charset="0"/>
                <a:cs typeface="Arial" panose="020B0604020202020204" pitchFamily="34" charset="0"/>
              </a:rPr>
              <a:t> </a:t>
            </a:r>
            <a:r>
              <a:rPr lang="bg-BG" sz="800" dirty="0" err="1">
                <a:latin typeface="Arial" panose="020B0604020202020204" pitchFamily="34" charset="0"/>
                <a:cs typeface="Arial" panose="020B0604020202020204" pitchFamily="34" charset="0"/>
              </a:rPr>
              <a:t>des</a:t>
            </a:r>
            <a:r>
              <a:rPr lang="bg-BG" sz="800" dirty="0">
                <a:latin typeface="Arial" panose="020B0604020202020204" pitchFamily="34" charset="0"/>
                <a:cs typeface="Arial" panose="020B0604020202020204" pitchFamily="34" charset="0"/>
              </a:rPr>
              <a:t> </a:t>
            </a:r>
            <a:r>
              <a:rPr lang="de-DE" sz="800" dirty="0" err="1">
                <a:latin typeface="Arial" panose="020B0604020202020204" pitchFamily="34" charset="0"/>
                <a:cs typeface="Arial" panose="020B0604020202020204" pitchFamily="34" charset="0"/>
              </a:rPr>
              <a:t>Zusatzr</a:t>
            </a:r>
            <a:r>
              <a:rPr lang="bg-BG" sz="800" dirty="0" err="1">
                <a:latin typeface="Arial" panose="020B0604020202020204" pitchFamily="34" charset="0"/>
                <a:cs typeface="Arial" panose="020B0604020202020204" pitchFamily="34" charset="0"/>
              </a:rPr>
              <a:t>ahmens</a:t>
            </a:r>
            <a:r>
              <a:rPr lang="bg-BG" sz="800" dirty="0">
                <a:latin typeface="Arial" panose="020B0604020202020204" pitchFamily="34" charset="0"/>
                <a:cs typeface="Arial" panose="020B0604020202020204" pitchFamily="34" charset="0"/>
              </a:rPr>
              <a:t> (</a:t>
            </a:r>
            <a:r>
              <a:rPr lang="bg-BG" sz="800" dirty="0" err="1">
                <a:latin typeface="Arial" panose="020B0604020202020204" pitchFamily="34" charset="0"/>
                <a:cs typeface="Arial" panose="020B0604020202020204" pitchFamily="34" charset="0"/>
              </a:rPr>
              <a:t>indem</a:t>
            </a:r>
            <a:r>
              <a:rPr lang="bg-BG" sz="800" dirty="0">
                <a:latin typeface="Arial" panose="020B0604020202020204" pitchFamily="34" charset="0"/>
                <a:cs typeface="Arial" panose="020B0604020202020204" pitchFamily="34" charset="0"/>
              </a:rPr>
              <a:t> </a:t>
            </a:r>
            <a:r>
              <a:rPr lang="bg-BG" sz="800" dirty="0" err="1">
                <a:latin typeface="Arial" panose="020B0604020202020204" pitchFamily="34" charset="0"/>
                <a:cs typeface="Arial" panose="020B0604020202020204" pitchFamily="34" charset="0"/>
              </a:rPr>
              <a:t>Sie</a:t>
            </a:r>
            <a:r>
              <a:rPr lang="bg-BG" sz="800" dirty="0">
                <a:latin typeface="Arial" panose="020B0604020202020204" pitchFamily="34" charset="0"/>
                <a:cs typeface="Arial" panose="020B0604020202020204" pitchFamily="34" charset="0"/>
              </a:rPr>
              <a:t> </a:t>
            </a:r>
            <a:r>
              <a:rPr lang="bg-BG" sz="800" dirty="0" err="1">
                <a:latin typeface="Arial" panose="020B0604020202020204" pitchFamily="34" charset="0"/>
                <a:cs typeface="Arial" panose="020B0604020202020204" pitchFamily="34" charset="0"/>
              </a:rPr>
              <a:t>die</a:t>
            </a:r>
            <a:r>
              <a:rPr lang="bg-BG" sz="800" dirty="0">
                <a:latin typeface="Arial" panose="020B0604020202020204" pitchFamily="34" charset="0"/>
                <a:cs typeface="Arial" panose="020B0604020202020204" pitchFamily="34" charset="0"/>
              </a:rPr>
              <a:t> </a:t>
            </a:r>
            <a:r>
              <a:rPr lang="bg-BG" sz="800" dirty="0" err="1">
                <a:latin typeface="Arial" panose="020B0604020202020204" pitchFamily="34" charset="0"/>
                <a:cs typeface="Arial" panose="020B0604020202020204" pitchFamily="34" charset="0"/>
              </a:rPr>
              <a:t>Taste</a:t>
            </a:r>
            <a:r>
              <a:rPr lang="bg-BG" sz="800" dirty="0">
                <a:latin typeface="Arial" panose="020B0604020202020204" pitchFamily="34" charset="0"/>
                <a:cs typeface="Arial" panose="020B0604020202020204" pitchFamily="34" charset="0"/>
              </a:rPr>
              <a:t> </a:t>
            </a:r>
            <a:r>
              <a:rPr lang="bg-BG" sz="800" dirty="0" err="1">
                <a:latin typeface="Arial" panose="020B0604020202020204" pitchFamily="34" charset="0"/>
                <a:cs typeface="Arial" panose="020B0604020202020204" pitchFamily="34" charset="0"/>
              </a:rPr>
              <a:t>drücken</a:t>
            </a:r>
            <a:r>
              <a:rPr lang="bg-BG" sz="800" dirty="0">
                <a:latin typeface="Arial" panose="020B0604020202020204" pitchFamily="34" charset="0"/>
                <a:cs typeface="Arial" panose="020B0604020202020204" pitchFamily="34" charset="0"/>
              </a:rPr>
              <a:t> </a:t>
            </a:r>
            <a:r>
              <a:rPr lang="bg-BG" sz="800" dirty="0" err="1">
                <a:latin typeface="Arial" panose="020B0604020202020204" pitchFamily="34" charset="0"/>
                <a:cs typeface="Arial" panose="020B0604020202020204" pitchFamily="34" charset="0"/>
              </a:rPr>
              <a:t>und</a:t>
            </a:r>
            <a:r>
              <a:rPr lang="bg-BG" sz="800" dirty="0">
                <a:latin typeface="Arial" panose="020B0604020202020204" pitchFamily="34" charset="0"/>
                <a:cs typeface="Arial" panose="020B0604020202020204" pitchFamily="34" charset="0"/>
              </a:rPr>
              <a:t> </a:t>
            </a:r>
            <a:r>
              <a:rPr lang="bg-BG" sz="800" dirty="0" err="1">
                <a:latin typeface="Arial" panose="020B0604020202020204" pitchFamily="34" charset="0"/>
                <a:cs typeface="Arial" panose="020B0604020202020204" pitchFamily="34" charset="0"/>
              </a:rPr>
              <a:t>in</a:t>
            </a:r>
            <a:r>
              <a:rPr lang="bg-BG" sz="800" dirty="0">
                <a:latin typeface="Arial" panose="020B0604020202020204" pitchFamily="34" charset="0"/>
                <a:cs typeface="Arial" panose="020B0604020202020204" pitchFamily="34" charset="0"/>
              </a:rPr>
              <a:t> </a:t>
            </a:r>
            <a:r>
              <a:rPr lang="bg-BG" sz="800" dirty="0" err="1">
                <a:latin typeface="Arial" panose="020B0604020202020204" pitchFamily="34" charset="0"/>
                <a:cs typeface="Arial" panose="020B0604020202020204" pitchFamily="34" charset="0"/>
              </a:rPr>
              <a:t>der</a:t>
            </a:r>
            <a:r>
              <a:rPr lang="bg-BG" sz="800" dirty="0">
                <a:latin typeface="Arial" panose="020B0604020202020204" pitchFamily="34" charset="0"/>
                <a:cs typeface="Arial" panose="020B0604020202020204" pitchFamily="34" charset="0"/>
              </a:rPr>
              <a:t> </a:t>
            </a:r>
            <a:r>
              <a:rPr lang="bg-BG" sz="800" dirty="0" err="1">
                <a:latin typeface="Arial" panose="020B0604020202020204" pitchFamily="34" charset="0"/>
                <a:cs typeface="Arial" panose="020B0604020202020204" pitchFamily="34" charset="0"/>
              </a:rPr>
              <a:t>Zwischenzeit</a:t>
            </a:r>
            <a:r>
              <a:rPr lang="bg-BG" sz="800" dirty="0">
                <a:latin typeface="Arial" panose="020B0604020202020204" pitchFamily="34" charset="0"/>
                <a:cs typeface="Arial" panose="020B0604020202020204" pitchFamily="34" charset="0"/>
              </a:rPr>
              <a:t> </a:t>
            </a:r>
            <a:r>
              <a:rPr lang="bg-BG" sz="800" dirty="0" err="1">
                <a:latin typeface="Arial" panose="020B0604020202020204" pitchFamily="34" charset="0"/>
                <a:cs typeface="Arial" panose="020B0604020202020204" pitchFamily="34" charset="0"/>
              </a:rPr>
              <a:t>den</a:t>
            </a:r>
            <a:r>
              <a:rPr lang="bg-BG" sz="800" dirty="0">
                <a:latin typeface="Arial" panose="020B0604020202020204" pitchFamily="34" charset="0"/>
                <a:cs typeface="Arial" panose="020B0604020202020204" pitchFamily="34" charset="0"/>
              </a:rPr>
              <a:t> </a:t>
            </a:r>
            <a:r>
              <a:rPr lang="bg-BG" sz="800" dirty="0" err="1">
                <a:latin typeface="Arial" panose="020B0604020202020204" pitchFamily="34" charset="0"/>
                <a:cs typeface="Arial" panose="020B0604020202020204" pitchFamily="34" charset="0"/>
              </a:rPr>
              <a:t>Verbindungsrahmen</a:t>
            </a:r>
            <a:r>
              <a:rPr lang="bg-BG" sz="800" dirty="0">
                <a:latin typeface="Arial" panose="020B0604020202020204" pitchFamily="34" charset="0"/>
                <a:cs typeface="Arial" panose="020B0604020202020204" pitchFamily="34" charset="0"/>
              </a:rPr>
              <a:t> </a:t>
            </a:r>
            <a:r>
              <a:rPr lang="bg-BG" sz="800" dirty="0" err="1">
                <a:latin typeface="Arial" panose="020B0604020202020204" pitchFamily="34" charset="0"/>
                <a:cs typeface="Arial" panose="020B0604020202020204" pitchFamily="34" charset="0"/>
              </a:rPr>
              <a:t>in</a:t>
            </a:r>
            <a:r>
              <a:rPr lang="bg-BG" sz="800" dirty="0">
                <a:latin typeface="Arial" panose="020B0604020202020204" pitchFamily="34" charset="0"/>
                <a:cs typeface="Arial" panose="020B0604020202020204" pitchFamily="34" charset="0"/>
              </a:rPr>
              <a:t> </a:t>
            </a:r>
            <a:r>
              <a:rPr lang="bg-BG" sz="800" dirty="0" err="1">
                <a:latin typeface="Arial" panose="020B0604020202020204" pitchFamily="34" charset="0"/>
                <a:cs typeface="Arial" panose="020B0604020202020204" pitchFamily="34" charset="0"/>
              </a:rPr>
              <a:t>die</a:t>
            </a:r>
            <a:r>
              <a:rPr lang="bg-BG" sz="800" dirty="0">
                <a:latin typeface="Arial" panose="020B0604020202020204" pitchFamily="34" charset="0"/>
                <a:cs typeface="Arial" panose="020B0604020202020204" pitchFamily="34" charset="0"/>
              </a:rPr>
              <a:t> </a:t>
            </a:r>
            <a:r>
              <a:rPr lang="bg-BG" sz="800" dirty="0" err="1">
                <a:latin typeface="Arial" panose="020B0604020202020204" pitchFamily="34" charset="0"/>
                <a:cs typeface="Arial" panose="020B0604020202020204" pitchFamily="34" charset="0"/>
              </a:rPr>
              <a:t>Mitte</a:t>
            </a:r>
            <a:r>
              <a:rPr lang="bg-BG" sz="800" dirty="0">
                <a:latin typeface="Arial" panose="020B0604020202020204" pitchFamily="34" charset="0"/>
                <a:cs typeface="Arial" panose="020B0604020202020204" pitchFamily="34" charset="0"/>
              </a:rPr>
              <a:t> </a:t>
            </a:r>
            <a:r>
              <a:rPr lang="bg-BG" sz="800" dirty="0" err="1">
                <a:latin typeface="Arial" panose="020B0604020202020204" pitchFamily="34" charset="0"/>
                <a:cs typeface="Arial" panose="020B0604020202020204" pitchFamily="34" charset="0"/>
              </a:rPr>
              <a:t>falten</a:t>
            </a:r>
            <a:r>
              <a:rPr lang="bg-BG" sz="800" dirty="0">
                <a:latin typeface="Arial" panose="020B0604020202020204" pitchFamily="34" charset="0"/>
                <a:cs typeface="Arial" panose="020B0604020202020204" pitchFamily="34" charset="0"/>
              </a:rPr>
              <a:t>, </a:t>
            </a:r>
            <a:r>
              <a:rPr lang="bg-BG" sz="800" dirty="0" err="1">
                <a:latin typeface="Arial" panose="020B0604020202020204" pitchFamily="34" charset="0"/>
                <a:cs typeface="Arial" panose="020B0604020202020204" pitchFamily="34" charset="0"/>
              </a:rPr>
              <a:t>während</a:t>
            </a:r>
            <a:r>
              <a:rPr lang="bg-BG" sz="800" dirty="0">
                <a:latin typeface="Arial" panose="020B0604020202020204" pitchFamily="34" charset="0"/>
                <a:cs typeface="Arial" panose="020B0604020202020204" pitchFamily="34" charset="0"/>
              </a:rPr>
              <a:t> </a:t>
            </a:r>
            <a:r>
              <a:rPr lang="bg-BG" sz="800" dirty="0" err="1">
                <a:latin typeface="Arial" panose="020B0604020202020204" pitchFamily="34" charset="0"/>
                <a:cs typeface="Arial" panose="020B0604020202020204" pitchFamily="34" charset="0"/>
              </a:rPr>
              <a:t>Sie</a:t>
            </a:r>
            <a:r>
              <a:rPr lang="bg-BG" sz="800" dirty="0">
                <a:latin typeface="Arial" panose="020B0604020202020204" pitchFamily="34" charset="0"/>
                <a:cs typeface="Arial" panose="020B0604020202020204" pitchFamily="34" charset="0"/>
              </a:rPr>
              <a:t> </a:t>
            </a:r>
            <a:r>
              <a:rPr lang="bg-BG" sz="800" dirty="0" err="1">
                <a:latin typeface="Arial" panose="020B0604020202020204" pitchFamily="34" charset="0"/>
                <a:cs typeface="Arial" panose="020B0604020202020204" pitchFamily="34" charset="0"/>
              </a:rPr>
              <a:t>diesen</a:t>
            </a:r>
            <a:r>
              <a:rPr lang="bg-BG" sz="800" dirty="0">
                <a:latin typeface="Arial" panose="020B0604020202020204" pitchFamily="34" charset="0"/>
                <a:cs typeface="Arial" panose="020B0604020202020204" pitchFamily="34" charset="0"/>
              </a:rPr>
              <a:t> </a:t>
            </a:r>
            <a:r>
              <a:rPr lang="bg-BG" sz="800" dirty="0" err="1">
                <a:latin typeface="Arial" panose="020B0604020202020204" pitchFamily="34" charset="0"/>
                <a:cs typeface="Arial" panose="020B0604020202020204" pitchFamily="34" charset="0"/>
              </a:rPr>
              <a:t>Gegenstand</a:t>
            </a:r>
            <a:r>
              <a:rPr lang="bg-BG" sz="800" dirty="0">
                <a:latin typeface="Arial" panose="020B0604020202020204" pitchFamily="34" charset="0"/>
                <a:cs typeface="Arial" panose="020B0604020202020204" pitchFamily="34" charset="0"/>
              </a:rPr>
              <a:t> </a:t>
            </a:r>
            <a:r>
              <a:rPr lang="bg-BG" sz="800" dirty="0" err="1">
                <a:latin typeface="Arial" panose="020B0604020202020204" pitchFamily="34" charset="0"/>
                <a:cs typeface="Arial" panose="020B0604020202020204" pitchFamily="34" charset="0"/>
              </a:rPr>
              <a:t>falten</a:t>
            </a:r>
            <a:r>
              <a:rPr lang="bg-BG" sz="800" dirty="0">
                <a:latin typeface="Arial" panose="020B0604020202020204" pitchFamily="34" charset="0"/>
                <a:cs typeface="Arial" panose="020B0604020202020204" pitchFamily="34" charset="0"/>
              </a:rPr>
              <a:t>).</a:t>
            </a:r>
            <a:endParaRPr lang="en-US" sz="800" dirty="0">
              <a:latin typeface="Arial" panose="020B0604020202020204" pitchFamily="34" charset="0"/>
              <a:cs typeface="Arial" panose="020B0604020202020204" pitchFamily="34" charset="0"/>
            </a:endParaRPr>
          </a:p>
          <a:p>
            <a:r>
              <a:rPr lang="de-DE" sz="800" dirty="0">
                <a:latin typeface="Arial" panose="020B0604020202020204" pitchFamily="34" charset="0"/>
                <a:cs typeface="Arial" panose="020B0604020202020204" pitchFamily="34" charset="0"/>
              </a:rPr>
              <a:t>Drücken Sie die Tasten</a:t>
            </a:r>
            <a:endParaRPr lang="en-US" sz="800" dirty="0">
              <a:latin typeface="Arial" panose="020B0604020202020204" pitchFamily="34" charset="0"/>
              <a:cs typeface="Arial" panose="020B0604020202020204" pitchFamily="34" charset="0"/>
            </a:endParaRPr>
          </a:p>
          <a:p>
            <a:r>
              <a:rPr lang="de-DE" sz="800" dirty="0">
                <a:latin typeface="Arial" panose="020B0604020202020204" pitchFamily="34" charset="0"/>
                <a:cs typeface="Arial" panose="020B0604020202020204" pitchFamily="34" charset="0"/>
              </a:rPr>
              <a:t>Entfalten Sie die Verbindungsrahmen entsprechend der Richtung der Pfeile</a:t>
            </a:r>
            <a:endParaRPr lang="en-US" sz="800" dirty="0">
              <a:latin typeface="Arial" panose="020B0604020202020204" pitchFamily="34" charset="0"/>
              <a:cs typeface="Arial" panose="020B0604020202020204" pitchFamily="34" charset="0"/>
            </a:endParaRPr>
          </a:p>
        </p:txBody>
      </p:sp>
      <p:graphicFrame>
        <p:nvGraphicFramePr>
          <p:cNvPr id="27" name="Table 69"/>
          <p:cNvGraphicFramePr>
            <a:graphicFrameLocks noGrp="1"/>
          </p:cNvGraphicFramePr>
          <p:nvPr>
            <p:extLst>
              <p:ext uri="{D42A27DB-BD31-4B8C-83A1-F6EECF244321}">
                <p14:modId xmlns:p14="http://schemas.microsoft.com/office/powerpoint/2010/main" val="3857103967"/>
              </p:ext>
            </p:extLst>
          </p:nvPr>
        </p:nvGraphicFramePr>
        <p:xfrm>
          <a:off x="5022517" y="116632"/>
          <a:ext cx="3807008" cy="2141526"/>
        </p:xfrm>
        <a:graphic>
          <a:graphicData uri="http://schemas.openxmlformats.org/drawingml/2006/table">
            <a:tbl>
              <a:tblPr firstRow="1" bandRow="1">
                <a:tableStyleId>{5940675A-B579-460E-94D1-54222C63F5DA}</a:tableStyleId>
              </a:tblPr>
              <a:tblGrid>
                <a:gridCol w="554165">
                  <a:extLst>
                    <a:ext uri="{9D8B030D-6E8A-4147-A177-3AD203B41FA5}">
                      <a16:colId xmlns:a16="http://schemas.microsoft.com/office/drawing/2014/main" val="20000"/>
                    </a:ext>
                  </a:extLst>
                </a:gridCol>
                <a:gridCol w="1301137">
                  <a:extLst>
                    <a:ext uri="{9D8B030D-6E8A-4147-A177-3AD203B41FA5}">
                      <a16:colId xmlns:a16="http://schemas.microsoft.com/office/drawing/2014/main" val="20001"/>
                    </a:ext>
                  </a:extLst>
                </a:gridCol>
                <a:gridCol w="1951706">
                  <a:extLst>
                    <a:ext uri="{9D8B030D-6E8A-4147-A177-3AD203B41FA5}">
                      <a16:colId xmlns:a16="http://schemas.microsoft.com/office/drawing/2014/main" val="20002"/>
                    </a:ext>
                  </a:extLst>
                </a:gridCol>
              </a:tblGrid>
              <a:tr h="214314">
                <a:tc>
                  <a:txBody>
                    <a:bodyPr/>
                    <a:lstStyle/>
                    <a:p>
                      <a:r>
                        <a:rPr lang="el-GR" sz="800" dirty="0" smtClean="0">
                          <a:latin typeface="Arial" pitchFamily="34" charset="0"/>
                          <a:cs typeface="Arial" pitchFamily="34" charset="0"/>
                        </a:rPr>
                        <a:t>αριθμό</a:t>
                      </a:r>
                      <a:endParaRPr lang="bg-BG" sz="800" dirty="0">
                        <a:latin typeface="Arial" pitchFamily="34" charset="0"/>
                        <a:cs typeface="Arial" pitchFamily="34" charset="0"/>
                      </a:endParaRPr>
                    </a:p>
                  </a:txBody>
                  <a:tcPr/>
                </a:tc>
                <a:tc>
                  <a:txBody>
                    <a:bodyPr/>
                    <a:lstStyle/>
                    <a:p>
                      <a:r>
                        <a:rPr lang="el-GR" sz="800" dirty="0" smtClean="0">
                          <a:latin typeface="Arial" pitchFamily="34" charset="0"/>
                          <a:cs typeface="Arial" pitchFamily="34" charset="0"/>
                        </a:rPr>
                        <a:t>Πιθανά προβλήματα</a:t>
                      </a:r>
                      <a:endParaRPr lang="bg-BG" sz="800" dirty="0">
                        <a:latin typeface="Arial" pitchFamily="34" charset="0"/>
                        <a:cs typeface="Arial" pitchFamily="34" charset="0"/>
                      </a:endParaRPr>
                    </a:p>
                  </a:txBody>
                  <a:tcPr/>
                </a:tc>
                <a:tc>
                  <a:txBody>
                    <a:bodyPr/>
                    <a:lstStyle/>
                    <a:p>
                      <a:r>
                        <a:rPr lang="el-GR" sz="800" dirty="0" smtClean="0">
                          <a:latin typeface="Arial" pitchFamily="34" charset="0"/>
                          <a:cs typeface="Arial" pitchFamily="34" charset="0"/>
                        </a:rPr>
                        <a:t>Λύσεων</a:t>
                      </a:r>
                      <a:endParaRPr lang="bg-BG" sz="800" dirty="0">
                        <a:latin typeface="Arial" pitchFamily="34" charset="0"/>
                        <a:cs typeface="Arial" pitchFamily="34" charset="0"/>
                      </a:endParaRPr>
                    </a:p>
                  </a:txBody>
                  <a:tcPr/>
                </a:tc>
                <a:extLst>
                  <a:ext uri="{0D108BD9-81ED-4DB2-BD59-A6C34878D82A}">
                    <a16:rowId xmlns:a16="http://schemas.microsoft.com/office/drawing/2014/main" val="10000"/>
                  </a:ext>
                </a:extLst>
              </a:tr>
              <a:tr h="357492">
                <a:tc>
                  <a:txBody>
                    <a:bodyPr/>
                    <a:lstStyle/>
                    <a:p>
                      <a:r>
                        <a:rPr lang="bg-BG" sz="800" dirty="0" smtClean="0">
                          <a:latin typeface="Arial" pitchFamily="34" charset="0"/>
                          <a:cs typeface="Arial" pitchFamily="34" charset="0"/>
                        </a:rPr>
                        <a:t>1</a:t>
                      </a:r>
                      <a:endParaRPr lang="bg-BG" sz="800" dirty="0">
                        <a:latin typeface="Arial" pitchFamily="34" charset="0"/>
                        <a:cs typeface="Arial" pitchFamily="34" charset="0"/>
                      </a:endParaRPr>
                    </a:p>
                  </a:txBody>
                  <a:tcPr/>
                </a:tc>
                <a:tc>
                  <a:txBody>
                    <a:bodyPr/>
                    <a:lstStyle/>
                    <a:p>
                      <a:r>
                        <a:rPr lang="el-GR" sz="800" kern="1200" dirty="0" smtClean="0">
                          <a:solidFill>
                            <a:schemeClr val="tx1"/>
                          </a:solidFill>
                          <a:latin typeface="Arial" pitchFamily="34" charset="0"/>
                          <a:ea typeface="+mn-ea"/>
                          <a:cs typeface="Arial" pitchFamily="34" charset="0"/>
                        </a:rPr>
                        <a:t>Η συσκευή μουσικής ή rocker δεν λειτουργεί</a:t>
                      </a:r>
                      <a:endParaRPr lang="bg-BG" sz="800" dirty="0">
                        <a:latin typeface="Arial" pitchFamily="34" charset="0"/>
                        <a:cs typeface="Arial" pitchFamily="34" charset="0"/>
                      </a:endParaRPr>
                    </a:p>
                  </a:txBody>
                  <a:tcPr/>
                </a:tc>
                <a:tc>
                  <a:txBody>
                    <a:bodyPr/>
                    <a:lstStyle/>
                    <a:p>
                      <a:r>
                        <a:rPr lang="el-GR" sz="800" kern="1200" dirty="0" smtClean="0">
                          <a:solidFill>
                            <a:schemeClr val="tx1"/>
                          </a:solidFill>
                          <a:latin typeface="Arial" pitchFamily="34" charset="0"/>
                          <a:ea typeface="+mn-ea"/>
                          <a:cs typeface="Arial" pitchFamily="34" charset="0"/>
                        </a:rPr>
                        <a:t>Ίσως οι μπαταρίες εξαντληθούν ή η διάταξη είναι λάθος</a:t>
                      </a:r>
                      <a:endParaRPr lang="bg-BG" sz="800" dirty="0">
                        <a:latin typeface="Arial" pitchFamily="34" charset="0"/>
                        <a:cs typeface="Arial" pitchFamily="34" charset="0"/>
                      </a:endParaRPr>
                    </a:p>
                  </a:txBody>
                  <a:tcPr/>
                </a:tc>
                <a:extLst>
                  <a:ext uri="{0D108BD9-81ED-4DB2-BD59-A6C34878D82A}">
                    <a16:rowId xmlns:a16="http://schemas.microsoft.com/office/drawing/2014/main" val="10001"/>
                  </a:ext>
                </a:extLst>
              </a:tr>
              <a:tr h="370840">
                <a:tc>
                  <a:txBody>
                    <a:bodyPr/>
                    <a:lstStyle/>
                    <a:p>
                      <a:r>
                        <a:rPr lang="bg-BG" sz="800" dirty="0" smtClean="0">
                          <a:latin typeface="Arial" pitchFamily="34" charset="0"/>
                          <a:cs typeface="Arial" pitchFamily="34" charset="0"/>
                        </a:rPr>
                        <a:t>2</a:t>
                      </a:r>
                      <a:endParaRPr lang="bg-BG" sz="800" dirty="0">
                        <a:latin typeface="Arial" pitchFamily="34" charset="0"/>
                        <a:cs typeface="Arial" pitchFamily="34" charset="0"/>
                      </a:endParaRPr>
                    </a:p>
                  </a:txBody>
                  <a:tcPr/>
                </a:tc>
                <a:tc>
                  <a:txBody>
                    <a:bodyPr/>
                    <a:lstStyle/>
                    <a:p>
                      <a:r>
                        <a:rPr lang="el-GR" sz="800" kern="1200" dirty="0" smtClean="0">
                          <a:solidFill>
                            <a:schemeClr val="tx1"/>
                          </a:solidFill>
                          <a:latin typeface="Arial" pitchFamily="34" charset="0"/>
                          <a:ea typeface="+mn-ea"/>
                          <a:cs typeface="Arial" pitchFamily="34" charset="0"/>
                        </a:rPr>
                        <a:t>Δεν θέλει να εμπλακεί</a:t>
                      </a:r>
                      <a:endParaRPr lang="bg-BG" sz="800" dirty="0">
                        <a:latin typeface="Arial" pitchFamily="34" charset="0"/>
                        <a:cs typeface="Arial" pitchFamily="34" charset="0"/>
                      </a:endParaRPr>
                    </a:p>
                  </a:txBody>
                  <a:tcPr/>
                </a:tc>
                <a:tc>
                  <a:txBody>
                    <a:bodyPr/>
                    <a:lstStyle/>
                    <a:p>
                      <a:r>
                        <a:rPr lang="el-GR" sz="800" kern="1200" dirty="0" smtClean="0">
                          <a:solidFill>
                            <a:schemeClr val="tx1"/>
                          </a:solidFill>
                          <a:latin typeface="Arial" pitchFamily="34" charset="0"/>
                          <a:ea typeface="+mn-ea"/>
                          <a:cs typeface="Arial" pitchFamily="34" charset="0"/>
                        </a:rPr>
                        <a:t>Βεβαιωθείτε ότι έχετε τοποθετήσει σωστά τις μπαταρίες</a:t>
                      </a:r>
                      <a:endParaRPr lang="bg-BG" sz="800" dirty="0">
                        <a:latin typeface="Arial" pitchFamily="34" charset="0"/>
                        <a:cs typeface="Arial" pitchFamily="34" charset="0"/>
                      </a:endParaRPr>
                    </a:p>
                  </a:txBody>
                  <a:tcPr/>
                </a:tc>
                <a:extLst>
                  <a:ext uri="{0D108BD9-81ED-4DB2-BD59-A6C34878D82A}">
                    <a16:rowId xmlns:a16="http://schemas.microsoft.com/office/drawing/2014/main" val="10002"/>
                  </a:ext>
                </a:extLst>
              </a:tr>
              <a:tr h="370840">
                <a:tc>
                  <a:txBody>
                    <a:bodyPr/>
                    <a:lstStyle/>
                    <a:p>
                      <a:r>
                        <a:rPr lang="bg-BG" sz="800" dirty="0" smtClean="0">
                          <a:latin typeface="Arial" pitchFamily="34" charset="0"/>
                          <a:cs typeface="Arial" pitchFamily="34" charset="0"/>
                        </a:rPr>
                        <a:t>3</a:t>
                      </a:r>
                      <a:endParaRPr lang="bg-BG" sz="800" dirty="0">
                        <a:latin typeface="Arial" pitchFamily="34" charset="0"/>
                        <a:cs typeface="Arial" pitchFamily="34" charset="0"/>
                      </a:endParaRPr>
                    </a:p>
                  </a:txBody>
                  <a:tcPr/>
                </a:tc>
                <a:tc>
                  <a:txBody>
                    <a:bodyPr/>
                    <a:lstStyle/>
                    <a:p>
                      <a:r>
                        <a:rPr lang="el-GR" sz="800" kern="1200" dirty="0" smtClean="0">
                          <a:solidFill>
                            <a:schemeClr val="tx1"/>
                          </a:solidFill>
                          <a:latin typeface="Arial" pitchFamily="34" charset="0"/>
                          <a:ea typeface="+mn-ea"/>
                          <a:cs typeface="Arial" pitchFamily="34" charset="0"/>
                        </a:rPr>
                        <a:t>Όταν πιέζετε ένα κουμπί, ακούγεται ένα ξυπνητήρι</a:t>
                      </a:r>
                      <a:endParaRPr lang="bg-BG" sz="800" dirty="0">
                        <a:latin typeface="Arial" pitchFamily="34" charset="0"/>
                        <a:cs typeface="Arial" pitchFamily="34" charset="0"/>
                      </a:endParaRPr>
                    </a:p>
                  </a:txBody>
                  <a:tcPr/>
                </a:tc>
                <a:tc>
                  <a:txBody>
                    <a:bodyPr/>
                    <a:lstStyle/>
                    <a:p>
                      <a:r>
                        <a:rPr lang="el-GR" sz="800" kern="1200" dirty="0" smtClean="0">
                          <a:solidFill>
                            <a:schemeClr val="tx1"/>
                          </a:solidFill>
                          <a:latin typeface="Arial" pitchFamily="34" charset="0"/>
                          <a:ea typeface="+mn-ea"/>
                          <a:cs typeface="Arial" pitchFamily="34" charset="0"/>
                        </a:rPr>
                        <a:t>Εξαντλημένη μπαταρία, αντικαταστήστε την</a:t>
                      </a:r>
                      <a:endParaRPr lang="bg-BG" sz="800" dirty="0">
                        <a:latin typeface="Arial" pitchFamily="34" charset="0"/>
                        <a:cs typeface="Arial" pitchFamily="34" charset="0"/>
                      </a:endParaRPr>
                    </a:p>
                  </a:txBody>
                  <a:tcPr/>
                </a:tc>
                <a:extLst>
                  <a:ext uri="{0D108BD9-81ED-4DB2-BD59-A6C34878D82A}">
                    <a16:rowId xmlns:a16="http://schemas.microsoft.com/office/drawing/2014/main" val="10003"/>
                  </a:ext>
                </a:extLst>
              </a:tr>
              <a:tr h="370840">
                <a:tc>
                  <a:txBody>
                    <a:bodyPr/>
                    <a:lstStyle/>
                    <a:p>
                      <a:r>
                        <a:rPr lang="bg-BG" sz="800" dirty="0" smtClean="0">
                          <a:latin typeface="Arial" pitchFamily="34" charset="0"/>
                          <a:cs typeface="Arial" pitchFamily="34" charset="0"/>
                        </a:rPr>
                        <a:t>4</a:t>
                      </a:r>
                      <a:endParaRPr lang="bg-BG" sz="800" dirty="0">
                        <a:latin typeface="Arial" pitchFamily="34" charset="0"/>
                        <a:cs typeface="Arial" pitchFamily="34" charset="0"/>
                      </a:endParaRPr>
                    </a:p>
                  </a:txBody>
                  <a:tcPr/>
                </a:tc>
                <a:tc>
                  <a:txBody>
                    <a:bodyPr/>
                    <a:lstStyle/>
                    <a:p>
                      <a:r>
                        <a:rPr lang="el-GR" sz="800" kern="1200" dirty="0" smtClean="0">
                          <a:solidFill>
                            <a:schemeClr val="tx1"/>
                          </a:solidFill>
                          <a:latin typeface="Arial" pitchFamily="34" charset="0"/>
                          <a:ea typeface="+mn-ea"/>
                          <a:cs typeface="Arial" pitchFamily="34" charset="0"/>
                        </a:rPr>
                        <a:t>Είναι κουνισμένος άσχημα</a:t>
                      </a:r>
                      <a:endParaRPr lang="bg-BG" sz="800" dirty="0">
                        <a:latin typeface="Arial" pitchFamily="34" charset="0"/>
                        <a:cs typeface="Arial" pitchFamily="34" charset="0"/>
                      </a:endParaRPr>
                    </a:p>
                  </a:txBody>
                  <a:tcPr/>
                </a:tc>
                <a:tc>
                  <a:txBody>
                    <a:bodyPr/>
                    <a:lstStyle/>
                    <a:p>
                      <a:r>
                        <a:rPr lang="el-GR" sz="800" kern="1200" dirty="0" smtClean="0">
                          <a:solidFill>
                            <a:schemeClr val="tx1"/>
                          </a:solidFill>
                          <a:latin typeface="Arial" pitchFamily="34" charset="0"/>
                          <a:ea typeface="+mn-ea"/>
                          <a:cs typeface="Arial" pitchFamily="34" charset="0"/>
                        </a:rPr>
                        <a:t>Ελέγξτε ότι το πλαίσιο είναι ασφαλισμένο στη σωστή θέση</a:t>
                      </a:r>
                      <a:endParaRPr lang="bg-BG" sz="800" dirty="0">
                        <a:latin typeface="Arial" pitchFamily="34" charset="0"/>
                        <a:cs typeface="Arial" pitchFamily="34" charset="0"/>
                      </a:endParaRPr>
                    </a:p>
                  </a:txBody>
                  <a:tcPr/>
                </a:tc>
                <a:extLst>
                  <a:ext uri="{0D108BD9-81ED-4DB2-BD59-A6C34878D82A}">
                    <a16:rowId xmlns:a16="http://schemas.microsoft.com/office/drawing/2014/main" val="10004"/>
                  </a:ext>
                </a:extLst>
              </a:tr>
              <a:tr h="370840">
                <a:tc>
                  <a:txBody>
                    <a:bodyPr/>
                    <a:lstStyle/>
                    <a:p>
                      <a:r>
                        <a:rPr lang="bg-BG" sz="800" dirty="0" smtClean="0">
                          <a:latin typeface="Arial" pitchFamily="34" charset="0"/>
                          <a:cs typeface="Arial" pitchFamily="34" charset="0"/>
                        </a:rPr>
                        <a:t>5</a:t>
                      </a:r>
                      <a:endParaRPr lang="bg-BG" sz="800" dirty="0">
                        <a:latin typeface="Arial" pitchFamily="34" charset="0"/>
                        <a:cs typeface="Arial" pitchFamily="34" charset="0"/>
                      </a:endParaRPr>
                    </a:p>
                  </a:txBody>
                  <a:tcPr/>
                </a:tc>
                <a:tc>
                  <a:txBody>
                    <a:bodyPr/>
                    <a:lstStyle/>
                    <a:p>
                      <a:r>
                        <a:rPr lang="el-GR" sz="800" kern="1200" dirty="0" smtClean="0">
                          <a:solidFill>
                            <a:schemeClr val="tx1"/>
                          </a:solidFill>
                          <a:latin typeface="Arial" pitchFamily="34" charset="0"/>
                          <a:ea typeface="+mn-ea"/>
                          <a:cs typeface="Arial" pitchFamily="34" charset="0"/>
                        </a:rPr>
                        <a:t>Παρατεταμένη αποθήκευση</a:t>
                      </a:r>
                      <a:endParaRPr lang="bg-BG" sz="800" dirty="0">
                        <a:latin typeface="Arial" pitchFamily="34" charset="0"/>
                        <a:cs typeface="Arial" pitchFamily="34" charset="0"/>
                      </a:endParaRPr>
                    </a:p>
                  </a:txBody>
                  <a:tcPr/>
                </a:tc>
                <a:tc>
                  <a:txBody>
                    <a:bodyPr/>
                    <a:lstStyle/>
                    <a:p>
                      <a:r>
                        <a:rPr lang="el-GR" sz="800" kern="1200" dirty="0" smtClean="0">
                          <a:solidFill>
                            <a:schemeClr val="tx1"/>
                          </a:solidFill>
                          <a:latin typeface="Arial" pitchFamily="34" charset="0"/>
                          <a:ea typeface="+mn-ea"/>
                          <a:cs typeface="Arial" pitchFamily="34" charset="0"/>
                        </a:rPr>
                        <a:t>Αφαιρέστε την μπαταρία</a:t>
                      </a:r>
                      <a:endParaRPr lang="bg-BG" sz="800" dirty="0">
                        <a:latin typeface="Arial" pitchFamily="34" charset="0"/>
                        <a:cs typeface="Arial" pitchFamily="34" charset="0"/>
                      </a:endParaRPr>
                    </a:p>
                  </a:txBody>
                  <a:tcPr/>
                </a:tc>
                <a:extLst>
                  <a:ext uri="{0D108BD9-81ED-4DB2-BD59-A6C34878D82A}">
                    <a16:rowId xmlns:a16="http://schemas.microsoft.com/office/drawing/2014/main" val="10005"/>
                  </a:ext>
                </a:extLst>
              </a:tr>
            </a:tbl>
          </a:graphicData>
        </a:graphic>
      </p:graphicFrame>
      <p:sp>
        <p:nvSpPr>
          <p:cNvPr id="28" name="TextBox 65"/>
          <p:cNvSpPr txBox="1"/>
          <p:nvPr/>
        </p:nvSpPr>
        <p:spPr>
          <a:xfrm>
            <a:off x="4947039" y="2403334"/>
            <a:ext cx="3898437" cy="707886"/>
          </a:xfrm>
          <a:prstGeom prst="rect">
            <a:avLst/>
          </a:prstGeom>
          <a:noFill/>
        </p:spPr>
        <p:txBody>
          <a:bodyPr wrap="square" rtlCol="0">
            <a:spAutoFit/>
          </a:bodyPr>
          <a:lstStyle/>
          <a:p>
            <a:pPr algn="ctr"/>
            <a:r>
              <a:rPr lang="en-US" sz="800" b="1" dirty="0" smtClean="0">
                <a:latin typeface="Arial" pitchFamily="34" charset="0"/>
                <a:cs typeface="Arial" pitchFamily="34" charset="0"/>
              </a:rPr>
              <a:t> </a:t>
            </a:r>
            <a:r>
              <a:rPr lang="el-GR" sz="800" b="1" dirty="0">
                <a:latin typeface="Arial" pitchFamily="34" charset="0"/>
                <a:cs typeface="Arial" pitchFamily="34" charset="0"/>
              </a:rPr>
              <a:t>ΣΗΜΑΝΤΙΚΟ: </a:t>
            </a:r>
            <a:r>
              <a:rPr lang="en-US" sz="800" b="1" dirty="0">
                <a:latin typeface="Arial" pitchFamily="34" charset="0"/>
                <a:cs typeface="Arial" pitchFamily="34" charset="0"/>
              </a:rPr>
              <a:t>Moni Trade Ltd.</a:t>
            </a:r>
          </a:p>
          <a:p>
            <a:pPr algn="ctr"/>
            <a:r>
              <a:rPr lang="el-GR" sz="800" b="1" dirty="0">
                <a:latin typeface="Arial" pitchFamily="34" charset="0"/>
                <a:cs typeface="Arial" pitchFamily="34" charset="0"/>
              </a:rPr>
              <a:t>Διεύθυνση: Βουλγαρία, Σόφια</a:t>
            </a:r>
          </a:p>
          <a:p>
            <a:pPr algn="ctr"/>
            <a:r>
              <a:rPr lang="en-US" sz="800" b="1" dirty="0" err="1">
                <a:latin typeface="Arial" pitchFamily="34" charset="0"/>
                <a:cs typeface="Arial" pitchFamily="34" charset="0"/>
              </a:rPr>
              <a:t>Trebic</a:t>
            </a:r>
            <a:r>
              <a:rPr lang="en-US" sz="800" b="1" dirty="0">
                <a:latin typeface="Arial" pitchFamily="34" charset="0"/>
                <a:cs typeface="Arial" pitchFamily="34" charset="0"/>
              </a:rPr>
              <a:t>, 1, </a:t>
            </a:r>
            <a:r>
              <a:rPr lang="en-US" sz="800" b="1" dirty="0" err="1">
                <a:latin typeface="Arial" pitchFamily="34" charset="0"/>
                <a:cs typeface="Arial" pitchFamily="34" charset="0"/>
              </a:rPr>
              <a:t>Dolo</a:t>
            </a:r>
            <a:r>
              <a:rPr lang="en-US" sz="800" b="1" dirty="0">
                <a:latin typeface="Arial" pitchFamily="34" charset="0"/>
                <a:cs typeface="Arial" pitchFamily="34" charset="0"/>
              </a:rPr>
              <a:t> </a:t>
            </a:r>
            <a:r>
              <a:rPr lang="el-GR" sz="800" b="1" dirty="0">
                <a:latin typeface="Arial" pitchFamily="34" charset="0"/>
                <a:cs typeface="Arial" pitchFamily="34" charset="0"/>
              </a:rPr>
              <a:t>δρόμο</a:t>
            </a:r>
            <a:endParaRPr lang="en-US" sz="800" b="1" dirty="0">
              <a:latin typeface="Arial" pitchFamily="34" charset="0"/>
              <a:cs typeface="Arial" pitchFamily="34" charset="0"/>
            </a:endParaRPr>
          </a:p>
          <a:p>
            <a:pPr algn="ctr"/>
            <a:r>
              <a:rPr lang="el-GR" sz="800" b="1" dirty="0">
                <a:latin typeface="Arial" pitchFamily="34" charset="0"/>
                <a:cs typeface="Arial" pitchFamily="34" charset="0"/>
              </a:rPr>
              <a:t>Τηλ: +359 2 936 07 </a:t>
            </a:r>
            <a:r>
              <a:rPr lang="el-GR" sz="800" b="1" dirty="0" smtClean="0">
                <a:latin typeface="Arial" pitchFamily="34" charset="0"/>
                <a:cs typeface="Arial" pitchFamily="34" charset="0"/>
              </a:rPr>
              <a:t>90</a:t>
            </a:r>
            <a:endParaRPr lang="en-US" sz="800" b="1" dirty="0" smtClean="0">
              <a:latin typeface="Arial" pitchFamily="34" charset="0"/>
              <a:cs typeface="Arial" pitchFamily="34" charset="0"/>
            </a:endParaRPr>
          </a:p>
          <a:p>
            <a:pPr algn="ctr"/>
            <a:r>
              <a:rPr lang="en-US" sz="800" b="1" dirty="0" smtClean="0">
                <a:latin typeface="Arial" pitchFamily="34" charset="0"/>
                <a:cs typeface="Arial" pitchFamily="34" charset="0"/>
              </a:rPr>
              <a:t>Web</a:t>
            </a:r>
            <a:r>
              <a:rPr lang="en-US" sz="800" b="1" dirty="0">
                <a:latin typeface="Arial" pitchFamily="34" charset="0"/>
                <a:cs typeface="Arial" pitchFamily="34" charset="0"/>
              </a:rPr>
              <a:t>: </a:t>
            </a:r>
            <a:r>
              <a:rPr lang="en-US" sz="800" b="1" dirty="0" smtClean="0">
                <a:latin typeface="Arial" pitchFamily="34" charset="0"/>
                <a:cs typeface="Arial" pitchFamily="34" charset="0"/>
              </a:rPr>
              <a:t>www.cangaroo-bg.com</a:t>
            </a:r>
            <a:endParaRPr lang="bg-BG" sz="800" b="1" dirty="0" smtClean="0">
              <a:latin typeface="Arial" pitchFamily="34" charset="0"/>
              <a:cs typeface="Arial" pitchFamily="34" charset="0"/>
            </a:endParaRPr>
          </a:p>
        </p:txBody>
      </p:sp>
      <p:sp>
        <p:nvSpPr>
          <p:cNvPr id="29" name="TextBox 17"/>
          <p:cNvSpPr txBox="1"/>
          <p:nvPr/>
        </p:nvSpPr>
        <p:spPr>
          <a:xfrm>
            <a:off x="8508291" y="6622964"/>
            <a:ext cx="396000" cy="180000"/>
          </a:xfrm>
          <a:prstGeom prst="roundRect">
            <a:avLst/>
          </a:prstGeom>
          <a:noFill/>
          <a:ln w="6350">
            <a:solidFill>
              <a:schemeClr val="tx1"/>
            </a:solidFill>
          </a:ln>
        </p:spPr>
        <p:txBody>
          <a:bodyPr wrap="square" rtlCol="0" anchor="ctr">
            <a:spAutoFit/>
          </a:bodyPr>
          <a:lstStyle/>
          <a:p>
            <a:pPr algn="ctr"/>
            <a:r>
              <a:rPr lang="bg-BG" sz="900" b="1" dirty="0" smtClean="0">
                <a:latin typeface="Arial" pitchFamily="34" charset="0"/>
                <a:cs typeface="Arial" pitchFamily="34" charset="0"/>
              </a:rPr>
              <a:t>24</a:t>
            </a:r>
            <a:endParaRPr lang="bg-BG" sz="900" b="1" dirty="0">
              <a:latin typeface="Arial" pitchFamily="34" charset="0"/>
              <a:cs typeface="Arial" pitchFamily="34" charset="0"/>
            </a:endParaRPr>
          </a:p>
        </p:txBody>
      </p:sp>
      <p:sp>
        <p:nvSpPr>
          <p:cNvPr id="30" name="Rounded Rectangle 52"/>
          <p:cNvSpPr/>
          <p:nvPr/>
        </p:nvSpPr>
        <p:spPr>
          <a:xfrm>
            <a:off x="4960453" y="2837589"/>
            <a:ext cx="360040" cy="180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 b="1" dirty="0" smtClean="0">
                <a:solidFill>
                  <a:schemeClr val="tx1"/>
                </a:solidFill>
              </a:rPr>
              <a:t>FR</a:t>
            </a:r>
            <a:endParaRPr lang="bg-BG" sz="700" b="1" dirty="0">
              <a:solidFill>
                <a:schemeClr val="tx1"/>
              </a:solidFill>
            </a:endParaRPr>
          </a:p>
        </p:txBody>
      </p:sp>
      <p:sp>
        <p:nvSpPr>
          <p:cNvPr id="31" name="TextBox 48"/>
          <p:cNvSpPr txBox="1"/>
          <p:nvPr/>
        </p:nvSpPr>
        <p:spPr>
          <a:xfrm>
            <a:off x="4960453" y="3111220"/>
            <a:ext cx="3960000" cy="180000"/>
          </a:xfrm>
          <a:prstGeom prst="roundRect">
            <a:avLst/>
          </a:prstGeom>
          <a:ln/>
        </p:spPr>
        <p:style>
          <a:lnRef idx="1">
            <a:schemeClr val="dk1"/>
          </a:lnRef>
          <a:fillRef idx="2">
            <a:schemeClr val="dk1"/>
          </a:fillRef>
          <a:effectRef idx="1">
            <a:schemeClr val="dk1"/>
          </a:effectRef>
          <a:fontRef idx="minor">
            <a:schemeClr val="dk1"/>
          </a:fontRef>
        </p:style>
        <p:txBody>
          <a:bodyPr wrap="square" rtlCol="0" anchor="ctr">
            <a:spAutoFit/>
          </a:bodyPr>
          <a:lstStyle/>
          <a:p>
            <a:pPr algn="ctr"/>
            <a:r>
              <a:rPr lang="fr-FR" sz="1000" b="1" dirty="0"/>
              <a:t>CONSEILS ET AVERTISSEMENTS POUR L’UTILISATION CORRECTE</a:t>
            </a:r>
            <a:endParaRPr lang="bg-BG" sz="1000" b="1" dirty="0">
              <a:solidFill>
                <a:schemeClr val="tx1"/>
              </a:solidFill>
              <a:cs typeface="Arial" pitchFamily="34" charset="0"/>
            </a:endParaRPr>
          </a:p>
        </p:txBody>
      </p:sp>
      <p:sp>
        <p:nvSpPr>
          <p:cNvPr id="32" name="Правоъгълник 41"/>
          <p:cNvSpPr/>
          <p:nvPr/>
        </p:nvSpPr>
        <p:spPr>
          <a:xfrm>
            <a:off x="4960453" y="3327244"/>
            <a:ext cx="3960000" cy="613373"/>
          </a:xfrm>
          <a:prstGeom prst="rect">
            <a:avLst/>
          </a:prstGeom>
        </p:spPr>
        <p:txBody>
          <a:bodyPr wrap="square">
            <a:spAutoFit/>
          </a:bodyPr>
          <a:lstStyle/>
          <a:p>
            <a:pPr algn="ctr">
              <a:lnSpc>
                <a:spcPct val="107000"/>
              </a:lnSpc>
              <a:spcAft>
                <a:spcPts val="0"/>
              </a:spcAft>
            </a:pPr>
            <a:r>
              <a:rPr lang="fr-FR" sz="800" b="1" dirty="0">
                <a:latin typeface="+mj-lt"/>
                <a:ea typeface="Calibri" panose="020F0502020204030204" pitchFamily="34" charset="0"/>
                <a:cs typeface="Times New Roman" panose="02020603050405020304" pitchFamily="18" charset="0"/>
              </a:rPr>
              <a:t>LISEZ ATTENTIVEMENT CES INSTRUCTIONS AVANT DE COMMENCER À UTILISER LE PRODUIT ET CONSERVEZ LES POUR TOUTE CONSULTATION FUTURE</a:t>
            </a:r>
            <a:r>
              <a:rPr lang="bg-BG" sz="800" b="1" dirty="0">
                <a:latin typeface="+mj-lt"/>
                <a:ea typeface="Calibri" panose="020F0502020204030204" pitchFamily="34" charset="0"/>
                <a:cs typeface="Times New Roman" panose="02020603050405020304" pitchFamily="18" charset="0"/>
              </a:rPr>
              <a:t>. </a:t>
            </a:r>
            <a:r>
              <a:rPr lang="fr-FR" sz="800" b="1" dirty="0">
                <a:latin typeface="+mj-lt"/>
                <a:ea typeface="Calibri" panose="020F0502020204030204" pitchFamily="34" charset="0"/>
                <a:cs typeface="Times New Roman" panose="02020603050405020304" pitchFamily="18" charset="0"/>
              </a:rPr>
              <a:t>RESPECTEZ ET SUIVEZ LES AVERTISSEMENTS POUR L’UTILISATION ET LE MONTAGE DE LA BALANÇOIRE, SI NON VOUS RISQUEZ LA SANTÉ ET MÊME LA VIE DE VOTRE ENFANT !</a:t>
            </a:r>
            <a:endParaRPr lang="en-US" sz="800" dirty="0">
              <a:effectLst/>
              <a:latin typeface="+mj-lt"/>
              <a:ea typeface="Calibri" panose="020F0502020204030204" pitchFamily="34" charset="0"/>
              <a:cs typeface="Times New Roman" panose="02020603050405020304" pitchFamily="18" charset="0"/>
            </a:endParaRPr>
          </a:p>
        </p:txBody>
      </p:sp>
      <p:pic>
        <p:nvPicPr>
          <p:cNvPr id="33" name="Картина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2643" y="3864716"/>
            <a:ext cx="727228" cy="745875"/>
          </a:xfrm>
          <a:prstGeom prst="rect">
            <a:avLst/>
          </a:prstGeom>
        </p:spPr>
      </p:pic>
      <p:sp>
        <p:nvSpPr>
          <p:cNvPr id="34" name="Правоъгълник 43"/>
          <p:cNvSpPr/>
          <p:nvPr/>
        </p:nvSpPr>
        <p:spPr>
          <a:xfrm>
            <a:off x="4944291" y="4478089"/>
            <a:ext cx="3960000" cy="1615827"/>
          </a:xfrm>
          <a:prstGeom prst="rect">
            <a:avLst/>
          </a:prstGeom>
        </p:spPr>
        <p:txBody>
          <a:bodyPr wrap="square">
            <a:spAutoFit/>
          </a:bodyPr>
          <a:lstStyle/>
          <a:p>
            <a:pPr lvl="0" eaLnBrk="0" fontAlgn="base" hangingPunct="0">
              <a:spcBef>
                <a:spcPct val="0"/>
              </a:spcBef>
              <a:spcAft>
                <a:spcPct val="0"/>
              </a:spcAft>
            </a:pPr>
            <a:r>
              <a:rPr lang="fr-FR" altLang="en-US" sz="900" dirty="0" smtClean="0">
                <a:latin typeface="+mj-lt"/>
              </a:rPr>
              <a:t>1. Toujours </a:t>
            </a:r>
            <a:r>
              <a:rPr lang="fr-FR" altLang="en-US" sz="900" dirty="0">
                <a:latin typeface="+mj-lt"/>
              </a:rPr>
              <a:t>utiliser le </a:t>
            </a:r>
            <a:r>
              <a:rPr lang="fr-FR" altLang="en-US" sz="900" dirty="0" smtClean="0">
                <a:latin typeface="+mj-lt"/>
              </a:rPr>
              <a:t>systèmes </a:t>
            </a:r>
            <a:r>
              <a:rPr lang="fr-FR" altLang="en-US" sz="900" dirty="0">
                <a:latin typeface="+mj-lt"/>
              </a:rPr>
              <a:t>de retenue. </a:t>
            </a:r>
            <a:endParaRPr lang="fr-FR" altLang="en-US" sz="900" dirty="0" smtClean="0">
              <a:latin typeface="+mj-lt"/>
            </a:endParaRPr>
          </a:p>
          <a:p>
            <a:pPr lvl="0" eaLnBrk="0" fontAlgn="base" hangingPunct="0">
              <a:spcBef>
                <a:spcPct val="0"/>
              </a:spcBef>
              <a:spcAft>
                <a:spcPct val="0"/>
              </a:spcAft>
            </a:pPr>
            <a:r>
              <a:rPr lang="fr-FR" altLang="en-US" sz="900" dirty="0" smtClean="0">
                <a:latin typeface="+mj-lt"/>
              </a:rPr>
              <a:t>2</a:t>
            </a:r>
            <a:r>
              <a:rPr lang="fr-FR" altLang="en-US" sz="900" dirty="0">
                <a:latin typeface="+mj-lt"/>
              </a:rPr>
              <a:t>. </a:t>
            </a:r>
            <a:r>
              <a:rPr lang="fr-FR" altLang="en-US" sz="900" b="1" dirty="0">
                <a:latin typeface="+mj-lt"/>
              </a:rPr>
              <a:t>AVERTISSEMENT! </a:t>
            </a:r>
            <a:r>
              <a:rPr lang="fr-FR" altLang="en-US" sz="900" dirty="0">
                <a:latin typeface="+mj-lt"/>
              </a:rPr>
              <a:t>Avant chaque utilisation du produit, vérifiez si toutes les pièces de la balançoire sont correctement placées et serrées et s'il ne manque aucune pièce. Si vous constatez de tels dommages, arrêtez d'utiliser la balançoire jusqu'à ce que les dégâts soient réparés et les pièces cassées remplacées. </a:t>
            </a:r>
            <a:endParaRPr lang="fr-FR" altLang="en-US" sz="900" dirty="0" smtClean="0">
              <a:latin typeface="+mj-lt"/>
            </a:endParaRPr>
          </a:p>
          <a:p>
            <a:pPr lvl="0" eaLnBrk="0" fontAlgn="base" hangingPunct="0">
              <a:spcBef>
                <a:spcPct val="0"/>
              </a:spcBef>
              <a:spcAft>
                <a:spcPct val="0"/>
              </a:spcAft>
            </a:pPr>
            <a:r>
              <a:rPr lang="fr-FR" altLang="en-US" sz="900" dirty="0" smtClean="0">
                <a:latin typeface="+mj-lt"/>
              </a:rPr>
              <a:t>3</a:t>
            </a:r>
            <a:r>
              <a:rPr lang="fr-FR" altLang="en-US" sz="900" dirty="0">
                <a:latin typeface="+mj-lt"/>
              </a:rPr>
              <a:t>. </a:t>
            </a:r>
            <a:r>
              <a:rPr lang="fr-FR" altLang="en-US" sz="900" dirty="0" smtClean="0">
                <a:latin typeface="+mj-lt"/>
              </a:rPr>
              <a:t>Le jamais laisser l’enfant sans survelliance. </a:t>
            </a:r>
          </a:p>
          <a:p>
            <a:pPr lvl="0" eaLnBrk="0" fontAlgn="base" hangingPunct="0">
              <a:spcBef>
                <a:spcPct val="0"/>
              </a:spcBef>
              <a:spcAft>
                <a:spcPct val="0"/>
              </a:spcAft>
            </a:pPr>
            <a:r>
              <a:rPr lang="fr-FR" altLang="en-US" sz="900" dirty="0" smtClean="0">
                <a:latin typeface="+mj-lt"/>
              </a:rPr>
              <a:t>4</a:t>
            </a:r>
            <a:r>
              <a:rPr lang="fr-FR" altLang="en-US" sz="900" dirty="0">
                <a:latin typeface="+mj-lt"/>
              </a:rPr>
              <a:t>. Le produit n'est pas destiné à porter l'enfant. </a:t>
            </a:r>
            <a:endParaRPr lang="fr-FR" altLang="en-US" sz="900" dirty="0" smtClean="0">
              <a:latin typeface="+mj-lt"/>
            </a:endParaRPr>
          </a:p>
          <a:p>
            <a:pPr lvl="0" eaLnBrk="0" fontAlgn="base" hangingPunct="0">
              <a:spcBef>
                <a:spcPct val="0"/>
              </a:spcBef>
              <a:spcAft>
                <a:spcPct val="0"/>
              </a:spcAft>
            </a:pPr>
            <a:r>
              <a:rPr lang="fr-FR" altLang="en-US" sz="900" dirty="0" smtClean="0">
                <a:latin typeface="+mj-lt"/>
              </a:rPr>
              <a:t>5</a:t>
            </a:r>
            <a:r>
              <a:rPr lang="fr-FR" altLang="en-US" sz="900" dirty="0">
                <a:latin typeface="+mj-lt"/>
              </a:rPr>
              <a:t>. </a:t>
            </a:r>
            <a:r>
              <a:rPr lang="fr-FR" altLang="en-US" sz="900" b="1" dirty="0">
                <a:latin typeface="+mj-lt"/>
              </a:rPr>
              <a:t>AVERTISSEMENT! </a:t>
            </a:r>
            <a:r>
              <a:rPr lang="fr-FR" altLang="en-US" sz="900" dirty="0" smtClean="0">
                <a:latin typeface="+mj-lt"/>
              </a:rPr>
              <a:t>Ne pas utiliser ce produit si votre enfant peut tenir assis tout seul ou s ’il p</a:t>
            </a:r>
            <a:r>
              <a:rPr lang="fr-FR" altLang="en-US" sz="900" dirty="0"/>
              <a:t>é</a:t>
            </a:r>
            <a:r>
              <a:rPr lang="fr-FR" altLang="en-US" sz="900" dirty="0" smtClean="0">
                <a:latin typeface="+mj-lt"/>
              </a:rPr>
              <a:t>se plus. </a:t>
            </a:r>
          </a:p>
          <a:p>
            <a:pPr lvl="0" eaLnBrk="0" fontAlgn="base" hangingPunct="0">
              <a:spcBef>
                <a:spcPct val="0"/>
              </a:spcBef>
              <a:spcAft>
                <a:spcPct val="0"/>
              </a:spcAft>
            </a:pPr>
            <a:r>
              <a:rPr lang="fr-FR" altLang="en-US" sz="900" dirty="0" smtClean="0">
                <a:latin typeface="+mj-lt"/>
              </a:rPr>
              <a:t>6</a:t>
            </a:r>
            <a:r>
              <a:rPr lang="fr-FR" altLang="en-US" sz="900" dirty="0">
                <a:latin typeface="+mj-lt"/>
              </a:rPr>
              <a:t>. Pour éviter les blessures, assurez-vous que les enfants ne soient pas éloignés lors du dépliage et du repliage du produit. </a:t>
            </a:r>
            <a:endParaRPr lang="fr-FR" altLang="en-US" sz="900" dirty="0" smtClean="0">
              <a:latin typeface="+mj-lt"/>
            </a:endParaRPr>
          </a:p>
        </p:txBody>
      </p:sp>
      <p:sp>
        <p:nvSpPr>
          <p:cNvPr id="35" name="Правоъгълник 50"/>
          <p:cNvSpPr/>
          <p:nvPr/>
        </p:nvSpPr>
        <p:spPr>
          <a:xfrm>
            <a:off x="4944291" y="5977460"/>
            <a:ext cx="3906350" cy="784830"/>
          </a:xfrm>
          <a:prstGeom prst="rect">
            <a:avLst/>
          </a:prstGeom>
        </p:spPr>
        <p:txBody>
          <a:bodyPr wrap="square">
            <a:spAutoFit/>
          </a:bodyPr>
          <a:lstStyle/>
          <a:p>
            <a:pPr lvl="0" eaLnBrk="0" fontAlgn="base" hangingPunct="0">
              <a:spcBef>
                <a:spcPct val="0"/>
              </a:spcBef>
              <a:spcAft>
                <a:spcPct val="0"/>
              </a:spcAft>
            </a:pPr>
            <a:r>
              <a:rPr lang="fr-FR" altLang="en-US" sz="900" dirty="0"/>
              <a:t>7. Ne jamais utiliser la barre de jouets comme poignée. </a:t>
            </a:r>
          </a:p>
          <a:p>
            <a:pPr lvl="0" eaLnBrk="0" fontAlgn="base" hangingPunct="0">
              <a:spcBef>
                <a:spcPct val="0"/>
              </a:spcBef>
              <a:spcAft>
                <a:spcPct val="0"/>
              </a:spcAft>
            </a:pPr>
            <a:r>
              <a:rPr lang="fr-FR" altLang="en-US" sz="900" dirty="0"/>
              <a:t>8. Ne pas déplacer et ne pas soulever ce produit quand le bébé est a l’intérieur. </a:t>
            </a:r>
          </a:p>
          <a:p>
            <a:pPr lvl="0" eaLnBrk="0" fontAlgn="base" hangingPunct="0">
              <a:spcBef>
                <a:spcPct val="0"/>
              </a:spcBef>
              <a:spcAft>
                <a:spcPct val="0"/>
              </a:spcAft>
            </a:pPr>
            <a:r>
              <a:rPr lang="fr-FR" altLang="en-US" sz="900" dirty="0"/>
              <a:t>9</a:t>
            </a:r>
            <a:r>
              <a:rPr lang="fr-FR" altLang="en-US" sz="900" dirty="0" smtClean="0"/>
              <a:t>. </a:t>
            </a:r>
            <a:r>
              <a:rPr lang="fr-FR" altLang="en-US" sz="900" dirty="0"/>
              <a:t>NE JAMAIS utiliser pour une chaise. </a:t>
            </a:r>
          </a:p>
          <a:p>
            <a:pPr lvl="0" eaLnBrk="0" fontAlgn="base" hangingPunct="0">
              <a:spcBef>
                <a:spcPct val="0"/>
              </a:spcBef>
              <a:spcAft>
                <a:spcPct val="0"/>
              </a:spcAft>
            </a:pPr>
            <a:r>
              <a:rPr lang="fr-FR" altLang="en-US" sz="900" dirty="0" smtClean="0"/>
              <a:t>10. </a:t>
            </a:r>
            <a:r>
              <a:rPr lang="fr-FR" altLang="en-US" sz="900" b="1" dirty="0"/>
              <a:t>AVERTISSEMENT! </a:t>
            </a:r>
            <a:r>
              <a:rPr lang="fr-FR" altLang="en-US" sz="900" dirty="0"/>
              <a:t>Ne jamais utiliser ce produit sur une surface en hauteur  (par exemple, une table). </a:t>
            </a:r>
          </a:p>
        </p:txBody>
      </p:sp>
    </p:spTree>
    <p:extLst>
      <p:ext uri="{BB962C8B-B14F-4D97-AF65-F5344CB8AC3E}">
        <p14:creationId xmlns:p14="http://schemas.microsoft.com/office/powerpoint/2010/main" val="2343167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9"/>
          <p:cNvSpPr txBox="1"/>
          <p:nvPr/>
        </p:nvSpPr>
        <p:spPr>
          <a:xfrm>
            <a:off x="234057" y="6501394"/>
            <a:ext cx="396000" cy="180000"/>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16</a:t>
            </a:r>
            <a:endParaRPr lang="bg-BG" sz="900" b="1" dirty="0">
              <a:latin typeface="Arial" pitchFamily="34" charset="0"/>
              <a:cs typeface="Arial" pitchFamily="34" charset="0"/>
            </a:endParaRPr>
          </a:p>
        </p:txBody>
      </p:sp>
      <p:sp>
        <p:nvSpPr>
          <p:cNvPr id="3" name="TextBox 51"/>
          <p:cNvSpPr txBox="1"/>
          <p:nvPr/>
        </p:nvSpPr>
        <p:spPr>
          <a:xfrm>
            <a:off x="179512" y="44624"/>
            <a:ext cx="3960000" cy="1692771"/>
          </a:xfrm>
          <a:prstGeom prst="rect">
            <a:avLst/>
          </a:prstGeom>
          <a:noFill/>
        </p:spPr>
        <p:txBody>
          <a:bodyPr wrap="square" rtlCol="0">
            <a:spAutoFit/>
          </a:bodyPr>
          <a:lstStyle/>
          <a:p>
            <a:r>
              <a:rPr lang="de-DE" sz="800" dirty="0">
                <a:latin typeface="Arial" panose="020B0604020202020204" pitchFamily="34" charset="0"/>
                <a:cs typeface="Arial" panose="020B0604020202020204" pitchFamily="34" charset="0"/>
              </a:rPr>
              <a:t>2. Setzen Sie, wie auf den Bildern unten gezeigt, das vordere und das hintere Rohr in die Verbindungsrahmen des Hauptrahmens und des Zusatzahmens ein und stellen Sie sich sicher, dass die federbelasteten Knöpfe in der richtigen Position verriegelt sind</a:t>
            </a:r>
            <a:r>
              <a:rPr lang="de-DE" sz="800" dirty="0" smtClean="0">
                <a:latin typeface="Arial" panose="020B0604020202020204" pitchFamily="34" charset="0"/>
                <a:cs typeface="Arial" panose="020B0604020202020204" pitchFamily="34" charset="0"/>
              </a:rPr>
              <a:t>.</a:t>
            </a:r>
          </a:p>
          <a:p>
            <a:r>
              <a:rPr lang="de-DE" sz="800" dirty="0">
                <a:latin typeface="Arial" panose="020B0604020202020204" pitchFamily="34" charset="0"/>
                <a:cs typeface="Arial" panose="020B0604020202020204" pitchFamily="34" charset="0"/>
              </a:rPr>
              <a:t>3. Montieren Sie den Sitzrahmen, den Halter, die Scheibe, der Deckel, die Sicherung und den Hauptrahmen - folgen Sie die auf dem Bild unten gezeigten Schritten. Schütteln Sie dann den Sitz, um sicherzustellen, dass der richtig montiert ist</a:t>
            </a:r>
            <a:r>
              <a:rPr lang="de-DE" sz="800" dirty="0" smtClean="0">
                <a:latin typeface="Arial" panose="020B0604020202020204" pitchFamily="34" charset="0"/>
                <a:cs typeface="Arial" panose="020B0604020202020204" pitchFamily="34" charset="0"/>
              </a:rPr>
              <a:t>.</a:t>
            </a:r>
          </a:p>
          <a:p>
            <a:r>
              <a:rPr lang="de-DE" sz="800" dirty="0">
                <a:latin typeface="Arial" panose="020B0604020202020204" pitchFamily="34" charset="0"/>
                <a:cs typeface="Arial" panose="020B0604020202020204" pitchFamily="34" charset="0"/>
              </a:rPr>
              <a:t>4. Wie auf dem Bild unten gezeigt, wird das Ende des Spielbogens in das Loch auf der rechten Seite gelegt.</a:t>
            </a:r>
            <a:endParaRPr lang="en-US" sz="800" dirty="0">
              <a:latin typeface="Arial" panose="020B0604020202020204" pitchFamily="34" charset="0"/>
              <a:cs typeface="Arial" panose="020B0604020202020204" pitchFamily="34" charset="0"/>
            </a:endParaRPr>
          </a:p>
          <a:p>
            <a:r>
              <a:rPr lang="de-DE" sz="800" dirty="0">
                <a:latin typeface="Arial" panose="020B0604020202020204" pitchFamily="34" charset="0"/>
                <a:cs typeface="Arial" panose="020B0604020202020204" pitchFamily="34" charset="0"/>
              </a:rPr>
              <a:t>5. Bauen Sie die Schultergurte ein - folgen Sie die auf den Bildern unten gezeigte Schritte</a:t>
            </a:r>
            <a:endParaRPr lang="en-US" sz="8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p:txBody>
      </p:sp>
      <p:sp>
        <p:nvSpPr>
          <p:cNvPr id="5" name="TextBox 38"/>
          <p:cNvSpPr txBox="1"/>
          <p:nvPr/>
        </p:nvSpPr>
        <p:spPr>
          <a:xfrm>
            <a:off x="189259" y="1268760"/>
            <a:ext cx="3863426" cy="215444"/>
          </a:xfrm>
          <a:prstGeom prst="rect">
            <a:avLst/>
          </a:prstGeom>
          <a:noFill/>
        </p:spPr>
        <p:txBody>
          <a:bodyPr wrap="square" rtlCol="0">
            <a:spAutoFit/>
          </a:bodyPr>
          <a:lstStyle/>
          <a:p>
            <a:r>
              <a:rPr lang="de-DE" sz="800" dirty="0" smtClean="0">
                <a:latin typeface="Arial" panose="020B0604020202020204" pitchFamily="34" charset="0"/>
                <a:cs typeface="Arial" panose="020B0604020202020204" pitchFamily="34" charset="0"/>
              </a:rPr>
              <a:t>.</a:t>
            </a:r>
            <a:endParaRPr lang="bg-BG" sz="800" dirty="0" smtClean="0">
              <a:latin typeface="Arial" pitchFamily="34" charset="0"/>
              <a:cs typeface="Arial" pitchFamily="34" charset="0"/>
            </a:endParaRPr>
          </a:p>
        </p:txBody>
      </p:sp>
      <p:pic>
        <p:nvPicPr>
          <p:cNvPr id="6" name="图片 11"/>
          <p:cNvPicPr>
            <a:picLocks noChangeAspect="1" noChangeArrowheads="1"/>
          </p:cNvPicPr>
          <p:nvPr/>
        </p:nvPicPr>
        <p:blipFill>
          <a:blip r:embed="rId2"/>
          <a:srcRect/>
          <a:stretch>
            <a:fillRect/>
          </a:stretch>
        </p:blipFill>
        <p:spPr bwMode="auto">
          <a:xfrm>
            <a:off x="404648" y="1536609"/>
            <a:ext cx="3605311" cy="958083"/>
          </a:xfrm>
          <a:prstGeom prst="rect">
            <a:avLst/>
          </a:prstGeom>
          <a:noFill/>
          <a:ln w="9525">
            <a:noFill/>
            <a:miter lim="800000"/>
            <a:headEnd/>
            <a:tailEnd/>
          </a:ln>
        </p:spPr>
      </p:pic>
      <p:graphicFrame>
        <p:nvGraphicFramePr>
          <p:cNvPr id="7" name="Table 46"/>
          <p:cNvGraphicFramePr>
            <a:graphicFrameLocks noGrp="1"/>
          </p:cNvGraphicFramePr>
          <p:nvPr>
            <p:extLst>
              <p:ext uri="{D42A27DB-BD31-4B8C-83A1-F6EECF244321}">
                <p14:modId xmlns:p14="http://schemas.microsoft.com/office/powerpoint/2010/main" val="1428998972"/>
              </p:ext>
            </p:extLst>
          </p:nvPr>
        </p:nvGraphicFramePr>
        <p:xfrm>
          <a:off x="404648" y="2484344"/>
          <a:ext cx="3888563" cy="411480"/>
        </p:xfrm>
        <a:graphic>
          <a:graphicData uri="http://schemas.openxmlformats.org/drawingml/2006/table">
            <a:tbl>
              <a:tblPr firstRow="1" bandRow="1">
                <a:tableStyleId>{2D5ABB26-0587-4C30-8999-92F81FD0307C}</a:tableStyleId>
              </a:tblPr>
              <a:tblGrid>
                <a:gridCol w="1102481">
                  <a:extLst>
                    <a:ext uri="{9D8B030D-6E8A-4147-A177-3AD203B41FA5}">
                      <a16:colId xmlns:a16="http://schemas.microsoft.com/office/drawing/2014/main" val="20000"/>
                    </a:ext>
                  </a:extLst>
                </a:gridCol>
                <a:gridCol w="785818">
                  <a:extLst>
                    <a:ext uri="{9D8B030D-6E8A-4147-A177-3AD203B41FA5}">
                      <a16:colId xmlns:a16="http://schemas.microsoft.com/office/drawing/2014/main" val="20001"/>
                    </a:ext>
                  </a:extLst>
                </a:gridCol>
                <a:gridCol w="1071570">
                  <a:extLst>
                    <a:ext uri="{9D8B030D-6E8A-4147-A177-3AD203B41FA5}">
                      <a16:colId xmlns:a16="http://schemas.microsoft.com/office/drawing/2014/main" val="20002"/>
                    </a:ext>
                  </a:extLst>
                </a:gridCol>
                <a:gridCol w="928694">
                  <a:extLst>
                    <a:ext uri="{9D8B030D-6E8A-4147-A177-3AD203B41FA5}">
                      <a16:colId xmlns:a16="http://schemas.microsoft.com/office/drawing/2014/main" val="20003"/>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err="1" smtClean="0">
                          <a:latin typeface="Arial" pitchFamily="34" charset="0"/>
                          <a:cs typeface="Arial" pitchFamily="34" charset="0"/>
                        </a:rPr>
                        <a:t>Nach</a:t>
                      </a:r>
                      <a:r>
                        <a:rPr lang="en-US" sz="700" dirty="0" smtClean="0">
                          <a:latin typeface="Arial" pitchFamily="34" charset="0"/>
                          <a:cs typeface="Arial" pitchFamily="34" charset="0"/>
                        </a:rPr>
                        <a:t> </a:t>
                      </a:r>
                      <a:r>
                        <a:rPr lang="en-US" sz="700" dirty="0" err="1" smtClean="0">
                          <a:latin typeface="Arial" pitchFamily="34" charset="0"/>
                          <a:cs typeface="Arial" pitchFamily="34" charset="0"/>
                        </a:rPr>
                        <a:t>oben</a:t>
                      </a:r>
                      <a:endParaRPr lang="en-US" sz="7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700" baseline="0" dirty="0" smtClean="0">
                          <a:latin typeface="Arial" pitchFamily="34" charset="0"/>
                          <a:cs typeface="Arial" pitchFamily="34" charset="0"/>
                        </a:rPr>
                        <a:t>             </a:t>
                      </a:r>
                      <a:r>
                        <a:rPr lang="bg-BG" sz="700" dirty="0" smtClean="0">
                          <a:latin typeface="Arial" pitchFamily="34" charset="0"/>
                          <a:cs typeface="Arial" pitchFamily="34" charset="0"/>
                        </a:rPr>
                        <a:t> </a:t>
                      </a:r>
                      <a:r>
                        <a:rPr lang="en-US" sz="700" dirty="0" err="1" smtClean="0">
                          <a:latin typeface="Arial" pitchFamily="34" charset="0"/>
                          <a:cs typeface="Arial" pitchFamily="34" charset="0"/>
                        </a:rPr>
                        <a:t>Unten</a:t>
                      </a:r>
                      <a:endParaRPr lang="bg-BG" sz="700" dirty="0" smtClean="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700" dirty="0" smtClean="0">
                          <a:latin typeface="Arial" pitchFamily="34" charset="0"/>
                          <a:cs typeface="Arial" pitchFamily="34" charset="0"/>
                        </a:rPr>
                        <a:t>Der Gürtel rutscht von oben</a:t>
                      </a:r>
                      <a:endParaRPr lang="bg-BG" sz="700" dirty="0" smtClean="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700" dirty="0" smtClean="0">
                          <a:latin typeface="Arial" pitchFamily="34" charset="0"/>
                          <a:cs typeface="Arial" pitchFamily="34" charset="0"/>
                        </a:rPr>
                        <a:t>Pass den Gürtel unten und drücke</a:t>
                      </a:r>
                      <a:endParaRPr lang="bg-BG" sz="700" dirty="0" smtClean="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700" dirty="0" err="1" smtClean="0">
                          <a:latin typeface="Arial" pitchFamily="34" charset="0"/>
                          <a:cs typeface="Arial" pitchFamily="34" charset="0"/>
                        </a:rPr>
                        <a:t>Durch</a:t>
                      </a:r>
                      <a:r>
                        <a:rPr lang="en-US" sz="700" dirty="0" smtClean="0">
                          <a:latin typeface="Arial" pitchFamily="34" charset="0"/>
                          <a:cs typeface="Arial" pitchFamily="34" charset="0"/>
                        </a:rPr>
                        <a:t> </a:t>
                      </a:r>
                      <a:r>
                        <a:rPr lang="en-US" sz="700" dirty="0" err="1" smtClean="0">
                          <a:latin typeface="Arial" pitchFamily="34" charset="0"/>
                          <a:cs typeface="Arial" pitchFamily="34" charset="0"/>
                        </a:rPr>
                        <a:t>festziehen</a:t>
                      </a:r>
                      <a:r>
                        <a:rPr lang="en-US" sz="700" dirty="0" smtClean="0">
                          <a:latin typeface="Arial" pitchFamily="34" charset="0"/>
                          <a:cs typeface="Arial" pitchFamily="34" charset="0"/>
                        </a:rPr>
                        <a:t> </a:t>
                      </a:r>
                      <a:r>
                        <a:rPr lang="en-US" sz="700" dirty="0" err="1" smtClean="0">
                          <a:latin typeface="Arial" pitchFamily="34" charset="0"/>
                          <a:cs typeface="Arial" pitchFamily="34" charset="0"/>
                        </a:rPr>
                        <a:t>festziehen</a:t>
                      </a:r>
                      <a:endParaRPr lang="bg-BG" sz="700" dirty="0" smtClean="0">
                        <a:latin typeface="Arial" pitchFamily="34" charset="0"/>
                        <a:cs typeface="Arial" pitchFamily="34" charset="0"/>
                      </a:endParaRPr>
                    </a:p>
                  </a:txBody>
                  <a:tcPr/>
                </a:tc>
                <a:extLst>
                  <a:ext uri="{0D108BD9-81ED-4DB2-BD59-A6C34878D82A}">
                    <a16:rowId xmlns:a16="http://schemas.microsoft.com/office/drawing/2014/main" val="10000"/>
                  </a:ext>
                </a:extLst>
              </a:tr>
            </a:tbl>
          </a:graphicData>
        </a:graphic>
      </p:graphicFrame>
      <p:pic>
        <p:nvPicPr>
          <p:cNvPr id="8" name="图片 10085"/>
          <p:cNvPicPr>
            <a:picLocks noChangeAspect="1" noChangeArrowheads="1"/>
          </p:cNvPicPr>
          <p:nvPr/>
        </p:nvPicPr>
        <p:blipFill>
          <a:blip r:embed="rId3"/>
          <a:srcRect/>
          <a:stretch>
            <a:fillRect/>
          </a:stretch>
        </p:blipFill>
        <p:spPr bwMode="auto">
          <a:xfrm>
            <a:off x="2673524" y="3118428"/>
            <a:ext cx="432000" cy="783559"/>
          </a:xfrm>
          <a:prstGeom prst="rect">
            <a:avLst/>
          </a:prstGeom>
          <a:noFill/>
          <a:ln w="9525">
            <a:noFill/>
            <a:miter lim="800000"/>
            <a:headEnd/>
            <a:tailEnd/>
          </a:ln>
        </p:spPr>
      </p:pic>
      <p:pic>
        <p:nvPicPr>
          <p:cNvPr id="9" name="图片 12"/>
          <p:cNvPicPr>
            <a:picLocks noChangeAspect="1" noChangeArrowheads="1"/>
          </p:cNvPicPr>
          <p:nvPr/>
        </p:nvPicPr>
        <p:blipFill>
          <a:blip r:embed="rId4"/>
          <a:srcRect/>
          <a:stretch>
            <a:fillRect/>
          </a:stretch>
        </p:blipFill>
        <p:spPr bwMode="auto">
          <a:xfrm>
            <a:off x="576498" y="2925098"/>
            <a:ext cx="864365" cy="1150616"/>
          </a:xfrm>
          <a:prstGeom prst="rect">
            <a:avLst/>
          </a:prstGeom>
          <a:noFill/>
          <a:ln w="9525">
            <a:noFill/>
            <a:miter lim="800000"/>
            <a:headEnd/>
            <a:tailEnd/>
          </a:ln>
        </p:spPr>
      </p:pic>
      <p:pic>
        <p:nvPicPr>
          <p:cNvPr id="10" name="图片 13"/>
          <p:cNvPicPr>
            <a:picLocks noChangeAspect="1" noChangeArrowheads="1"/>
          </p:cNvPicPr>
          <p:nvPr/>
        </p:nvPicPr>
        <p:blipFill>
          <a:blip r:embed="rId5"/>
          <a:srcRect b="10271"/>
          <a:stretch>
            <a:fillRect/>
          </a:stretch>
        </p:blipFill>
        <p:spPr bwMode="auto">
          <a:xfrm>
            <a:off x="1476186" y="2895823"/>
            <a:ext cx="1223606" cy="1194472"/>
          </a:xfrm>
          <a:prstGeom prst="rect">
            <a:avLst/>
          </a:prstGeom>
          <a:noFill/>
          <a:ln w="9525">
            <a:noFill/>
            <a:miter lim="800000"/>
            <a:headEnd/>
            <a:tailEnd/>
          </a:ln>
        </p:spPr>
      </p:pic>
      <p:pic>
        <p:nvPicPr>
          <p:cNvPr id="11" name="图片 14"/>
          <p:cNvPicPr>
            <a:picLocks noChangeAspect="1" noChangeArrowheads="1"/>
          </p:cNvPicPr>
          <p:nvPr/>
        </p:nvPicPr>
        <p:blipFill>
          <a:blip r:embed="rId6"/>
          <a:srcRect/>
          <a:stretch>
            <a:fillRect/>
          </a:stretch>
        </p:blipFill>
        <p:spPr bwMode="auto">
          <a:xfrm>
            <a:off x="3105524" y="2895691"/>
            <a:ext cx="981914" cy="1209429"/>
          </a:xfrm>
          <a:prstGeom prst="rect">
            <a:avLst/>
          </a:prstGeom>
          <a:noFill/>
          <a:ln w="9525">
            <a:noFill/>
            <a:miter lim="800000"/>
            <a:headEnd/>
            <a:tailEnd/>
          </a:ln>
        </p:spPr>
      </p:pic>
      <p:sp>
        <p:nvSpPr>
          <p:cNvPr id="12" name="TextBox 40"/>
          <p:cNvSpPr txBox="1"/>
          <p:nvPr/>
        </p:nvSpPr>
        <p:spPr>
          <a:xfrm>
            <a:off x="226882" y="4090295"/>
            <a:ext cx="3960000" cy="338554"/>
          </a:xfrm>
          <a:prstGeom prst="rect">
            <a:avLst/>
          </a:prstGeom>
          <a:noFill/>
        </p:spPr>
        <p:txBody>
          <a:bodyPr wrap="square" rtlCol="0">
            <a:spAutoFit/>
          </a:bodyPr>
          <a:lstStyle/>
          <a:p>
            <a:r>
              <a:rPr lang="de-DE" sz="800" dirty="0">
                <a:latin typeface="Arial" panose="020B0604020202020204" pitchFamily="34" charset="0"/>
                <a:cs typeface="Arial" panose="020B0604020202020204" pitchFamily="34" charset="0"/>
              </a:rPr>
              <a:t>Passen Sie die Länge der Schulter- und Beckengurte wie in den folgenden Bildern gezeigt an.</a:t>
            </a:r>
            <a:endParaRPr lang="en-US" sz="800" dirty="0">
              <a:latin typeface="Arial" panose="020B0604020202020204" pitchFamily="34" charset="0"/>
              <a:cs typeface="Arial" panose="020B0604020202020204" pitchFamily="34" charset="0"/>
            </a:endParaRPr>
          </a:p>
        </p:txBody>
      </p:sp>
      <p:pic>
        <p:nvPicPr>
          <p:cNvPr id="13" name="Picture 5" descr="C:\Users\user\Desktop\Untitled_222.png"/>
          <p:cNvPicPr>
            <a:picLocks noChangeAspect="1" noChangeArrowheads="1"/>
          </p:cNvPicPr>
          <p:nvPr/>
        </p:nvPicPr>
        <p:blipFill>
          <a:blip r:embed="rId7"/>
          <a:srcRect t="459" r="50318" b="74541"/>
          <a:stretch>
            <a:fillRect/>
          </a:stretch>
        </p:blipFill>
        <p:spPr bwMode="auto">
          <a:xfrm>
            <a:off x="309698" y="4412143"/>
            <a:ext cx="3777740" cy="1318830"/>
          </a:xfrm>
          <a:prstGeom prst="rect">
            <a:avLst/>
          </a:prstGeom>
          <a:noFill/>
        </p:spPr>
      </p:pic>
      <p:sp>
        <p:nvSpPr>
          <p:cNvPr id="14" name="TextBox 31"/>
          <p:cNvSpPr txBox="1"/>
          <p:nvPr/>
        </p:nvSpPr>
        <p:spPr>
          <a:xfrm>
            <a:off x="337732" y="5169236"/>
            <a:ext cx="500066" cy="200055"/>
          </a:xfrm>
          <a:prstGeom prst="rect">
            <a:avLst/>
          </a:prstGeom>
          <a:noFill/>
        </p:spPr>
        <p:txBody>
          <a:bodyPr wrap="square" rtlCol="0">
            <a:spAutoFit/>
          </a:bodyPr>
          <a:lstStyle/>
          <a:p>
            <a:r>
              <a:rPr lang="en-US" sz="700" dirty="0" err="1" smtClean="0">
                <a:latin typeface="Arial" pitchFamily="34" charset="0"/>
                <a:cs typeface="Arial" pitchFamily="34" charset="0"/>
              </a:rPr>
              <a:t>Ziehen</a:t>
            </a:r>
            <a:endParaRPr lang="bg-BG" sz="700" dirty="0">
              <a:latin typeface="Arial" pitchFamily="34" charset="0"/>
              <a:cs typeface="Arial" pitchFamily="34" charset="0"/>
            </a:endParaRPr>
          </a:p>
        </p:txBody>
      </p:sp>
      <p:sp>
        <p:nvSpPr>
          <p:cNvPr id="15" name="TextBox 32"/>
          <p:cNvSpPr txBox="1"/>
          <p:nvPr/>
        </p:nvSpPr>
        <p:spPr>
          <a:xfrm>
            <a:off x="3002178" y="4544328"/>
            <a:ext cx="500066" cy="200055"/>
          </a:xfrm>
          <a:prstGeom prst="rect">
            <a:avLst/>
          </a:prstGeom>
          <a:noFill/>
        </p:spPr>
        <p:txBody>
          <a:bodyPr wrap="square" rtlCol="0">
            <a:spAutoFit/>
          </a:bodyPr>
          <a:lstStyle/>
          <a:p>
            <a:r>
              <a:rPr lang="en-US" sz="700" dirty="0" err="1" smtClean="0">
                <a:latin typeface="Arial" pitchFamily="34" charset="0"/>
                <a:cs typeface="Arial" pitchFamily="34" charset="0"/>
              </a:rPr>
              <a:t>Ziehen</a:t>
            </a:r>
            <a:endParaRPr lang="bg-BG" sz="700" dirty="0">
              <a:latin typeface="Arial" pitchFamily="34" charset="0"/>
              <a:cs typeface="Arial" pitchFamily="34" charset="0"/>
            </a:endParaRPr>
          </a:p>
        </p:txBody>
      </p:sp>
      <p:sp>
        <p:nvSpPr>
          <p:cNvPr id="16" name="TextBox 33"/>
          <p:cNvSpPr txBox="1"/>
          <p:nvPr/>
        </p:nvSpPr>
        <p:spPr>
          <a:xfrm>
            <a:off x="687209" y="5157171"/>
            <a:ext cx="642942" cy="200055"/>
          </a:xfrm>
          <a:prstGeom prst="rect">
            <a:avLst/>
          </a:prstGeom>
          <a:noFill/>
        </p:spPr>
        <p:txBody>
          <a:bodyPr wrap="square" rtlCol="0">
            <a:spAutoFit/>
          </a:bodyPr>
          <a:lstStyle/>
          <a:p>
            <a:r>
              <a:rPr lang="en-US" sz="700" dirty="0" err="1" smtClean="0">
                <a:latin typeface="Arial" pitchFamily="34" charset="0"/>
                <a:cs typeface="Arial" pitchFamily="34" charset="0"/>
              </a:rPr>
              <a:t>Drücken</a:t>
            </a:r>
            <a:endParaRPr lang="bg-BG" sz="700" dirty="0"/>
          </a:p>
        </p:txBody>
      </p:sp>
      <p:sp>
        <p:nvSpPr>
          <p:cNvPr id="17" name="TextBox 34"/>
          <p:cNvSpPr txBox="1"/>
          <p:nvPr/>
        </p:nvSpPr>
        <p:spPr>
          <a:xfrm>
            <a:off x="3009556" y="5177055"/>
            <a:ext cx="485311" cy="200055"/>
          </a:xfrm>
          <a:prstGeom prst="rect">
            <a:avLst/>
          </a:prstGeom>
          <a:noFill/>
        </p:spPr>
        <p:txBody>
          <a:bodyPr wrap="square" rtlCol="0">
            <a:spAutoFit/>
          </a:bodyPr>
          <a:lstStyle/>
          <a:p>
            <a:r>
              <a:rPr lang="en-US" sz="700" dirty="0" err="1" smtClean="0">
                <a:latin typeface="Arial" pitchFamily="34" charset="0"/>
                <a:cs typeface="Arial" pitchFamily="34" charset="0"/>
              </a:rPr>
              <a:t>Ziehen</a:t>
            </a:r>
            <a:endParaRPr lang="bg-BG" sz="700" dirty="0"/>
          </a:p>
        </p:txBody>
      </p:sp>
      <p:graphicFrame>
        <p:nvGraphicFramePr>
          <p:cNvPr id="18" name="Table 55"/>
          <p:cNvGraphicFramePr>
            <a:graphicFrameLocks noGrp="1"/>
          </p:cNvGraphicFramePr>
          <p:nvPr>
            <p:extLst>
              <p:ext uri="{D42A27DB-BD31-4B8C-83A1-F6EECF244321}">
                <p14:modId xmlns:p14="http://schemas.microsoft.com/office/powerpoint/2010/main" val="3859398112"/>
              </p:ext>
            </p:extLst>
          </p:nvPr>
        </p:nvGraphicFramePr>
        <p:xfrm>
          <a:off x="299467" y="5665984"/>
          <a:ext cx="3960000" cy="457200"/>
        </p:xfrm>
        <a:graphic>
          <a:graphicData uri="http://schemas.openxmlformats.org/drawingml/2006/table">
            <a:tbl>
              <a:tblPr firstRow="1" bandRow="1">
                <a:tableStyleId>{2D5ABB26-0587-4C30-8999-92F81FD0307C}</a:tableStyleId>
              </a:tblPr>
              <a:tblGrid>
                <a:gridCol w="1980000">
                  <a:extLst>
                    <a:ext uri="{9D8B030D-6E8A-4147-A177-3AD203B41FA5}">
                      <a16:colId xmlns:a16="http://schemas.microsoft.com/office/drawing/2014/main" val="20000"/>
                    </a:ext>
                  </a:extLst>
                </a:gridCol>
                <a:gridCol w="1980000">
                  <a:extLst>
                    <a:ext uri="{9D8B030D-6E8A-4147-A177-3AD203B41FA5}">
                      <a16:colId xmlns:a16="http://schemas.microsoft.com/office/drawing/2014/main" val="20001"/>
                    </a:ext>
                  </a:extLst>
                </a:gridCol>
              </a:tblGrid>
              <a:tr h="370840">
                <a:tc>
                  <a:txBody>
                    <a:bodyPr/>
                    <a:lstStyle/>
                    <a:p>
                      <a:r>
                        <a:rPr lang="de-DE" sz="800" kern="1200" dirty="0" smtClean="0">
                          <a:solidFill>
                            <a:schemeClr val="tx1"/>
                          </a:solidFill>
                          <a:effectLst/>
                          <a:latin typeface="Arial" panose="020B0604020202020204" pitchFamily="34" charset="0"/>
                          <a:ea typeface="+mn-ea"/>
                          <a:cs typeface="Arial" panose="020B0604020202020204" pitchFamily="34" charset="0"/>
                        </a:rPr>
                        <a:t>Schieben Sie die Schnalle nach links / rechts, um die Beckengurtlänge einzustellen.</a:t>
                      </a:r>
                      <a:endParaRPr lang="en-US" sz="800"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r>
                        <a:rPr lang="de-DE" sz="800" kern="1200" dirty="0" smtClean="0">
                          <a:solidFill>
                            <a:schemeClr val="tx1"/>
                          </a:solidFill>
                          <a:effectLst/>
                          <a:latin typeface="Arial" panose="020B0604020202020204" pitchFamily="34" charset="0"/>
                          <a:ea typeface="+mn-ea"/>
                          <a:cs typeface="Arial" panose="020B0604020202020204" pitchFamily="34" charset="0"/>
                        </a:rPr>
                        <a:t>Drücken Sie die Taste an der Schnalle, um den Beckengurt abzugleichen.</a:t>
                      </a:r>
                      <a:endParaRPr lang="en-US" sz="800" kern="1200" dirty="0">
                        <a:solidFill>
                          <a:schemeClr val="tx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0"/>
                  </a:ext>
                </a:extLst>
              </a:tr>
            </a:tbl>
          </a:graphicData>
        </a:graphic>
      </p:graphicFrame>
      <p:sp>
        <p:nvSpPr>
          <p:cNvPr id="19" name="TextBox 119"/>
          <p:cNvSpPr txBox="1"/>
          <p:nvPr/>
        </p:nvSpPr>
        <p:spPr>
          <a:xfrm>
            <a:off x="279320" y="6085548"/>
            <a:ext cx="4000293" cy="461665"/>
          </a:xfrm>
          <a:prstGeom prst="rect">
            <a:avLst/>
          </a:prstGeom>
          <a:noFill/>
        </p:spPr>
        <p:txBody>
          <a:bodyPr wrap="square" rtlCol="0">
            <a:spAutoFit/>
          </a:bodyPr>
          <a:lstStyle/>
          <a:p>
            <a:r>
              <a:rPr lang="de-DE" sz="800" dirty="0">
                <a:latin typeface="Arial" panose="020B0604020202020204" pitchFamily="34" charset="0"/>
                <a:cs typeface="Arial" panose="020B0604020202020204" pitchFamily="34" charset="0"/>
              </a:rPr>
              <a:t>6. Bedienfeld</a:t>
            </a:r>
            <a:endParaRPr lang="en-US" sz="800" dirty="0">
              <a:latin typeface="Arial" panose="020B0604020202020204" pitchFamily="34" charset="0"/>
              <a:cs typeface="Arial" panose="020B0604020202020204" pitchFamily="34" charset="0"/>
            </a:endParaRPr>
          </a:p>
          <a:p>
            <a:r>
              <a:rPr lang="de-DE" sz="800" dirty="0">
                <a:latin typeface="Arial" panose="020B0604020202020204" pitchFamily="34" charset="0"/>
                <a:cs typeface="Arial" panose="020B0604020202020204" pitchFamily="34" charset="0"/>
              </a:rPr>
              <a:t>(I) Schaukel-Funktion: Fünf Geschwindigkeitsstufen verfügbar. Drücken Sie "+", die Geschwindigkeit wird erhöht und die erste Kontrollampe leuchtet auf, drücken </a:t>
            </a:r>
            <a:r>
              <a:rPr lang="de-DE" sz="800" dirty="0" smtClean="0">
                <a:latin typeface="Arial" panose="020B0604020202020204" pitchFamily="34" charset="0"/>
                <a:cs typeface="Arial" panose="020B0604020202020204" pitchFamily="34" charset="0"/>
              </a:rPr>
              <a:t>Sie</a:t>
            </a:r>
            <a:endParaRPr lang="en-US" sz="800" dirty="0">
              <a:latin typeface="Arial" panose="020B0604020202020204" pitchFamily="34" charset="0"/>
              <a:cs typeface="Arial" panose="020B0604020202020204" pitchFamily="34" charset="0"/>
            </a:endParaRPr>
          </a:p>
        </p:txBody>
      </p:sp>
      <p:sp>
        <p:nvSpPr>
          <p:cNvPr id="33" name="Правоъгълник 65"/>
          <p:cNvSpPr/>
          <p:nvPr/>
        </p:nvSpPr>
        <p:spPr>
          <a:xfrm>
            <a:off x="4876486" y="66022"/>
            <a:ext cx="3982802" cy="1200329"/>
          </a:xfrm>
          <a:prstGeom prst="rect">
            <a:avLst/>
          </a:prstGeom>
        </p:spPr>
        <p:txBody>
          <a:bodyPr wrap="square">
            <a:spAutoFit/>
          </a:bodyPr>
          <a:lstStyle/>
          <a:p>
            <a:r>
              <a:rPr lang="el-GR" sz="900" dirty="0" smtClean="0"/>
              <a:t>5</a:t>
            </a:r>
            <a:r>
              <a:rPr lang="el-GR" sz="900" dirty="0"/>
              <a:t>. Ελέγχετε πάντα την πολικότητα της μπαταρίας.</a:t>
            </a:r>
          </a:p>
          <a:p>
            <a:r>
              <a:rPr lang="el-GR" sz="900" dirty="0"/>
              <a:t>6. Αφαιρέστε τις βλάβες και τις ελαττωματικές μπαταρίες</a:t>
            </a:r>
          </a:p>
          <a:p>
            <a:r>
              <a:rPr lang="el-GR" sz="900" dirty="0"/>
              <a:t>7. Χρησιμοποιείτε πάντα 3 * 1.5V "C"</a:t>
            </a:r>
          </a:p>
          <a:p>
            <a:r>
              <a:rPr lang="el-GR" sz="900" dirty="0"/>
              <a:t>Αντικατάσταση των μπαταριών: Ξεβιδώστε το καπάκι της θήκης των μπαταριών με ένα κατσαβίδι, πιέστε το βέλος για να ανοίξετε το καπάκι, παρατηρώντας </a:t>
            </a:r>
            <a:r>
              <a:rPr lang="el-GR" sz="900" dirty="0" smtClean="0"/>
              <a:t>την</a:t>
            </a:r>
            <a:endParaRPr lang="bg-BG" sz="900" dirty="0" smtClean="0"/>
          </a:p>
          <a:p>
            <a:r>
              <a:rPr lang="el-GR" sz="900" dirty="0"/>
              <a:t>πολικότητα των μπαταριών, τοποθετήστε τις δύο μπαταρίες και τοποθετήστε ξανά το κάλυμμα της θήκης της μπαταρίας.</a:t>
            </a:r>
            <a:endParaRPr lang="en-US" sz="900" dirty="0"/>
          </a:p>
          <a:p>
            <a:endParaRPr lang="en-US" sz="900" dirty="0"/>
          </a:p>
        </p:txBody>
      </p:sp>
      <p:pic>
        <p:nvPicPr>
          <p:cNvPr id="34" name="Picture 6" descr="29CBC_12-18_OR_fire_and_battery_symbol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07572" y="1234395"/>
            <a:ext cx="479170" cy="31816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7" descr="recycl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59866" y="1213262"/>
            <a:ext cx="515771" cy="38186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no trash"/>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75637" y="1161498"/>
            <a:ext cx="361312" cy="512744"/>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p:cNvSpPr>
            <a:spLocks noChangeArrowheads="1"/>
          </p:cNvSpPr>
          <p:nvPr/>
        </p:nvSpPr>
        <p:spPr bwMode="auto">
          <a:xfrm>
            <a:off x="6568632" y="1053933"/>
            <a:ext cx="2258144"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altLang="en-US" sz="900" dirty="0">
                <a:latin typeface="+mj-lt"/>
                <a:ea typeface="Calibri" panose="020F0502020204030204" pitchFamily="34" charset="0"/>
                <a:cs typeface="Times New Roman" panose="02020603050405020304" pitchFamily="18" charset="0"/>
              </a:rPr>
              <a:t>Αφαιρέστε τις εξαντλημένες μπαταρίες, ανακυκλώστε τις στις κατάλληλες θέσεις.</a:t>
            </a:r>
          </a:p>
          <a:p>
            <a:pPr lvl="0" algn="just" eaLnBrk="0" fontAlgn="base" hangingPunct="0">
              <a:spcBef>
                <a:spcPct val="0"/>
              </a:spcBef>
              <a:spcAft>
                <a:spcPct val="0"/>
              </a:spcAft>
            </a:pPr>
            <a:r>
              <a:rPr lang="el-GR" altLang="en-US" sz="900" dirty="0">
                <a:latin typeface="+mj-lt"/>
                <a:ea typeface="Calibri" panose="020F0502020204030204" pitchFamily="34" charset="0"/>
                <a:cs typeface="Times New Roman" panose="02020603050405020304" pitchFamily="18" charset="0"/>
              </a:rPr>
              <a:t>Μην τα απορρίπτετε με τα οικιακά απορρίμματα.</a:t>
            </a:r>
          </a:p>
          <a:p>
            <a:pPr lvl="0" algn="just" eaLnBrk="0" fontAlgn="base" hangingPunct="0">
              <a:spcBef>
                <a:spcPct val="0"/>
              </a:spcBef>
              <a:spcAft>
                <a:spcPct val="0"/>
              </a:spcAft>
            </a:pPr>
            <a:r>
              <a:rPr lang="el-GR" altLang="en-US" sz="900" dirty="0">
                <a:latin typeface="+mj-lt"/>
                <a:ea typeface="Calibri" panose="020F0502020204030204" pitchFamily="34" charset="0"/>
                <a:cs typeface="Times New Roman" panose="02020603050405020304" pitchFamily="18" charset="0"/>
              </a:rPr>
              <a:t>Μην ρίχνετε στη φωτιά.</a:t>
            </a:r>
            <a:endParaRPr kumimoji="0" lang="bg-BG" altLang="en-US" sz="900" b="0" i="0" u="none" strike="noStrike" cap="none" normalizeH="0" baseline="0" dirty="0" smtClean="0">
              <a:ln>
                <a:noFill/>
              </a:ln>
              <a:solidFill>
                <a:schemeClr val="tx1"/>
              </a:solidFill>
              <a:effectLst/>
              <a:latin typeface="+mj-lt"/>
            </a:endParaRPr>
          </a:p>
        </p:txBody>
      </p:sp>
      <p:sp>
        <p:nvSpPr>
          <p:cNvPr id="38" name="Правоъгълник 12"/>
          <p:cNvSpPr/>
          <p:nvPr/>
        </p:nvSpPr>
        <p:spPr>
          <a:xfrm>
            <a:off x="4880841" y="1804046"/>
            <a:ext cx="3986269" cy="6241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bject 2"/>
          <p:cNvSpPr txBox="1"/>
          <p:nvPr/>
        </p:nvSpPr>
        <p:spPr>
          <a:xfrm>
            <a:off x="4925453" y="1868564"/>
            <a:ext cx="3901323" cy="559656"/>
          </a:xfrm>
          <a:prstGeom prst="rect">
            <a:avLst/>
          </a:prstGeom>
        </p:spPr>
        <p:txBody>
          <a:bodyPr wrap="square" lIns="0" tIns="0" rIns="0" bIns="0" rtlCol="0">
            <a:noAutofit/>
          </a:bodyPr>
          <a:lstStyle/>
          <a:p>
            <a:r>
              <a:rPr lang="el-GR" sz="900" b="1" kern="100" dirty="0">
                <a:ea typeface="SimSun" panose="02010600030101010101" pitchFamily="2" charset="-122"/>
              </a:rPr>
              <a:t>ΚΙΝΔΥΝΟΣ ΖΗΜΙΑΣ!</a:t>
            </a:r>
          </a:p>
          <a:p>
            <a:r>
              <a:rPr lang="el-GR" sz="900" kern="100" dirty="0">
                <a:ea typeface="SimSun" panose="02010600030101010101" pitchFamily="2" charset="-122"/>
              </a:rPr>
              <a:t>ΠΟΤΕ μην χρησιμοποιείτε σε μαλακές επιφάνειες, όπως κρεβάτι, καναπέ ή μαξιλάρια, επειδή η βάση μπορεί να ανατραπεί και να προκαλέσει το να πνιγεί το παιδί.</a:t>
            </a:r>
            <a:endParaRPr lang="en-US" sz="900" dirty="0"/>
          </a:p>
        </p:txBody>
      </p:sp>
      <p:sp>
        <p:nvSpPr>
          <p:cNvPr id="40" name="object 38"/>
          <p:cNvSpPr/>
          <p:nvPr/>
        </p:nvSpPr>
        <p:spPr>
          <a:xfrm>
            <a:off x="4920860" y="2511067"/>
            <a:ext cx="3986268" cy="153483"/>
          </a:xfrm>
          <a:prstGeom prst="rect">
            <a:avLst/>
          </a:prstGeom>
          <a:blipFill>
            <a:blip r:embed="rId11" cstate="print"/>
            <a:stretch>
              <a:fillRect/>
            </a:stretch>
          </a:blipFill>
        </p:spPr>
        <p:txBody>
          <a:bodyPr wrap="square" lIns="0" tIns="0" rIns="0" bIns="0" rtlCol="0">
            <a:noAutofit/>
          </a:bodyPr>
          <a:lstStyle/>
          <a:p>
            <a:endParaRPr/>
          </a:p>
        </p:txBody>
      </p:sp>
      <p:sp>
        <p:nvSpPr>
          <p:cNvPr id="41" name="object 39"/>
          <p:cNvSpPr/>
          <p:nvPr/>
        </p:nvSpPr>
        <p:spPr>
          <a:xfrm>
            <a:off x="4916160" y="2503099"/>
            <a:ext cx="3986268" cy="161451"/>
          </a:xfrm>
          <a:custGeom>
            <a:avLst/>
            <a:gdLst/>
            <a:ahLst/>
            <a:cxnLst/>
            <a:rect l="l" t="t" r="r" b="b"/>
            <a:pathLst>
              <a:path w="3960876" h="179832">
                <a:moveTo>
                  <a:pt x="0" y="29972"/>
                </a:moveTo>
                <a:lnTo>
                  <a:pt x="3337" y="16232"/>
                </a:lnTo>
                <a:lnTo>
                  <a:pt x="12242" y="5815"/>
                </a:lnTo>
                <a:lnTo>
                  <a:pt x="25056" y="402"/>
                </a:lnTo>
                <a:lnTo>
                  <a:pt x="29970" y="0"/>
                </a:lnTo>
                <a:lnTo>
                  <a:pt x="3930904" y="0"/>
                </a:lnTo>
                <a:lnTo>
                  <a:pt x="3944643" y="3345"/>
                </a:lnTo>
                <a:lnTo>
                  <a:pt x="3955060" y="12261"/>
                </a:lnTo>
                <a:lnTo>
                  <a:pt x="3960473" y="25067"/>
                </a:lnTo>
                <a:lnTo>
                  <a:pt x="3960876" y="29972"/>
                </a:lnTo>
                <a:lnTo>
                  <a:pt x="3960876" y="149860"/>
                </a:lnTo>
                <a:lnTo>
                  <a:pt x="3957530" y="163599"/>
                </a:lnTo>
                <a:lnTo>
                  <a:pt x="3948614" y="174016"/>
                </a:lnTo>
                <a:lnTo>
                  <a:pt x="3935808" y="179429"/>
                </a:lnTo>
                <a:lnTo>
                  <a:pt x="3930904" y="179832"/>
                </a:lnTo>
                <a:lnTo>
                  <a:pt x="29970" y="179832"/>
                </a:lnTo>
                <a:lnTo>
                  <a:pt x="16213" y="176486"/>
                </a:lnTo>
                <a:lnTo>
                  <a:pt x="5803" y="167570"/>
                </a:lnTo>
                <a:lnTo>
                  <a:pt x="400" y="154764"/>
                </a:lnTo>
                <a:lnTo>
                  <a:pt x="0" y="149860"/>
                </a:lnTo>
                <a:lnTo>
                  <a:pt x="0" y="29972"/>
                </a:lnTo>
                <a:close/>
              </a:path>
            </a:pathLst>
          </a:custGeom>
          <a:ln w="9144">
            <a:solidFill>
              <a:srgbClr val="000000"/>
            </a:solidFill>
          </a:ln>
        </p:spPr>
        <p:txBody>
          <a:bodyPr wrap="square" lIns="0" tIns="0" rIns="0" bIns="0" rtlCol="0">
            <a:noAutofit/>
          </a:bodyPr>
          <a:lstStyle/>
          <a:p>
            <a:endParaRPr/>
          </a:p>
        </p:txBody>
      </p:sp>
      <p:sp>
        <p:nvSpPr>
          <p:cNvPr id="42" name="Правоъгълник 16"/>
          <p:cNvSpPr/>
          <p:nvPr/>
        </p:nvSpPr>
        <p:spPr>
          <a:xfrm>
            <a:off x="5870388" y="2460713"/>
            <a:ext cx="2125903" cy="246221"/>
          </a:xfrm>
          <a:prstGeom prst="rect">
            <a:avLst/>
          </a:prstGeom>
        </p:spPr>
        <p:txBody>
          <a:bodyPr wrap="none">
            <a:spAutoFit/>
          </a:bodyPr>
          <a:lstStyle/>
          <a:p>
            <a:pPr algn="ctr"/>
            <a:r>
              <a:rPr lang="en-US" sz="1000" b="1" dirty="0" smtClean="0">
                <a:latin typeface="Arial" pitchFamily="34" charset="0"/>
                <a:cs typeface="Arial" pitchFamily="34" charset="0"/>
              </a:rPr>
              <a:t>V</a:t>
            </a:r>
            <a:r>
              <a:rPr lang="en-US" sz="1000" b="1" dirty="0">
                <a:latin typeface="Arial" pitchFamily="34" charset="0"/>
                <a:cs typeface="Arial" pitchFamily="34" charset="0"/>
              </a:rPr>
              <a:t>I</a:t>
            </a:r>
            <a:r>
              <a:rPr lang="en-US" sz="1000" b="1" dirty="0" smtClean="0">
                <a:latin typeface="Arial" pitchFamily="34" charset="0"/>
                <a:cs typeface="Arial" pitchFamily="34" charset="0"/>
              </a:rPr>
              <a:t>: </a:t>
            </a:r>
            <a:r>
              <a:rPr lang="el-GR" sz="1000" b="1" dirty="0">
                <a:latin typeface="Arial" pitchFamily="34" charset="0"/>
                <a:cs typeface="Arial" pitchFamily="34" charset="0"/>
              </a:rPr>
              <a:t>Συντήρηση και καθαρισμός </a:t>
            </a:r>
            <a:r>
              <a:rPr lang="bg-BG" sz="1000" b="1" dirty="0" smtClean="0">
                <a:latin typeface="Arial" pitchFamily="34" charset="0"/>
                <a:cs typeface="Arial" pitchFamily="34" charset="0"/>
              </a:rPr>
              <a:t>:</a:t>
            </a:r>
            <a:endParaRPr lang="bg-BG" sz="1000" b="1" dirty="0">
              <a:latin typeface="Arial" pitchFamily="34" charset="0"/>
              <a:cs typeface="Arial" pitchFamily="34" charset="0"/>
            </a:endParaRPr>
          </a:p>
        </p:txBody>
      </p:sp>
      <p:sp>
        <p:nvSpPr>
          <p:cNvPr id="43" name="Правоъгълник 17"/>
          <p:cNvSpPr/>
          <p:nvPr/>
        </p:nvSpPr>
        <p:spPr>
          <a:xfrm>
            <a:off x="4925453" y="2672518"/>
            <a:ext cx="3986270" cy="4067780"/>
          </a:xfrm>
          <a:prstGeom prst="rect">
            <a:avLst/>
          </a:prstGeom>
        </p:spPr>
        <p:txBody>
          <a:bodyPr wrap="square">
            <a:spAutoFit/>
          </a:bodyPr>
          <a:lstStyle/>
          <a:p>
            <a:pPr marL="12700" marR="15098">
              <a:lnSpc>
                <a:spcPts val="960"/>
              </a:lnSpc>
            </a:pPr>
            <a:r>
              <a:rPr lang="el-GR" sz="900" dirty="0">
                <a:cs typeface="Calibri"/>
              </a:rPr>
              <a:t>1. Πριν χρησιμοποιήσετε το προϊόν για πρώτη φορά, βεβαιωθείτε ότι όλα τα μέρη είναι καλά στερεωμένα και ότι τα στοιχεία σύσφιξης είναι σφιχτά.</a:t>
            </a:r>
          </a:p>
          <a:p>
            <a:pPr marL="12700" marR="15098">
              <a:lnSpc>
                <a:spcPts val="960"/>
              </a:lnSpc>
            </a:pPr>
            <a:r>
              <a:rPr lang="el-GR" sz="900" dirty="0">
                <a:cs typeface="Calibri"/>
              </a:rPr>
              <a:t>2. Ελέγχετε τακτικά την κατάσταση των κύριων εξαρτημάτων και </a:t>
            </a:r>
            <a:r>
              <a:rPr lang="el-GR" sz="900" dirty="0" smtClean="0">
                <a:cs typeface="Calibri"/>
              </a:rPr>
              <a:t>των</a:t>
            </a:r>
            <a:r>
              <a:rPr lang="en-US" sz="900" dirty="0" smtClean="0">
                <a:cs typeface="Calibri"/>
              </a:rPr>
              <a:t> </a:t>
            </a:r>
            <a:r>
              <a:rPr lang="el-GR" sz="900" dirty="0" smtClean="0">
                <a:cs typeface="Calibri"/>
              </a:rPr>
              <a:t>κλειδαριών</a:t>
            </a:r>
            <a:endParaRPr lang="el-GR" sz="900" dirty="0">
              <a:cs typeface="Calibri"/>
            </a:endParaRPr>
          </a:p>
          <a:p>
            <a:pPr marL="12700" marR="2294">
              <a:lnSpc>
                <a:spcPts val="960"/>
              </a:lnSpc>
            </a:pPr>
            <a:r>
              <a:rPr lang="el-GR" sz="900" dirty="0">
                <a:cs typeface="Calibri"/>
              </a:rPr>
              <a:t>μηχανισμών, αν υπάρχει κάτι σπασμένο ή σπασμένο και εάν είναι κατεστραμμένο. </a:t>
            </a:r>
            <a:r>
              <a:rPr lang="el-GR" sz="900" dirty="0" smtClean="0">
                <a:cs typeface="Calibri"/>
              </a:rPr>
              <a:t>Ανβρείτε </a:t>
            </a:r>
            <a:r>
              <a:rPr lang="el-GR" sz="900" dirty="0">
                <a:cs typeface="Calibri"/>
              </a:rPr>
              <a:t>μια βλάβη, παρακαλώ σταματήστε να χρησιμοποιείτε το λίκνο μωρού </a:t>
            </a:r>
            <a:r>
              <a:rPr lang="el-GR" sz="900" dirty="0" smtClean="0">
                <a:cs typeface="Calibri"/>
              </a:rPr>
              <a:t>μέχρι</a:t>
            </a:r>
            <a:r>
              <a:rPr lang="en-US" sz="900" dirty="0" smtClean="0">
                <a:cs typeface="Calibri"/>
              </a:rPr>
              <a:t> </a:t>
            </a:r>
            <a:r>
              <a:rPr lang="el-GR" sz="900" dirty="0">
                <a:cs typeface="Calibri"/>
              </a:rPr>
              <a:t>το κατεστραμμένο τμήμα αντικαθίσταται. Μην επισκευάζετε το προϊόν μόνοι σας, αλλά επικοινωνήστε με ένα εξουσιοδοτημένο συνεργείο ή τον αντιπρόσωπο πωλήσεων από τον οποίο αγοράσατε εσείς το προϊόν. Διαφορετικά η εγγύησή σας θα είναι άκυρη.</a:t>
            </a:r>
          </a:p>
          <a:p>
            <a:pPr marL="12700" marR="2294">
              <a:lnSpc>
                <a:spcPts val="960"/>
              </a:lnSpc>
            </a:pPr>
            <a:r>
              <a:rPr lang="el-GR" sz="900" dirty="0">
                <a:cs typeface="Calibri"/>
              </a:rPr>
              <a:t>3. Όταν δεν χρησιμοποιείτε τη βάση, φυλάξτε το σε στεγνό, αεριζόμενο και ασφαλές μέρος. Μην αποθηκεύετε το προϊόν σε σκονισμένο, υγρό χώρο με πολύ χαμηλές ή πολύ υψηλές θερμοκρασίες δωματίου.</a:t>
            </a:r>
          </a:p>
          <a:p>
            <a:pPr marL="12700" marR="2294">
              <a:lnSpc>
                <a:spcPts val="960"/>
              </a:lnSpc>
            </a:pPr>
            <a:r>
              <a:rPr lang="el-GR" sz="900" dirty="0">
                <a:cs typeface="Calibri"/>
              </a:rPr>
              <a:t>4. Κρατήστε το προϊόν μακριά από τα παιδιά.</a:t>
            </a:r>
          </a:p>
          <a:p>
            <a:pPr marL="12700" marR="2294">
              <a:lnSpc>
                <a:spcPts val="960"/>
              </a:lnSpc>
            </a:pPr>
            <a:r>
              <a:rPr lang="el-GR" sz="900" dirty="0">
                <a:cs typeface="Calibri"/>
              </a:rPr>
              <a:t>5. Τα πανιά της βάσης πρέπει να καθαρίζονται με ζεστό νερό και ήπιο σαπούνι. Μετά τον καθαρισμό, αφήστε τη βάση να στεγνώσει καλά πριν τη χρησιμοποιήσετε. Είναι απολύτως απαγορευμένο να το διπλώσετε και είναι απαγορευμένο πριν είναι εντελώς στεγνό.</a:t>
            </a:r>
          </a:p>
          <a:p>
            <a:pPr marL="12700" marR="2294">
              <a:lnSpc>
                <a:spcPts val="960"/>
              </a:lnSpc>
            </a:pPr>
            <a:r>
              <a:rPr lang="el-GR" sz="900" dirty="0">
                <a:cs typeface="Calibri"/>
              </a:rPr>
              <a:t>6. Μη χρησιμοποιείτε ισχυρά απορρυπαντικά, λευκαντικά ή λειαντικά απορρυπαντικά</a:t>
            </a:r>
          </a:p>
          <a:p>
            <a:pPr marL="12700" marR="2294">
              <a:lnSpc>
                <a:spcPts val="960"/>
              </a:lnSpc>
            </a:pPr>
            <a:r>
              <a:rPr lang="el-GR" sz="900" dirty="0">
                <a:cs typeface="Calibri"/>
              </a:rPr>
              <a:t>για να καθαρίσετε το προϊόν. Απαγορεύεται να καθαρίζεται σε πλυντήριο, στεγνωτήριο, στεγνό καθάρισμα, λεύκανση και περιδίνηση.</a:t>
            </a:r>
          </a:p>
          <a:p>
            <a:pPr marL="12700" marR="2294">
              <a:lnSpc>
                <a:spcPts val="960"/>
              </a:lnSpc>
            </a:pPr>
            <a:r>
              <a:rPr lang="el-GR" sz="900" dirty="0">
                <a:cs typeface="Calibri"/>
              </a:rPr>
              <a:t>7. Καθαρίστε τα πλαστικά μέρη με ένα υγρό μαλακό πανί και στεγνώστε με ένα στεγνό μαλακό πανί.</a:t>
            </a:r>
          </a:p>
          <a:p>
            <a:pPr marL="12700" marR="2294">
              <a:lnSpc>
                <a:spcPts val="960"/>
              </a:lnSpc>
            </a:pPr>
            <a:r>
              <a:rPr lang="el-GR" sz="900" dirty="0">
                <a:cs typeface="Calibri"/>
              </a:rPr>
              <a:t>8. Προστατέψτε το προϊόν σε καθαρό, στεγνό μέρος. Μην εκθέτετε το προϊόν σε άμεσο ηλιακό φως, βροχή ή υγρασία.</a:t>
            </a:r>
          </a:p>
          <a:p>
            <a:pPr marL="12700" marR="2294">
              <a:lnSpc>
                <a:spcPts val="960"/>
              </a:lnSpc>
            </a:pPr>
            <a:r>
              <a:rPr lang="el-GR" sz="900" dirty="0">
                <a:cs typeface="Calibri"/>
              </a:rPr>
              <a:t>9. Ο προσαρμογέας βάσης πρέπει να ελέγχεται τακτικά για βλάβη στο βύσμα, το καλώδιο, τη μόνωση και αν βρεθεί ζημιά, πρέπει να αντικατασταθεί.</a:t>
            </a:r>
          </a:p>
          <a:p>
            <a:pPr marL="12700" marR="2294">
              <a:lnSpc>
                <a:spcPts val="960"/>
              </a:lnSpc>
            </a:pPr>
            <a:r>
              <a:rPr lang="el-GR" sz="900" dirty="0">
                <a:cs typeface="Calibri"/>
              </a:rPr>
              <a:t>10. ΧΡΗΣΙΜΟΠΟΙΕΙΤΕ ΜΟΝΟ ΤΟΝ ADAPTOR ΕΓΚΕΚΡΙΜΕΝΟ ΑΠΟ ΤΟΝ ΚΑΤΑΣΚΕΥΑΣΤΗ</a:t>
            </a:r>
            <a:r>
              <a:rPr lang="el-GR" sz="900" dirty="0" smtClean="0">
                <a:cs typeface="Calibri"/>
              </a:rPr>
              <a:t>!</a:t>
            </a:r>
            <a:endParaRPr lang="ru-RU" sz="900" dirty="0">
              <a:cs typeface="Calibri"/>
            </a:endParaRPr>
          </a:p>
        </p:txBody>
      </p:sp>
      <p:sp>
        <p:nvSpPr>
          <p:cNvPr id="44" name="TextBox 17"/>
          <p:cNvSpPr txBox="1"/>
          <p:nvPr/>
        </p:nvSpPr>
        <p:spPr>
          <a:xfrm>
            <a:off x="8455567" y="6551904"/>
            <a:ext cx="396000" cy="180000"/>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2</a:t>
            </a:r>
            <a:r>
              <a:rPr lang="bg-BG" sz="900" b="1" dirty="0" smtClean="0">
                <a:latin typeface="Arial" pitchFamily="34" charset="0"/>
                <a:cs typeface="Arial" pitchFamily="34" charset="0"/>
              </a:rPr>
              <a:t>3</a:t>
            </a:r>
            <a:endParaRPr lang="bg-BG" sz="900" b="1" dirty="0">
              <a:latin typeface="Arial" pitchFamily="34" charset="0"/>
              <a:cs typeface="Arial" pitchFamily="34" charset="0"/>
            </a:endParaRPr>
          </a:p>
        </p:txBody>
      </p:sp>
    </p:spTree>
    <p:extLst>
      <p:ext uri="{BB962C8B-B14F-4D97-AF65-F5344CB8AC3E}">
        <p14:creationId xmlns:p14="http://schemas.microsoft.com/office/powerpoint/2010/main" val="613387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9"/>
          <p:cNvSpPr txBox="1"/>
          <p:nvPr/>
        </p:nvSpPr>
        <p:spPr>
          <a:xfrm>
            <a:off x="179512" y="44624"/>
            <a:ext cx="4000293" cy="1569660"/>
          </a:xfrm>
          <a:prstGeom prst="rect">
            <a:avLst/>
          </a:prstGeom>
          <a:noFill/>
        </p:spPr>
        <p:txBody>
          <a:bodyPr wrap="square" rtlCol="0">
            <a:spAutoFit/>
          </a:bodyPr>
          <a:lstStyle/>
          <a:p>
            <a:r>
              <a:rPr lang="de-DE" sz="800" dirty="0" smtClean="0">
                <a:latin typeface="Arial" panose="020B0604020202020204" pitchFamily="34" charset="0"/>
                <a:cs typeface="Arial" panose="020B0604020202020204" pitchFamily="34" charset="0"/>
              </a:rPr>
              <a:t>"+", </a:t>
            </a:r>
            <a:r>
              <a:rPr lang="de-DE" sz="800" dirty="0">
                <a:latin typeface="Arial" panose="020B0604020202020204" pitchFamily="34" charset="0"/>
                <a:cs typeface="Arial" panose="020B0604020202020204" pitchFamily="34" charset="0"/>
              </a:rPr>
              <a:t>die Geschwindigkeit wird erhöht und die erste Kontrollampe leuchtet auf, drücken Sie "-", die Geschwindigkeit wird verringert und die Lampe ist aus. (Wie auf dem Bild gezeigt).</a:t>
            </a:r>
            <a:endParaRPr lang="en-US" sz="800" dirty="0">
              <a:latin typeface="Arial" panose="020B0604020202020204" pitchFamily="34" charset="0"/>
              <a:cs typeface="Arial" panose="020B0604020202020204" pitchFamily="34" charset="0"/>
            </a:endParaRPr>
          </a:p>
          <a:p>
            <a:r>
              <a:rPr lang="de-DE" sz="800" dirty="0">
                <a:latin typeface="Arial" panose="020B0604020202020204" pitchFamily="34" charset="0"/>
                <a:cs typeface="Arial" panose="020B0604020202020204" pitchFamily="34" charset="0"/>
              </a:rPr>
              <a:t>(II) Drei Zeitoptionen stehen zur Verfügung, ein Mal drücken - das Licht leuchtet 8 Minuten lang, zwei Mal drücken-  15 Minuten, drei Mal - 30 Minuten lang, alle Funktionen stoppen nach Ablauf der gewählten Zeit, dann geht die Schaukel in Standby-Modus, um Energie zu sparen. Wenn keine Betriebszeit ausgewählt ist, arbeiten alle gestarteten Funktionen weiter, bis Stromversorgung verfügbar ist.</a:t>
            </a:r>
            <a:endParaRPr lang="en-US" sz="800" dirty="0">
              <a:latin typeface="Arial" panose="020B0604020202020204" pitchFamily="34" charset="0"/>
              <a:cs typeface="Arial" panose="020B0604020202020204" pitchFamily="34" charset="0"/>
            </a:endParaRPr>
          </a:p>
          <a:p>
            <a:r>
              <a:rPr lang="de-DE" sz="800" dirty="0">
                <a:latin typeface="Arial" panose="020B0604020202020204" pitchFamily="34" charset="0"/>
                <a:cs typeface="Arial" panose="020B0604020202020204" pitchFamily="34" charset="0"/>
              </a:rPr>
              <a:t>(III) Musik-Taste: Drücken Sie einmal, um die Musik zu starten, drücken Sie zwei bis vier Mal, um die Lautstärke zu erhöhen. Drücken Sie das fünfte Mal, um die Musik zu stoppen, drücken Sie das sechste Mal, um zur nächsten Melodie zu wechseln (insgesamt 12 Melodien, 4 Akkorde).</a:t>
            </a:r>
            <a:endParaRPr lang="en-US" sz="800" dirty="0">
              <a:latin typeface="Arial" panose="020B0604020202020204" pitchFamily="34" charset="0"/>
              <a:cs typeface="Arial" panose="020B0604020202020204" pitchFamily="34" charset="0"/>
            </a:endParaRPr>
          </a:p>
        </p:txBody>
      </p:sp>
      <p:sp>
        <p:nvSpPr>
          <p:cNvPr id="3" name="TextBox 9"/>
          <p:cNvSpPr txBox="1"/>
          <p:nvPr/>
        </p:nvSpPr>
        <p:spPr>
          <a:xfrm>
            <a:off x="249269" y="6525344"/>
            <a:ext cx="396000" cy="180000"/>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17</a:t>
            </a:r>
            <a:endParaRPr lang="bg-BG" sz="900" b="1" dirty="0">
              <a:latin typeface="Arial" pitchFamily="34" charset="0"/>
              <a:cs typeface="Arial" pitchFamily="34" charset="0"/>
            </a:endParaRPr>
          </a:p>
        </p:txBody>
      </p:sp>
      <p:sp>
        <p:nvSpPr>
          <p:cNvPr id="4" name="TextBox 47"/>
          <p:cNvSpPr txBox="1"/>
          <p:nvPr/>
        </p:nvSpPr>
        <p:spPr>
          <a:xfrm>
            <a:off x="169807" y="1484784"/>
            <a:ext cx="3960000" cy="954107"/>
          </a:xfrm>
          <a:prstGeom prst="rect">
            <a:avLst/>
          </a:prstGeom>
          <a:noFill/>
        </p:spPr>
        <p:txBody>
          <a:bodyPr wrap="square" rtlCol="0">
            <a:spAutoFit/>
          </a:bodyPr>
          <a:lstStyle/>
          <a:p>
            <a:r>
              <a:rPr lang="de-DE" sz="800" dirty="0">
                <a:latin typeface="Arial" panose="020B0604020202020204" pitchFamily="34" charset="0"/>
                <a:cs typeface="Arial" panose="020B0604020202020204" pitchFamily="34" charset="0"/>
              </a:rPr>
              <a:t>(IV) 4 * 1.5AA Batterien im Hauptrahmen oder mit einem Adapter</a:t>
            </a:r>
            <a:endParaRPr lang="en-US" sz="800" dirty="0">
              <a:latin typeface="Arial" panose="020B0604020202020204" pitchFamily="34" charset="0"/>
              <a:cs typeface="Arial" panose="020B0604020202020204" pitchFamily="34" charset="0"/>
            </a:endParaRPr>
          </a:p>
          <a:p>
            <a:r>
              <a:rPr lang="de-DE" sz="800" dirty="0">
                <a:latin typeface="Arial" panose="020B0604020202020204" pitchFamily="34" charset="0"/>
                <a:cs typeface="Arial" panose="020B0604020202020204" pitchFamily="34" charset="0"/>
              </a:rPr>
              <a:t>1) Legen Sie die Batterien in den Hauptrahmen ein: Lösen Sie die Schraube mit dem Kreuzschraubendreher, wie gezeigt, entfernen Sie dann die Batterieabdeckung und legen Sie die Batterien ein, indem Sie die im Batteriefach angegebene Polarität beachten und dann die Batteriefachabdeckung abdecken. Entfernen Sie die Batterien aus dem Batteriefach, indem Sie die gleichen Schritte ausführen.</a:t>
            </a:r>
            <a:endParaRPr lang="en-US" sz="800" dirty="0">
              <a:latin typeface="Arial" panose="020B0604020202020204" pitchFamily="34" charset="0"/>
              <a:cs typeface="Arial" panose="020B0604020202020204" pitchFamily="34" charset="0"/>
            </a:endParaRPr>
          </a:p>
        </p:txBody>
      </p:sp>
      <p:sp>
        <p:nvSpPr>
          <p:cNvPr id="5" name="TextBox 30"/>
          <p:cNvSpPr txBox="1"/>
          <p:nvPr/>
        </p:nvSpPr>
        <p:spPr>
          <a:xfrm>
            <a:off x="159191" y="2600832"/>
            <a:ext cx="3960000" cy="461665"/>
          </a:xfrm>
          <a:prstGeom prst="rect">
            <a:avLst/>
          </a:prstGeom>
          <a:noFill/>
        </p:spPr>
        <p:txBody>
          <a:bodyPr wrap="square" rtlCol="0">
            <a:spAutoFit/>
          </a:bodyPr>
          <a:lstStyle/>
          <a:p>
            <a:r>
              <a:rPr lang="de-DE" sz="800" dirty="0">
                <a:latin typeface="Arial" panose="020B0604020202020204" pitchFamily="34" charset="0"/>
                <a:cs typeface="Arial" panose="020B0604020202020204" pitchFamily="34" charset="0"/>
              </a:rPr>
              <a:t>2) Stecken Sie, wie auf dem nächsten Bild gezeigt, einen Gleichstromstecker am Adapter in einen Gleichstromstecker, Netzstecker in eine 100-240V 50 / 60Hz </a:t>
            </a:r>
            <a:r>
              <a:rPr lang="de-DE" sz="800" dirty="0" smtClean="0">
                <a:latin typeface="Arial" panose="020B0604020202020204" pitchFamily="34" charset="0"/>
                <a:cs typeface="Arial" panose="020B0604020202020204" pitchFamily="34" charset="0"/>
              </a:rPr>
              <a:t>0,3 AC </a:t>
            </a:r>
            <a:r>
              <a:rPr lang="de-DE" sz="800" dirty="0">
                <a:latin typeface="Arial" panose="020B0604020202020204" pitchFamily="34" charset="0"/>
                <a:cs typeface="Arial" panose="020B0604020202020204" pitchFamily="34" charset="0"/>
              </a:rPr>
              <a:t>Steckdose.</a:t>
            </a:r>
            <a:endParaRPr lang="en-US" sz="800" dirty="0">
              <a:latin typeface="Arial" panose="020B0604020202020204" pitchFamily="34" charset="0"/>
              <a:cs typeface="Arial" panose="020B0604020202020204" pitchFamily="34" charset="0"/>
            </a:endParaRPr>
          </a:p>
        </p:txBody>
      </p:sp>
      <p:sp>
        <p:nvSpPr>
          <p:cNvPr id="6" name="TextBox 56"/>
          <p:cNvSpPr txBox="1"/>
          <p:nvPr/>
        </p:nvSpPr>
        <p:spPr>
          <a:xfrm>
            <a:off x="169807" y="2348880"/>
            <a:ext cx="3788660" cy="338554"/>
          </a:xfrm>
          <a:prstGeom prst="rect">
            <a:avLst/>
          </a:prstGeom>
          <a:noFill/>
        </p:spPr>
        <p:txBody>
          <a:bodyPr wrap="square" rtlCol="0">
            <a:spAutoFit/>
          </a:bodyPr>
          <a:lstStyle/>
          <a:p>
            <a:r>
              <a:rPr lang="de-DE" sz="800" dirty="0">
                <a:latin typeface="Arial" pitchFamily="34" charset="0"/>
                <a:cs typeface="Arial" pitchFamily="34" charset="0"/>
              </a:rPr>
              <a:t>2. Stellen Sie die positive Polarität der 5AA-Batterie auf das "+" - Ende des Batteriefachs</a:t>
            </a:r>
            <a:endParaRPr lang="bg-BG" sz="800" dirty="0" smtClean="0">
              <a:latin typeface="Arial" pitchFamily="34" charset="0"/>
              <a:cs typeface="Arial" pitchFamily="34" charset="0"/>
            </a:endParaRPr>
          </a:p>
        </p:txBody>
      </p:sp>
      <p:sp>
        <p:nvSpPr>
          <p:cNvPr id="7" name="TextBox 15"/>
          <p:cNvSpPr txBox="1"/>
          <p:nvPr/>
        </p:nvSpPr>
        <p:spPr>
          <a:xfrm>
            <a:off x="159191" y="3240099"/>
            <a:ext cx="3960000" cy="954107"/>
          </a:xfrm>
          <a:prstGeom prst="rect">
            <a:avLst/>
          </a:prstGeom>
          <a:noFill/>
        </p:spPr>
        <p:txBody>
          <a:bodyPr wrap="square" rtlCol="0">
            <a:spAutoFit/>
          </a:bodyPr>
          <a:lstStyle/>
          <a:p>
            <a:pPr marL="228600" indent="-228600">
              <a:buAutoNum type="arabicParenBoth"/>
            </a:pPr>
            <a:r>
              <a:rPr lang="bg-BG" sz="800" dirty="0" smtClean="0">
                <a:latin typeface="Arial" panose="020B0604020202020204" pitchFamily="34" charset="0"/>
                <a:cs typeface="Arial" panose="020B0604020202020204" pitchFamily="34" charset="0"/>
              </a:rPr>
              <a:t>Einstellen </a:t>
            </a:r>
            <a:r>
              <a:rPr lang="bg-BG" sz="800" dirty="0">
                <a:latin typeface="Arial" panose="020B0604020202020204" pitchFamily="34" charset="0"/>
                <a:cs typeface="Arial" panose="020B0604020202020204" pitchFamily="34" charset="0"/>
              </a:rPr>
              <a:t>de</a:t>
            </a:r>
            <a:r>
              <a:rPr lang="de-DE" sz="800" dirty="0">
                <a:latin typeface="Arial" panose="020B0604020202020204" pitchFamily="34" charset="0"/>
                <a:cs typeface="Arial" panose="020B0604020202020204" pitchFamily="34" charset="0"/>
              </a:rPr>
              <a:t>r </a:t>
            </a:r>
            <a:r>
              <a:rPr lang="bg-BG" sz="800" dirty="0" err="1">
                <a:latin typeface="Arial" panose="020B0604020202020204" pitchFamily="34" charset="0"/>
                <a:cs typeface="Arial" panose="020B0604020202020204" pitchFamily="34" charset="0"/>
              </a:rPr>
              <a:t>Rückenlehneposition</a:t>
            </a:r>
            <a:r>
              <a:rPr lang="bg-BG" sz="800" dirty="0">
                <a:latin typeface="Arial" panose="020B0604020202020204" pitchFamily="34" charset="0"/>
                <a:cs typeface="Arial" panose="020B0604020202020204" pitchFamily="34" charset="0"/>
              </a:rPr>
              <a:t>: </a:t>
            </a:r>
            <a:r>
              <a:rPr lang="bg-BG" sz="800" dirty="0" err="1">
                <a:latin typeface="Arial" panose="020B0604020202020204" pitchFamily="34" charset="0"/>
                <a:cs typeface="Arial" panose="020B0604020202020204" pitchFamily="34" charset="0"/>
              </a:rPr>
              <a:t>Drücken</a:t>
            </a:r>
            <a:r>
              <a:rPr lang="bg-BG" sz="800" dirty="0">
                <a:latin typeface="Arial" panose="020B0604020202020204" pitchFamily="34" charset="0"/>
                <a:cs typeface="Arial" panose="020B0604020202020204" pitchFamily="34" charset="0"/>
              </a:rPr>
              <a:t> </a:t>
            </a:r>
            <a:r>
              <a:rPr lang="bg-BG" sz="800" dirty="0" err="1">
                <a:latin typeface="Arial" panose="020B0604020202020204" pitchFamily="34" charset="0"/>
                <a:cs typeface="Arial" panose="020B0604020202020204" pitchFamily="34" charset="0"/>
              </a:rPr>
              <a:t>Sie</a:t>
            </a:r>
            <a:r>
              <a:rPr lang="bg-BG" sz="800" dirty="0">
                <a:latin typeface="Arial" panose="020B0604020202020204" pitchFamily="34" charset="0"/>
                <a:cs typeface="Arial" panose="020B0604020202020204" pitchFamily="34" charset="0"/>
              </a:rPr>
              <a:t>, </a:t>
            </a:r>
            <a:r>
              <a:rPr lang="bg-BG" sz="800" dirty="0" err="1">
                <a:latin typeface="Arial" panose="020B0604020202020204" pitchFamily="34" charset="0"/>
                <a:cs typeface="Arial" panose="020B0604020202020204" pitchFamily="34" charset="0"/>
              </a:rPr>
              <a:t>wie</a:t>
            </a:r>
            <a:r>
              <a:rPr lang="bg-BG" sz="800" dirty="0">
                <a:latin typeface="Arial" panose="020B0604020202020204" pitchFamily="34" charset="0"/>
                <a:cs typeface="Arial" panose="020B0604020202020204" pitchFamily="34" charset="0"/>
              </a:rPr>
              <a:t> </a:t>
            </a:r>
            <a:r>
              <a:rPr lang="bg-BG" sz="800" dirty="0" err="1">
                <a:latin typeface="Arial" panose="020B0604020202020204" pitchFamily="34" charset="0"/>
                <a:cs typeface="Arial" panose="020B0604020202020204" pitchFamily="34" charset="0"/>
              </a:rPr>
              <a:t>gezeigt</a:t>
            </a:r>
            <a:r>
              <a:rPr lang="bg-BG" sz="800" dirty="0">
                <a:latin typeface="Arial" panose="020B0604020202020204" pitchFamily="34" charset="0"/>
                <a:cs typeface="Arial" panose="020B0604020202020204" pitchFamily="34" charset="0"/>
              </a:rPr>
              <a:t>, </a:t>
            </a:r>
            <a:r>
              <a:rPr lang="bg-BG" sz="800" dirty="0" err="1">
                <a:latin typeface="Arial" panose="020B0604020202020204" pitchFamily="34" charset="0"/>
                <a:cs typeface="Arial" panose="020B0604020202020204" pitchFamily="34" charset="0"/>
              </a:rPr>
              <a:t>gleichzeitig</a:t>
            </a:r>
            <a:r>
              <a:rPr lang="bg-BG" sz="800" dirty="0">
                <a:latin typeface="Arial" panose="020B0604020202020204" pitchFamily="34" charset="0"/>
                <a:cs typeface="Arial" panose="020B0604020202020204" pitchFamily="34" charset="0"/>
              </a:rPr>
              <a:t> </a:t>
            </a:r>
            <a:r>
              <a:rPr lang="bg-BG" sz="800" dirty="0" err="1">
                <a:latin typeface="Arial" panose="020B0604020202020204" pitchFamily="34" charset="0"/>
                <a:cs typeface="Arial" panose="020B0604020202020204" pitchFamily="34" charset="0"/>
              </a:rPr>
              <a:t>den</a:t>
            </a:r>
            <a:r>
              <a:rPr lang="bg-BG" sz="800" dirty="0">
                <a:latin typeface="Arial" panose="020B0604020202020204" pitchFamily="34" charset="0"/>
                <a:cs typeface="Arial" panose="020B0604020202020204" pitchFamily="34" charset="0"/>
              </a:rPr>
              <a:t> </a:t>
            </a:r>
            <a:r>
              <a:rPr lang="bg-BG" sz="800" dirty="0" err="1">
                <a:latin typeface="Arial" panose="020B0604020202020204" pitchFamily="34" charset="0"/>
                <a:cs typeface="Arial" panose="020B0604020202020204" pitchFamily="34" charset="0"/>
              </a:rPr>
              <a:t>linken</a:t>
            </a:r>
            <a:r>
              <a:rPr lang="bg-BG" sz="800" dirty="0">
                <a:latin typeface="Arial" panose="020B0604020202020204" pitchFamily="34" charset="0"/>
                <a:cs typeface="Arial" panose="020B0604020202020204" pitchFamily="34" charset="0"/>
              </a:rPr>
              <a:t> </a:t>
            </a:r>
            <a:r>
              <a:rPr lang="bg-BG" sz="800" dirty="0" err="1">
                <a:latin typeface="Arial" panose="020B0604020202020204" pitchFamily="34" charset="0"/>
                <a:cs typeface="Arial" panose="020B0604020202020204" pitchFamily="34" charset="0"/>
              </a:rPr>
              <a:t>und</a:t>
            </a:r>
            <a:r>
              <a:rPr lang="bg-BG" sz="800" dirty="0">
                <a:latin typeface="Arial" panose="020B0604020202020204" pitchFamily="34" charset="0"/>
                <a:cs typeface="Arial" panose="020B0604020202020204" pitchFamily="34" charset="0"/>
              </a:rPr>
              <a:t> </a:t>
            </a:r>
            <a:r>
              <a:rPr lang="bg-BG" sz="800" dirty="0" err="1">
                <a:latin typeface="Arial" panose="020B0604020202020204" pitchFamily="34" charset="0"/>
                <a:cs typeface="Arial" panose="020B0604020202020204" pitchFamily="34" charset="0"/>
              </a:rPr>
              <a:t>rechten</a:t>
            </a:r>
            <a:r>
              <a:rPr lang="bg-BG" sz="800" dirty="0">
                <a:latin typeface="Arial" panose="020B0604020202020204" pitchFamily="34" charset="0"/>
                <a:cs typeface="Arial" panose="020B0604020202020204" pitchFamily="34" charset="0"/>
              </a:rPr>
              <a:t> </a:t>
            </a:r>
            <a:r>
              <a:rPr lang="bg-BG" sz="800" dirty="0" err="1">
                <a:latin typeface="Arial" panose="020B0604020202020204" pitchFamily="34" charset="0"/>
                <a:cs typeface="Arial" panose="020B0604020202020204" pitchFamily="34" charset="0"/>
              </a:rPr>
              <a:t>Sitzverstellknopf</a:t>
            </a:r>
            <a:r>
              <a:rPr lang="bg-BG" sz="800" dirty="0">
                <a:latin typeface="Arial" panose="020B0604020202020204" pitchFamily="34" charset="0"/>
                <a:cs typeface="Arial" panose="020B0604020202020204" pitchFamily="34" charset="0"/>
              </a:rPr>
              <a:t>, </a:t>
            </a:r>
            <a:r>
              <a:rPr lang="bg-BG" sz="800" dirty="0" err="1">
                <a:latin typeface="Arial" panose="020B0604020202020204" pitchFamily="34" charset="0"/>
                <a:cs typeface="Arial" panose="020B0604020202020204" pitchFamily="34" charset="0"/>
              </a:rPr>
              <a:t>drehen</a:t>
            </a:r>
            <a:r>
              <a:rPr lang="bg-BG" sz="800" dirty="0">
                <a:latin typeface="Arial" panose="020B0604020202020204" pitchFamily="34" charset="0"/>
                <a:cs typeface="Arial" panose="020B0604020202020204" pitchFamily="34" charset="0"/>
              </a:rPr>
              <a:t> </a:t>
            </a:r>
            <a:r>
              <a:rPr lang="bg-BG" sz="800" dirty="0" err="1">
                <a:latin typeface="Arial" panose="020B0604020202020204" pitchFamily="34" charset="0"/>
                <a:cs typeface="Arial" panose="020B0604020202020204" pitchFamily="34" charset="0"/>
              </a:rPr>
              <a:t>Sie</a:t>
            </a:r>
            <a:r>
              <a:rPr lang="bg-BG" sz="800" dirty="0">
                <a:latin typeface="Arial" panose="020B0604020202020204" pitchFamily="34" charset="0"/>
                <a:cs typeface="Arial" panose="020B0604020202020204" pitchFamily="34" charset="0"/>
              </a:rPr>
              <a:t> </a:t>
            </a:r>
            <a:r>
              <a:rPr lang="bg-BG" sz="800" dirty="0" err="1">
                <a:latin typeface="Arial" panose="020B0604020202020204" pitchFamily="34" charset="0"/>
                <a:cs typeface="Arial" panose="020B0604020202020204" pitchFamily="34" charset="0"/>
              </a:rPr>
              <a:t>den</a:t>
            </a:r>
            <a:r>
              <a:rPr lang="bg-BG" sz="800" dirty="0">
                <a:latin typeface="Arial" panose="020B0604020202020204" pitchFamily="34" charset="0"/>
                <a:cs typeface="Arial" panose="020B0604020202020204" pitchFamily="34" charset="0"/>
              </a:rPr>
              <a:t> </a:t>
            </a:r>
            <a:r>
              <a:rPr lang="bg-BG" sz="800" dirty="0" err="1">
                <a:latin typeface="Arial" panose="020B0604020202020204" pitchFamily="34" charset="0"/>
                <a:cs typeface="Arial" panose="020B0604020202020204" pitchFamily="34" charset="0"/>
              </a:rPr>
              <a:t>Sitz</a:t>
            </a:r>
            <a:r>
              <a:rPr lang="bg-BG" sz="800" dirty="0">
                <a:latin typeface="Arial" panose="020B0604020202020204" pitchFamily="34" charset="0"/>
                <a:cs typeface="Arial" panose="020B0604020202020204" pitchFamily="34" charset="0"/>
              </a:rPr>
              <a:t> </a:t>
            </a:r>
            <a:r>
              <a:rPr lang="bg-BG" sz="800" dirty="0" err="1">
                <a:latin typeface="Arial" panose="020B0604020202020204" pitchFamily="34" charset="0"/>
                <a:cs typeface="Arial" panose="020B0604020202020204" pitchFamily="34" charset="0"/>
              </a:rPr>
              <a:t>dann</a:t>
            </a:r>
            <a:r>
              <a:rPr lang="bg-BG" sz="800" dirty="0">
                <a:latin typeface="Arial" panose="020B0604020202020204" pitchFamily="34" charset="0"/>
                <a:cs typeface="Arial" panose="020B0604020202020204" pitchFamily="34" charset="0"/>
              </a:rPr>
              <a:t> </a:t>
            </a:r>
            <a:r>
              <a:rPr lang="bg-BG" sz="800" dirty="0" err="1">
                <a:latin typeface="Arial" panose="020B0604020202020204" pitchFamily="34" charset="0"/>
                <a:cs typeface="Arial" panose="020B0604020202020204" pitchFamily="34" charset="0"/>
              </a:rPr>
              <a:t>nach</a:t>
            </a:r>
            <a:r>
              <a:rPr lang="bg-BG" sz="800" dirty="0">
                <a:latin typeface="Arial" panose="020B0604020202020204" pitchFamily="34" charset="0"/>
                <a:cs typeface="Arial" panose="020B0604020202020204" pitchFamily="34" charset="0"/>
              </a:rPr>
              <a:t> </a:t>
            </a:r>
            <a:r>
              <a:rPr lang="bg-BG" sz="800" dirty="0" err="1">
                <a:latin typeface="Arial" panose="020B0604020202020204" pitchFamily="34" charset="0"/>
                <a:cs typeface="Arial" panose="020B0604020202020204" pitchFamily="34" charset="0"/>
              </a:rPr>
              <a:t>oben</a:t>
            </a:r>
            <a:r>
              <a:rPr lang="bg-BG" sz="800" dirty="0">
                <a:latin typeface="Arial" panose="020B0604020202020204" pitchFamily="34" charset="0"/>
                <a:cs typeface="Arial" panose="020B0604020202020204" pitchFamily="34" charset="0"/>
              </a:rPr>
              <a:t> </a:t>
            </a:r>
            <a:r>
              <a:rPr lang="bg-BG" sz="800" dirty="0" err="1" smtClean="0">
                <a:latin typeface="Arial" panose="020B0604020202020204" pitchFamily="34" charset="0"/>
                <a:cs typeface="Arial" panose="020B0604020202020204" pitchFamily="34" charset="0"/>
              </a:rPr>
              <a:t>und</a:t>
            </a:r>
            <a:r>
              <a:rPr lang="en-US" sz="800" dirty="0">
                <a:latin typeface="Arial" panose="020B0604020202020204" pitchFamily="34" charset="0"/>
                <a:cs typeface="Arial" panose="020B0604020202020204" pitchFamily="34" charset="0"/>
              </a:rPr>
              <a:t> </a:t>
            </a:r>
            <a:r>
              <a:rPr lang="bg-BG" sz="800" dirty="0" err="1" smtClean="0">
                <a:latin typeface="Arial" panose="020B0604020202020204" pitchFamily="34" charset="0"/>
                <a:cs typeface="Arial" panose="020B0604020202020204" pitchFamily="34" charset="0"/>
              </a:rPr>
              <a:t>unten</a:t>
            </a:r>
            <a:r>
              <a:rPr lang="bg-BG" sz="800" dirty="0">
                <a:latin typeface="Arial" panose="020B0604020202020204" pitchFamily="34" charset="0"/>
                <a:cs typeface="Arial" panose="020B0604020202020204" pitchFamily="34" charset="0"/>
              </a:rPr>
              <a:t>, </a:t>
            </a:r>
            <a:r>
              <a:rPr lang="bg-BG" sz="800" dirty="0" err="1">
                <a:latin typeface="Arial" panose="020B0604020202020204" pitchFamily="34" charset="0"/>
                <a:cs typeface="Arial" panose="020B0604020202020204" pitchFamily="34" charset="0"/>
              </a:rPr>
              <a:t>Rückenlehne</a:t>
            </a:r>
            <a:r>
              <a:rPr lang="de-DE" sz="800" dirty="0" err="1">
                <a:latin typeface="Arial" panose="020B0604020202020204" pitchFamily="34" charset="0"/>
                <a:cs typeface="Arial" panose="020B0604020202020204" pitchFamily="34" charset="0"/>
              </a:rPr>
              <a:t>posion</a:t>
            </a:r>
            <a:r>
              <a:rPr lang="bg-BG" sz="800" dirty="0">
                <a:latin typeface="Arial" panose="020B0604020202020204" pitchFamily="34" charset="0"/>
                <a:cs typeface="Arial" panose="020B0604020202020204" pitchFamily="34" charset="0"/>
              </a:rPr>
              <a:t> kann eingestellt werden</a:t>
            </a:r>
            <a:r>
              <a:rPr lang="bg-BG" sz="800" dirty="0" smtClean="0">
                <a:latin typeface="Arial" panose="020B0604020202020204" pitchFamily="34" charset="0"/>
                <a:cs typeface="Arial" panose="020B0604020202020204" pitchFamily="34" charset="0"/>
              </a:rPr>
              <a:t>.</a:t>
            </a:r>
            <a:endParaRPr lang="en-US" sz="800" dirty="0" smtClean="0">
              <a:latin typeface="Arial" panose="020B0604020202020204" pitchFamily="34" charset="0"/>
              <a:cs typeface="Arial" panose="020B0604020202020204" pitchFamily="34" charset="0"/>
            </a:endParaRPr>
          </a:p>
          <a:p>
            <a:pPr marL="228600" indent="-228600">
              <a:buFontTx/>
              <a:buAutoNum type="arabicParenBoth"/>
            </a:pPr>
            <a:r>
              <a:rPr lang="de-DE" sz="800" dirty="0" smtClean="0">
                <a:latin typeface="Arial" panose="020B0604020202020204" pitchFamily="34" charset="0"/>
                <a:cs typeface="Arial" panose="020B0604020202020204" pitchFamily="34" charset="0"/>
              </a:rPr>
              <a:t>Schieben </a:t>
            </a:r>
            <a:r>
              <a:rPr lang="de-DE" sz="800" dirty="0">
                <a:latin typeface="Arial" panose="020B0604020202020204" pitchFamily="34" charset="0"/>
                <a:cs typeface="Arial" panose="020B0604020202020204" pitchFamily="34" charset="0"/>
              </a:rPr>
              <a:t>des Spielbogens: Wie mit dem Pfeil gezeigt, kann sich der Spielbogen drehen, um das Baby rauszunehmen, wie auf dem folgenden Bild gezeigt:</a:t>
            </a:r>
            <a:endParaRPr lang="en-US" sz="800" dirty="0">
              <a:latin typeface="Arial" panose="020B0604020202020204" pitchFamily="34" charset="0"/>
              <a:cs typeface="Arial" panose="020B0604020202020204" pitchFamily="34" charset="0"/>
            </a:endParaRPr>
          </a:p>
          <a:p>
            <a:pPr marL="228600" indent="-228600">
              <a:buAutoNum type="arabicParenBoth"/>
            </a:pPr>
            <a:endParaRPr lang="en-US" sz="800" dirty="0">
              <a:latin typeface="Arial" panose="020B0604020202020204" pitchFamily="34" charset="0"/>
              <a:cs typeface="Arial" panose="020B0604020202020204" pitchFamily="34" charset="0"/>
            </a:endParaRPr>
          </a:p>
        </p:txBody>
      </p:sp>
      <p:sp>
        <p:nvSpPr>
          <p:cNvPr id="8" name="object 26"/>
          <p:cNvSpPr/>
          <p:nvPr/>
        </p:nvSpPr>
        <p:spPr>
          <a:xfrm>
            <a:off x="204398" y="3078158"/>
            <a:ext cx="3950629" cy="146280"/>
          </a:xfrm>
          <a:prstGeom prst="rect">
            <a:avLst/>
          </a:prstGeom>
          <a:blipFill>
            <a:blip r:embed="rId2" cstate="print"/>
            <a:stretch>
              <a:fillRect/>
            </a:stretch>
          </a:blipFill>
        </p:spPr>
        <p:txBody>
          <a:bodyPr wrap="square" lIns="0" tIns="0" rIns="0" bIns="0" rtlCol="0">
            <a:noAutofit/>
          </a:bodyPr>
          <a:lstStyle/>
          <a:p>
            <a:endParaRPr/>
          </a:p>
        </p:txBody>
      </p:sp>
      <p:sp>
        <p:nvSpPr>
          <p:cNvPr id="9" name="TextBox 27"/>
          <p:cNvSpPr txBox="1"/>
          <p:nvPr/>
        </p:nvSpPr>
        <p:spPr>
          <a:xfrm>
            <a:off x="1254367" y="3028003"/>
            <a:ext cx="1549300" cy="246221"/>
          </a:xfrm>
          <a:prstGeom prst="rect">
            <a:avLst/>
          </a:prstGeom>
          <a:noFill/>
        </p:spPr>
        <p:txBody>
          <a:bodyPr wrap="square" rtlCol="0">
            <a:spAutoFit/>
          </a:bodyPr>
          <a:lstStyle/>
          <a:p>
            <a:r>
              <a:rPr lang="en-US" sz="1000" b="1" dirty="0" smtClean="0">
                <a:latin typeface="Arial" pitchFamily="34" charset="0"/>
                <a:cs typeface="Arial" pitchFamily="34" charset="0"/>
              </a:rPr>
              <a:t>III. </a:t>
            </a:r>
            <a:r>
              <a:rPr lang="bg-BG" sz="1000" b="1" dirty="0" err="1"/>
              <a:t>Produkt</a:t>
            </a:r>
            <a:r>
              <a:rPr lang="de-DE" sz="1000" b="1" dirty="0" err="1"/>
              <a:t>beschreibung</a:t>
            </a:r>
            <a:endParaRPr lang="bg-BG" sz="1000" b="1" dirty="0" smtClean="0">
              <a:latin typeface="Arial" pitchFamily="34" charset="0"/>
              <a:cs typeface="Arial" pitchFamily="34" charset="0"/>
            </a:endParaRPr>
          </a:p>
        </p:txBody>
      </p:sp>
      <p:sp>
        <p:nvSpPr>
          <p:cNvPr id="10" name="object 39"/>
          <p:cNvSpPr/>
          <p:nvPr/>
        </p:nvSpPr>
        <p:spPr>
          <a:xfrm>
            <a:off x="204397" y="3061557"/>
            <a:ext cx="3950629" cy="162881"/>
          </a:xfrm>
          <a:custGeom>
            <a:avLst/>
            <a:gdLst/>
            <a:ahLst/>
            <a:cxnLst/>
            <a:rect l="l" t="t" r="r" b="b"/>
            <a:pathLst>
              <a:path w="3960876" h="179832">
                <a:moveTo>
                  <a:pt x="0" y="29972"/>
                </a:moveTo>
                <a:lnTo>
                  <a:pt x="3337" y="16232"/>
                </a:lnTo>
                <a:lnTo>
                  <a:pt x="12242" y="5815"/>
                </a:lnTo>
                <a:lnTo>
                  <a:pt x="25056" y="402"/>
                </a:lnTo>
                <a:lnTo>
                  <a:pt x="29970" y="0"/>
                </a:lnTo>
                <a:lnTo>
                  <a:pt x="3930904" y="0"/>
                </a:lnTo>
                <a:lnTo>
                  <a:pt x="3944643" y="3345"/>
                </a:lnTo>
                <a:lnTo>
                  <a:pt x="3955060" y="12261"/>
                </a:lnTo>
                <a:lnTo>
                  <a:pt x="3960473" y="25067"/>
                </a:lnTo>
                <a:lnTo>
                  <a:pt x="3960876" y="29972"/>
                </a:lnTo>
                <a:lnTo>
                  <a:pt x="3960876" y="149860"/>
                </a:lnTo>
                <a:lnTo>
                  <a:pt x="3957530" y="163599"/>
                </a:lnTo>
                <a:lnTo>
                  <a:pt x="3948614" y="174016"/>
                </a:lnTo>
                <a:lnTo>
                  <a:pt x="3935808" y="179429"/>
                </a:lnTo>
                <a:lnTo>
                  <a:pt x="3930904" y="179832"/>
                </a:lnTo>
                <a:lnTo>
                  <a:pt x="29970" y="179832"/>
                </a:lnTo>
                <a:lnTo>
                  <a:pt x="16213" y="176486"/>
                </a:lnTo>
                <a:lnTo>
                  <a:pt x="5803" y="167570"/>
                </a:lnTo>
                <a:lnTo>
                  <a:pt x="400" y="154764"/>
                </a:lnTo>
                <a:lnTo>
                  <a:pt x="0" y="149860"/>
                </a:lnTo>
                <a:lnTo>
                  <a:pt x="0" y="29972"/>
                </a:lnTo>
                <a:close/>
              </a:path>
            </a:pathLst>
          </a:custGeom>
          <a:ln w="9144">
            <a:solidFill>
              <a:srgbClr val="000000"/>
            </a:solidFill>
          </a:ln>
        </p:spPr>
        <p:txBody>
          <a:bodyPr wrap="square" lIns="0" tIns="0" rIns="0" bIns="0" rtlCol="0">
            <a:noAutofit/>
          </a:bodyPr>
          <a:lstStyle/>
          <a:p>
            <a:endParaRPr/>
          </a:p>
        </p:txBody>
      </p:sp>
      <p:sp>
        <p:nvSpPr>
          <p:cNvPr id="26" name="TextBox 68"/>
          <p:cNvSpPr txBox="1"/>
          <p:nvPr/>
        </p:nvSpPr>
        <p:spPr>
          <a:xfrm>
            <a:off x="179512" y="3987762"/>
            <a:ext cx="3811615" cy="1077218"/>
          </a:xfrm>
          <a:prstGeom prst="rect">
            <a:avLst/>
          </a:prstGeom>
          <a:noFill/>
        </p:spPr>
        <p:txBody>
          <a:bodyPr wrap="square" rtlCol="0">
            <a:spAutoFit/>
          </a:bodyPr>
          <a:lstStyle/>
          <a:p>
            <a:r>
              <a:rPr lang="bg-BG" sz="800" dirty="0">
                <a:latin typeface="Arial" panose="020B0604020202020204" pitchFamily="34" charset="0"/>
                <a:cs typeface="Arial" panose="020B0604020202020204" pitchFamily="34" charset="0"/>
              </a:rPr>
              <a:t>(3) </a:t>
            </a:r>
            <a:r>
              <a:rPr lang="bg-BG" sz="800" dirty="0" err="1">
                <a:latin typeface="Arial" panose="020B0604020202020204" pitchFamily="34" charset="0"/>
                <a:cs typeface="Arial" panose="020B0604020202020204" pitchFamily="34" charset="0"/>
              </a:rPr>
              <a:t>Falten</a:t>
            </a:r>
            <a:r>
              <a:rPr lang="bg-BG" sz="800" dirty="0">
                <a:latin typeface="Arial" panose="020B0604020202020204" pitchFamily="34" charset="0"/>
                <a:cs typeface="Arial" panose="020B0604020202020204" pitchFamily="34" charset="0"/>
              </a:rPr>
              <a:t>: </a:t>
            </a:r>
            <a:r>
              <a:rPr lang="bg-BG" sz="800" dirty="0" err="1">
                <a:latin typeface="Arial" panose="020B0604020202020204" pitchFamily="34" charset="0"/>
                <a:cs typeface="Arial" panose="020B0604020202020204" pitchFamily="34" charset="0"/>
              </a:rPr>
              <a:t>Wie</a:t>
            </a:r>
            <a:r>
              <a:rPr lang="bg-BG" sz="800" dirty="0">
                <a:latin typeface="Arial" panose="020B0604020202020204" pitchFamily="34" charset="0"/>
                <a:cs typeface="Arial" panose="020B0604020202020204" pitchFamily="34" charset="0"/>
              </a:rPr>
              <a:t> </a:t>
            </a:r>
            <a:r>
              <a:rPr lang="de-DE" sz="800" dirty="0">
                <a:latin typeface="Arial" panose="020B0604020202020204" pitchFamily="34" charset="0"/>
                <a:cs typeface="Arial" panose="020B0604020202020204" pitchFamily="34" charset="0"/>
              </a:rPr>
              <a:t>auf </a:t>
            </a:r>
            <a:r>
              <a:rPr lang="bg-BG" sz="800" dirty="0" err="1">
                <a:latin typeface="Arial" panose="020B0604020202020204" pitchFamily="34" charset="0"/>
                <a:cs typeface="Arial" panose="020B0604020202020204" pitchFamily="34" charset="0"/>
              </a:rPr>
              <a:t>den</a:t>
            </a:r>
            <a:r>
              <a:rPr lang="bg-BG" sz="800" dirty="0">
                <a:latin typeface="Arial" panose="020B0604020202020204" pitchFamily="34" charset="0"/>
                <a:cs typeface="Arial" panose="020B0604020202020204" pitchFamily="34" charset="0"/>
              </a:rPr>
              <a:t> </a:t>
            </a:r>
            <a:r>
              <a:rPr lang="bg-BG" sz="800" dirty="0" err="1">
                <a:latin typeface="Arial" panose="020B0604020202020204" pitchFamily="34" charset="0"/>
                <a:cs typeface="Arial" panose="020B0604020202020204" pitchFamily="34" charset="0"/>
              </a:rPr>
              <a:t>folgenden</a:t>
            </a:r>
            <a:r>
              <a:rPr lang="bg-BG" sz="800" dirty="0">
                <a:latin typeface="Arial" panose="020B0604020202020204" pitchFamily="34" charset="0"/>
                <a:cs typeface="Arial" panose="020B0604020202020204" pitchFamily="34" charset="0"/>
              </a:rPr>
              <a:t> </a:t>
            </a:r>
            <a:r>
              <a:rPr lang="bg-BG" sz="800" dirty="0" err="1">
                <a:latin typeface="Arial" panose="020B0604020202020204" pitchFamily="34" charset="0"/>
                <a:cs typeface="Arial" panose="020B0604020202020204" pitchFamily="34" charset="0"/>
              </a:rPr>
              <a:t>Bildern</a:t>
            </a:r>
            <a:r>
              <a:rPr lang="bg-BG" sz="800" dirty="0">
                <a:latin typeface="Arial" panose="020B0604020202020204" pitchFamily="34" charset="0"/>
                <a:cs typeface="Arial" panose="020B0604020202020204" pitchFamily="34" charset="0"/>
              </a:rPr>
              <a:t> </a:t>
            </a:r>
            <a:r>
              <a:rPr lang="de-DE" sz="800" dirty="0">
                <a:latin typeface="Arial" panose="020B0604020202020204" pitchFamily="34" charset="0"/>
                <a:cs typeface="Arial" panose="020B0604020202020204" pitchFamily="34" charset="0"/>
              </a:rPr>
              <a:t>gezeigt </a:t>
            </a:r>
            <a:r>
              <a:rPr lang="bg-BG" sz="800" dirty="0" err="1">
                <a:latin typeface="Arial" panose="020B0604020202020204" pitchFamily="34" charset="0"/>
                <a:cs typeface="Arial" panose="020B0604020202020204" pitchFamily="34" charset="0"/>
              </a:rPr>
              <a:t>den</a:t>
            </a:r>
            <a:r>
              <a:rPr lang="bg-BG" sz="800" dirty="0">
                <a:latin typeface="Arial" panose="020B0604020202020204" pitchFamily="34" charset="0"/>
                <a:cs typeface="Arial" panose="020B0604020202020204" pitchFamily="34" charset="0"/>
              </a:rPr>
              <a:t> </a:t>
            </a:r>
            <a:r>
              <a:rPr lang="bg-BG" sz="800" dirty="0" err="1">
                <a:latin typeface="Arial" panose="020B0604020202020204" pitchFamily="34" charset="0"/>
                <a:cs typeface="Arial" panose="020B0604020202020204" pitchFamily="34" charset="0"/>
              </a:rPr>
              <a:t>Sitz</a:t>
            </a:r>
            <a:r>
              <a:rPr lang="bg-BG" sz="800" dirty="0">
                <a:latin typeface="Arial" panose="020B0604020202020204" pitchFamily="34" charset="0"/>
                <a:cs typeface="Arial" panose="020B0604020202020204" pitchFamily="34" charset="0"/>
              </a:rPr>
              <a:t> </a:t>
            </a:r>
            <a:r>
              <a:rPr lang="bg-BG" sz="800" dirty="0" err="1">
                <a:latin typeface="Arial" panose="020B0604020202020204" pitchFamily="34" charset="0"/>
                <a:cs typeface="Arial" panose="020B0604020202020204" pitchFamily="34" charset="0"/>
              </a:rPr>
              <a:t>zusammenklappen</a:t>
            </a:r>
            <a:r>
              <a:rPr lang="bg-BG" sz="800" dirty="0">
                <a:latin typeface="Arial" panose="020B0604020202020204" pitchFamily="34" charset="0"/>
                <a:cs typeface="Arial" panose="020B0604020202020204" pitchFamily="34" charset="0"/>
              </a:rPr>
              <a:t> </a:t>
            </a:r>
            <a:r>
              <a:rPr lang="bg-BG" sz="800" dirty="0" err="1">
                <a:latin typeface="Arial" panose="020B0604020202020204" pitchFamily="34" charset="0"/>
                <a:cs typeface="Arial" panose="020B0604020202020204" pitchFamily="34" charset="0"/>
              </a:rPr>
              <a:t>verriegeln</a:t>
            </a:r>
            <a:r>
              <a:rPr lang="bg-BG" sz="800" dirty="0">
                <a:latin typeface="Arial" panose="020B0604020202020204" pitchFamily="34" charset="0"/>
                <a:cs typeface="Arial" panose="020B0604020202020204" pitchFamily="34" charset="0"/>
              </a:rPr>
              <a:t>. </a:t>
            </a:r>
            <a:r>
              <a:rPr lang="bg-BG" sz="800" dirty="0" err="1">
                <a:latin typeface="Arial" panose="020B0604020202020204" pitchFamily="34" charset="0"/>
                <a:cs typeface="Arial" panose="020B0604020202020204" pitchFamily="34" charset="0"/>
              </a:rPr>
              <a:t>Aktivieren</a:t>
            </a:r>
            <a:r>
              <a:rPr lang="bg-BG" sz="800" dirty="0">
                <a:latin typeface="Arial" panose="020B0604020202020204" pitchFamily="34" charset="0"/>
                <a:cs typeface="Arial" panose="020B0604020202020204" pitchFamily="34" charset="0"/>
              </a:rPr>
              <a:t> </a:t>
            </a:r>
            <a:r>
              <a:rPr lang="bg-BG" sz="800" dirty="0" err="1">
                <a:latin typeface="Arial" panose="020B0604020202020204" pitchFamily="34" charset="0"/>
                <a:cs typeface="Arial" panose="020B0604020202020204" pitchFamily="34" charset="0"/>
              </a:rPr>
              <a:t>Sie</a:t>
            </a:r>
            <a:r>
              <a:rPr lang="bg-BG" sz="800" dirty="0">
                <a:latin typeface="Arial" panose="020B0604020202020204" pitchFamily="34" charset="0"/>
                <a:cs typeface="Arial" panose="020B0604020202020204" pitchFamily="34" charset="0"/>
              </a:rPr>
              <a:t> </a:t>
            </a:r>
            <a:r>
              <a:rPr lang="bg-BG" sz="800" dirty="0" err="1">
                <a:latin typeface="Arial" panose="020B0604020202020204" pitchFamily="34" charset="0"/>
                <a:cs typeface="Arial" panose="020B0604020202020204" pitchFamily="34" charset="0"/>
              </a:rPr>
              <a:t>dann</a:t>
            </a:r>
            <a:r>
              <a:rPr lang="bg-BG" sz="800" dirty="0">
                <a:latin typeface="Arial" panose="020B0604020202020204" pitchFamily="34" charset="0"/>
                <a:cs typeface="Arial" panose="020B0604020202020204" pitchFamily="34" charset="0"/>
              </a:rPr>
              <a:t> </a:t>
            </a:r>
            <a:r>
              <a:rPr lang="bg-BG" sz="800" dirty="0" err="1">
                <a:latin typeface="Arial" panose="020B0604020202020204" pitchFamily="34" charset="0"/>
                <a:cs typeface="Arial" panose="020B0604020202020204" pitchFamily="34" charset="0"/>
              </a:rPr>
              <a:t>den</a:t>
            </a:r>
            <a:r>
              <a:rPr lang="bg-BG" sz="800" dirty="0">
                <a:latin typeface="Arial" panose="020B0604020202020204" pitchFamily="34" charset="0"/>
                <a:cs typeface="Arial" panose="020B0604020202020204" pitchFamily="34" charset="0"/>
              </a:rPr>
              <a:t> </a:t>
            </a:r>
            <a:r>
              <a:rPr lang="bg-BG" sz="800" dirty="0" err="1">
                <a:latin typeface="Arial" panose="020B0604020202020204" pitchFamily="34" charset="0"/>
                <a:cs typeface="Arial" panose="020B0604020202020204" pitchFamily="34" charset="0"/>
              </a:rPr>
              <a:t>Verriegelungsmechanismus</a:t>
            </a:r>
            <a:r>
              <a:rPr lang="bg-BG" sz="800" dirty="0">
                <a:latin typeface="Arial" panose="020B0604020202020204" pitchFamily="34" charset="0"/>
                <a:cs typeface="Arial" panose="020B0604020202020204" pitchFamily="34" charset="0"/>
              </a:rPr>
              <a:t>, </a:t>
            </a:r>
            <a:r>
              <a:rPr lang="bg-BG" sz="800" dirty="0" err="1">
                <a:latin typeface="Arial" panose="020B0604020202020204" pitchFamily="34" charset="0"/>
                <a:cs typeface="Arial" panose="020B0604020202020204" pitchFamily="34" charset="0"/>
              </a:rPr>
              <a:t>um</a:t>
            </a:r>
            <a:r>
              <a:rPr lang="bg-BG" sz="800" dirty="0">
                <a:latin typeface="Arial" panose="020B0604020202020204" pitchFamily="34" charset="0"/>
                <a:cs typeface="Arial" panose="020B0604020202020204" pitchFamily="34" charset="0"/>
              </a:rPr>
              <a:t> </a:t>
            </a:r>
            <a:r>
              <a:rPr lang="bg-BG" sz="800" dirty="0" err="1">
                <a:latin typeface="Arial" panose="020B0604020202020204" pitchFamily="34" charset="0"/>
                <a:cs typeface="Arial" panose="020B0604020202020204" pitchFamily="34" charset="0"/>
              </a:rPr>
              <a:t>den</a:t>
            </a:r>
            <a:r>
              <a:rPr lang="bg-BG" sz="800" dirty="0">
                <a:latin typeface="Arial" panose="020B0604020202020204" pitchFamily="34" charset="0"/>
                <a:cs typeface="Arial" panose="020B0604020202020204" pitchFamily="34" charset="0"/>
              </a:rPr>
              <a:t> </a:t>
            </a:r>
            <a:r>
              <a:rPr lang="de-DE" sz="800" dirty="0" err="1">
                <a:latin typeface="Arial" panose="020B0604020202020204" pitchFamily="34" charset="0"/>
                <a:cs typeface="Arial" panose="020B0604020202020204" pitchFamily="34" charset="0"/>
              </a:rPr>
              <a:t>Zusatzr</a:t>
            </a:r>
            <a:r>
              <a:rPr lang="bg-BG" sz="800" dirty="0" err="1">
                <a:latin typeface="Arial" panose="020B0604020202020204" pitchFamily="34" charset="0"/>
                <a:cs typeface="Arial" panose="020B0604020202020204" pitchFamily="34" charset="0"/>
              </a:rPr>
              <a:t>ahmen</a:t>
            </a:r>
            <a:r>
              <a:rPr lang="de-DE" sz="800" dirty="0">
                <a:latin typeface="Arial" panose="020B0604020202020204" pitchFamily="34" charset="0"/>
                <a:cs typeface="Arial" panose="020B0604020202020204" pitchFamily="34" charset="0"/>
              </a:rPr>
              <a:t>,</a:t>
            </a:r>
            <a:r>
              <a:rPr lang="bg-BG" sz="800" dirty="0">
                <a:latin typeface="Arial" panose="020B0604020202020204" pitchFamily="34" charset="0"/>
                <a:cs typeface="Arial" panose="020B0604020202020204" pitchFamily="34" charset="0"/>
              </a:rPr>
              <a:t> </a:t>
            </a:r>
            <a:r>
              <a:rPr lang="bg-BG" sz="800" dirty="0" err="1">
                <a:latin typeface="Arial" panose="020B0604020202020204" pitchFamily="34" charset="0"/>
                <a:cs typeface="Arial" panose="020B0604020202020204" pitchFamily="34" charset="0"/>
              </a:rPr>
              <a:t>wie</a:t>
            </a:r>
            <a:r>
              <a:rPr lang="bg-BG" sz="800" dirty="0">
                <a:latin typeface="Arial" panose="020B0604020202020204" pitchFamily="34" charset="0"/>
                <a:cs typeface="Arial" panose="020B0604020202020204" pitchFamily="34" charset="0"/>
              </a:rPr>
              <a:t> </a:t>
            </a:r>
            <a:r>
              <a:rPr lang="bg-BG" sz="800" dirty="0" err="1">
                <a:latin typeface="Arial" panose="020B0604020202020204" pitchFamily="34" charset="0"/>
                <a:cs typeface="Arial" panose="020B0604020202020204" pitchFamily="34" charset="0"/>
              </a:rPr>
              <a:t>unten</a:t>
            </a:r>
            <a:r>
              <a:rPr lang="bg-BG" sz="800" dirty="0">
                <a:latin typeface="Arial" panose="020B0604020202020204" pitchFamily="34" charset="0"/>
                <a:cs typeface="Arial" panose="020B0604020202020204" pitchFamily="34" charset="0"/>
              </a:rPr>
              <a:t> </a:t>
            </a:r>
            <a:r>
              <a:rPr lang="bg-BG" sz="800" dirty="0" err="1">
                <a:latin typeface="Arial" panose="020B0604020202020204" pitchFamily="34" charset="0"/>
                <a:cs typeface="Arial" panose="020B0604020202020204" pitchFamily="34" charset="0"/>
              </a:rPr>
              <a:t>gezeigt</a:t>
            </a:r>
            <a:r>
              <a:rPr lang="de-DE" sz="800" dirty="0">
                <a:latin typeface="Arial" panose="020B0604020202020204" pitchFamily="34" charset="0"/>
                <a:cs typeface="Arial" panose="020B0604020202020204" pitchFamily="34" charset="0"/>
              </a:rPr>
              <a:t>,</a:t>
            </a:r>
            <a:r>
              <a:rPr lang="bg-BG" sz="800" dirty="0">
                <a:latin typeface="Arial" panose="020B0604020202020204" pitchFamily="34" charset="0"/>
                <a:cs typeface="Arial" panose="020B0604020202020204" pitchFamily="34" charset="0"/>
              </a:rPr>
              <a:t> </a:t>
            </a:r>
            <a:r>
              <a:rPr lang="bg-BG" sz="800" dirty="0" err="1">
                <a:latin typeface="Arial" panose="020B0604020202020204" pitchFamily="34" charset="0"/>
                <a:cs typeface="Arial" panose="020B0604020202020204" pitchFamily="34" charset="0"/>
              </a:rPr>
              <a:t>zu</a:t>
            </a:r>
            <a:r>
              <a:rPr lang="bg-BG" sz="800" dirty="0">
                <a:latin typeface="Arial" panose="020B0604020202020204" pitchFamily="34" charset="0"/>
                <a:cs typeface="Arial" panose="020B0604020202020204" pitchFamily="34" charset="0"/>
              </a:rPr>
              <a:t> </a:t>
            </a:r>
            <a:r>
              <a:rPr lang="bg-BG" sz="800" dirty="0" err="1">
                <a:latin typeface="Arial" panose="020B0604020202020204" pitchFamily="34" charset="0"/>
                <a:cs typeface="Arial" panose="020B0604020202020204" pitchFamily="34" charset="0"/>
              </a:rPr>
              <a:t>falten</a:t>
            </a:r>
            <a:r>
              <a:rPr lang="bg-BG" sz="800" dirty="0">
                <a:latin typeface="Arial" panose="020B0604020202020204" pitchFamily="34" charset="0"/>
                <a:cs typeface="Arial" panose="020B0604020202020204" pitchFamily="34" charset="0"/>
              </a:rPr>
              <a:t>.</a:t>
            </a:r>
            <a:endParaRPr lang="en-US" sz="800" dirty="0">
              <a:latin typeface="Arial" panose="020B0604020202020204" pitchFamily="34" charset="0"/>
              <a:cs typeface="Arial" panose="020B0604020202020204" pitchFamily="34" charset="0"/>
            </a:endParaRPr>
          </a:p>
          <a:p>
            <a:r>
              <a:rPr lang="de-DE" sz="800" dirty="0">
                <a:latin typeface="Arial" panose="020B0604020202020204" pitchFamily="34" charset="0"/>
                <a:cs typeface="Arial" panose="020B0604020202020204" pitchFamily="34" charset="0"/>
              </a:rPr>
              <a:t>1. Klappen Sie den Sitz, indem Sie beide Seiten des Sitzes ziehen, während Sie die Pfeilrichtung folgen.</a:t>
            </a:r>
            <a:endParaRPr lang="en-US" sz="800" dirty="0">
              <a:latin typeface="Arial" panose="020B0604020202020204" pitchFamily="34" charset="0"/>
              <a:cs typeface="Arial" panose="020B0604020202020204" pitchFamily="34" charset="0"/>
            </a:endParaRPr>
          </a:p>
          <a:p>
            <a:r>
              <a:rPr lang="de-DE" sz="800" dirty="0">
                <a:latin typeface="Arial" panose="020B0604020202020204" pitchFamily="34" charset="0"/>
                <a:cs typeface="Arial" panose="020B0604020202020204" pitchFamily="34" charset="0"/>
              </a:rPr>
              <a:t>2. Verriegeln Sie nach dem Falten des Sitzes</a:t>
            </a:r>
            <a:endParaRPr lang="en-US" sz="800" dirty="0">
              <a:latin typeface="Arial" panose="020B0604020202020204" pitchFamily="34" charset="0"/>
              <a:cs typeface="Arial" panose="020B0604020202020204" pitchFamily="34" charset="0"/>
            </a:endParaRPr>
          </a:p>
          <a:p>
            <a:r>
              <a:rPr lang="de-DE" sz="800" dirty="0">
                <a:latin typeface="Arial" panose="020B0604020202020204" pitchFamily="34" charset="0"/>
                <a:cs typeface="Arial" panose="020B0604020202020204" pitchFamily="34" charset="0"/>
              </a:rPr>
              <a:t>3. Falten Sie den Zusatzrahmen, bis Sie die Klappentaste des Zusatz-und Hauptrahmens herunterdrücken.</a:t>
            </a:r>
            <a:endParaRPr lang="en-US" sz="800" dirty="0">
              <a:latin typeface="Arial" panose="020B0604020202020204" pitchFamily="34" charset="0"/>
              <a:cs typeface="Arial" panose="020B0604020202020204" pitchFamily="34" charset="0"/>
            </a:endParaRPr>
          </a:p>
        </p:txBody>
      </p:sp>
      <p:sp>
        <p:nvSpPr>
          <p:cNvPr id="27" name="Правоъгълник 45"/>
          <p:cNvSpPr/>
          <p:nvPr/>
        </p:nvSpPr>
        <p:spPr>
          <a:xfrm>
            <a:off x="198612" y="5213040"/>
            <a:ext cx="3744416" cy="461665"/>
          </a:xfrm>
          <a:prstGeom prst="rect">
            <a:avLst/>
          </a:prstGeom>
        </p:spPr>
        <p:txBody>
          <a:bodyPr wrap="square">
            <a:spAutoFit/>
          </a:bodyPr>
          <a:lstStyle/>
          <a:p>
            <a:r>
              <a:rPr lang="de-DE" sz="800" dirty="0"/>
              <a:t>1. Erlauben Sie Kindern keinen Zugang zu Batterien! Lass sie nicht mit ihnen spielen!</a:t>
            </a:r>
          </a:p>
          <a:p>
            <a:r>
              <a:rPr lang="de-DE" sz="800" dirty="0"/>
              <a:t>2. Sichern Sie das Batteriefach nach dem Einlegen der Batterien immer mit der Abdeckung.</a:t>
            </a:r>
          </a:p>
        </p:txBody>
      </p:sp>
      <p:sp>
        <p:nvSpPr>
          <p:cNvPr id="28" name="object 26"/>
          <p:cNvSpPr/>
          <p:nvPr/>
        </p:nvSpPr>
        <p:spPr>
          <a:xfrm>
            <a:off x="235690" y="5060587"/>
            <a:ext cx="3789395" cy="180000"/>
          </a:xfrm>
          <a:prstGeom prst="rect">
            <a:avLst/>
          </a:prstGeom>
          <a:blipFill>
            <a:blip r:embed="rId2" cstate="print"/>
            <a:stretch>
              <a:fillRect/>
            </a:stretch>
          </a:blipFill>
        </p:spPr>
        <p:txBody>
          <a:bodyPr wrap="square" lIns="0" tIns="0" rIns="0" bIns="0" rtlCol="0">
            <a:noAutofit/>
          </a:bodyPr>
          <a:lstStyle/>
          <a:p>
            <a:endParaRPr/>
          </a:p>
        </p:txBody>
      </p:sp>
      <p:sp>
        <p:nvSpPr>
          <p:cNvPr id="29" name="Правоъгълник 58"/>
          <p:cNvSpPr/>
          <p:nvPr/>
        </p:nvSpPr>
        <p:spPr>
          <a:xfrm>
            <a:off x="447269" y="5052334"/>
            <a:ext cx="2927404" cy="233397"/>
          </a:xfrm>
          <a:prstGeom prst="rect">
            <a:avLst/>
          </a:prstGeom>
        </p:spPr>
        <p:txBody>
          <a:bodyPr wrap="none">
            <a:spAutoFit/>
          </a:bodyPr>
          <a:lstStyle/>
          <a:p>
            <a:pPr marL="469900" lvl="1">
              <a:lnSpc>
                <a:spcPts val="1115"/>
              </a:lnSpc>
              <a:spcBef>
                <a:spcPts val="55"/>
              </a:spcBef>
            </a:pPr>
            <a:r>
              <a:rPr lang="en-US" sz="1000" b="1" dirty="0" smtClean="0">
                <a:cs typeface="Calibri"/>
              </a:rPr>
              <a:t>III. WICHTIGE </a:t>
            </a:r>
            <a:r>
              <a:rPr lang="en-US" sz="1000" b="1" dirty="0">
                <a:cs typeface="Calibri"/>
              </a:rPr>
              <a:t>BATTERIENINFORMATIONEN</a:t>
            </a:r>
            <a:endParaRPr lang="en-US" sz="1000" dirty="0">
              <a:cs typeface="Calibri"/>
            </a:endParaRPr>
          </a:p>
        </p:txBody>
      </p:sp>
      <p:sp>
        <p:nvSpPr>
          <p:cNvPr id="30" name="object 39"/>
          <p:cNvSpPr/>
          <p:nvPr/>
        </p:nvSpPr>
        <p:spPr>
          <a:xfrm>
            <a:off x="241582" y="5064980"/>
            <a:ext cx="3783503" cy="175607"/>
          </a:xfrm>
          <a:custGeom>
            <a:avLst/>
            <a:gdLst/>
            <a:ahLst/>
            <a:cxnLst/>
            <a:rect l="l" t="t" r="r" b="b"/>
            <a:pathLst>
              <a:path w="3960876" h="179832">
                <a:moveTo>
                  <a:pt x="0" y="29972"/>
                </a:moveTo>
                <a:lnTo>
                  <a:pt x="3337" y="16232"/>
                </a:lnTo>
                <a:lnTo>
                  <a:pt x="12242" y="5815"/>
                </a:lnTo>
                <a:lnTo>
                  <a:pt x="25056" y="402"/>
                </a:lnTo>
                <a:lnTo>
                  <a:pt x="29970" y="0"/>
                </a:lnTo>
                <a:lnTo>
                  <a:pt x="3930904" y="0"/>
                </a:lnTo>
                <a:lnTo>
                  <a:pt x="3944643" y="3345"/>
                </a:lnTo>
                <a:lnTo>
                  <a:pt x="3955060" y="12261"/>
                </a:lnTo>
                <a:lnTo>
                  <a:pt x="3960473" y="25067"/>
                </a:lnTo>
                <a:lnTo>
                  <a:pt x="3960876" y="29972"/>
                </a:lnTo>
                <a:lnTo>
                  <a:pt x="3960876" y="149860"/>
                </a:lnTo>
                <a:lnTo>
                  <a:pt x="3957530" y="163599"/>
                </a:lnTo>
                <a:lnTo>
                  <a:pt x="3948614" y="174016"/>
                </a:lnTo>
                <a:lnTo>
                  <a:pt x="3935808" y="179429"/>
                </a:lnTo>
                <a:lnTo>
                  <a:pt x="3930904" y="179832"/>
                </a:lnTo>
                <a:lnTo>
                  <a:pt x="29970" y="179832"/>
                </a:lnTo>
                <a:lnTo>
                  <a:pt x="16213" y="176486"/>
                </a:lnTo>
                <a:lnTo>
                  <a:pt x="5803" y="167570"/>
                </a:lnTo>
                <a:lnTo>
                  <a:pt x="400" y="154764"/>
                </a:lnTo>
                <a:lnTo>
                  <a:pt x="0" y="149860"/>
                </a:lnTo>
                <a:lnTo>
                  <a:pt x="0" y="29972"/>
                </a:lnTo>
                <a:close/>
              </a:path>
            </a:pathLst>
          </a:custGeom>
          <a:ln w="9144">
            <a:solidFill>
              <a:srgbClr val="000000"/>
            </a:solidFill>
          </a:ln>
        </p:spPr>
        <p:txBody>
          <a:bodyPr wrap="square" lIns="0" tIns="0" rIns="0" bIns="0" rtlCol="0">
            <a:noAutofit/>
          </a:bodyPr>
          <a:lstStyle/>
          <a:p>
            <a:endParaRPr/>
          </a:p>
        </p:txBody>
      </p:sp>
      <p:sp>
        <p:nvSpPr>
          <p:cNvPr id="31" name="Правоъгълник 50"/>
          <p:cNvSpPr/>
          <p:nvPr/>
        </p:nvSpPr>
        <p:spPr>
          <a:xfrm>
            <a:off x="181654" y="5576053"/>
            <a:ext cx="3843431" cy="923330"/>
          </a:xfrm>
          <a:prstGeom prst="rect">
            <a:avLst/>
          </a:prstGeom>
        </p:spPr>
        <p:txBody>
          <a:bodyPr wrap="square">
            <a:spAutoFit/>
          </a:bodyPr>
          <a:lstStyle/>
          <a:p>
            <a:r>
              <a:rPr lang="bg-BG" sz="900" dirty="0" smtClean="0"/>
              <a:t>3</a:t>
            </a:r>
            <a:r>
              <a:rPr lang="de-DE" sz="900" dirty="0" smtClean="0"/>
              <a:t>. </a:t>
            </a:r>
            <a:r>
              <a:rPr lang="de-DE" sz="900" dirty="0"/>
              <a:t>Mischen Sie keine alten und neuen Batterien und verschiedene Arten von Batterien.</a:t>
            </a:r>
          </a:p>
          <a:p>
            <a:r>
              <a:rPr lang="bg-BG" sz="900" dirty="0" smtClean="0"/>
              <a:t>4</a:t>
            </a:r>
            <a:r>
              <a:rPr lang="de-DE" sz="900" dirty="0" smtClean="0"/>
              <a:t>. </a:t>
            </a:r>
            <a:r>
              <a:rPr lang="de-DE" sz="900" dirty="0"/>
              <a:t>Wenn Sie die Fernbedienung längere Zeit nicht benutzen, ist es am besten, die Batterie zu entfernen, um Korrosion, Korrosion des Schaltkreises zu vermeiden, die das Gerät beschädigen könnte.</a:t>
            </a:r>
          </a:p>
          <a:p>
            <a:r>
              <a:rPr lang="bg-BG" sz="900" dirty="0" smtClean="0"/>
              <a:t>5</a:t>
            </a:r>
            <a:r>
              <a:rPr lang="de-DE" sz="900" dirty="0" smtClean="0"/>
              <a:t>. </a:t>
            </a:r>
            <a:r>
              <a:rPr lang="de-DE" sz="900" dirty="0"/>
              <a:t>Achten Sie immer auf die Polarität der Batterie</a:t>
            </a:r>
            <a:r>
              <a:rPr lang="de-DE" sz="900" dirty="0" smtClean="0"/>
              <a:t>.</a:t>
            </a:r>
            <a:endParaRPr lang="de-DE" sz="900" dirty="0"/>
          </a:p>
        </p:txBody>
      </p:sp>
      <p:pic>
        <p:nvPicPr>
          <p:cNvPr id="32" name="Picture 11" descr="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6251698"/>
            <a:ext cx="751186" cy="273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119"/>
          <p:cNvSpPr txBox="1"/>
          <p:nvPr/>
        </p:nvSpPr>
        <p:spPr>
          <a:xfrm>
            <a:off x="5038154" y="0"/>
            <a:ext cx="3960000" cy="1323439"/>
          </a:xfrm>
          <a:prstGeom prst="rect">
            <a:avLst/>
          </a:prstGeom>
          <a:noFill/>
        </p:spPr>
        <p:txBody>
          <a:bodyPr wrap="square" rtlCol="0">
            <a:spAutoFit/>
          </a:bodyPr>
          <a:lstStyle/>
          <a:p>
            <a:pPr algn="just"/>
            <a:r>
              <a:rPr lang="el-GR" sz="800" dirty="0">
                <a:latin typeface="Arial" panose="020B0604020202020204" pitchFamily="34" charset="0"/>
                <a:cs typeface="Arial" panose="020B0604020202020204" pitchFamily="34" charset="0"/>
              </a:rPr>
              <a:t>6. Πίνακα Ελέγχου</a:t>
            </a:r>
          </a:p>
          <a:p>
            <a:pPr algn="just"/>
            <a:r>
              <a:rPr lang="el-GR" sz="800" dirty="0">
                <a:latin typeface="Arial" panose="020B0604020202020204" pitchFamily="34" charset="0"/>
                <a:cs typeface="Arial" panose="020B0604020202020204" pitchFamily="34" charset="0"/>
              </a:rPr>
              <a:t>(Ι) swing Λειτουργία: Υπάρχουν πέντε ταχύτητες ταλάντωσης. Κάντε κλικ στο «+» η ταχύτητα θα αυξηθεί και η πρώτη ενδεικτική λυχνία θα ανάψει, πατήστε το πλήκτρο «-» ταχύτητα θα μειωθεί και το φως θα σβήσει. (Όπως φαίνεται στην εικόνα).</a:t>
            </a:r>
          </a:p>
          <a:p>
            <a:pPr algn="just"/>
            <a:r>
              <a:rPr lang="el-GR" sz="800" dirty="0">
                <a:latin typeface="Arial" panose="020B0604020202020204" pitchFamily="34" charset="0"/>
                <a:cs typeface="Arial" panose="020B0604020202020204" pitchFamily="34" charset="0"/>
              </a:rPr>
              <a:t>(II) Υπάρχουν τρεις ρυθμίσεις ώρας, πατήστε μία φορά - θα ανάψει για οκτώ λεπτά, πατήστε ξανά για 15 λεπτά, πατήστε το πλήκτρο για τρίτη φορά για 30 λεπτά, όλες οι λειτουργίες θα σταματήσει όταν λήξει το επιλεγμένο χρονικό διάστημα, τότε η εξέλιξη θα μπω σε λειτουργία αναμονής για εξοικονόμηση ενέργειας. Αν δεν επιλέξετε το χρόνο για την εργασία, άρχισαν όλες οι λειτουργίες θα συνεχίσει να λειτουργεί μέχρι το τέλος εξουσίας.</a:t>
            </a:r>
            <a:endParaRPr lang="bg-BG" sz="800" dirty="0" smtClean="0">
              <a:latin typeface="Arial" panose="020B0604020202020204" pitchFamily="34" charset="0"/>
              <a:cs typeface="Arial" panose="020B0604020202020204" pitchFamily="34" charset="0"/>
            </a:endParaRPr>
          </a:p>
        </p:txBody>
      </p:sp>
      <p:sp>
        <p:nvSpPr>
          <p:cNvPr id="48" name="Правоъгълник 16"/>
          <p:cNvSpPr/>
          <p:nvPr/>
        </p:nvSpPr>
        <p:spPr>
          <a:xfrm>
            <a:off x="5038154" y="1224136"/>
            <a:ext cx="3959683" cy="1692771"/>
          </a:xfrm>
          <a:prstGeom prst="rect">
            <a:avLst/>
          </a:prstGeom>
        </p:spPr>
        <p:txBody>
          <a:bodyPr wrap="square">
            <a:spAutoFit/>
          </a:bodyPr>
          <a:lstStyle/>
          <a:p>
            <a:pPr algn="just"/>
            <a:r>
              <a:rPr lang="el-GR" sz="800" dirty="0">
                <a:latin typeface="Arial" panose="020B0604020202020204" pitchFamily="34" charset="0"/>
                <a:cs typeface="Arial" panose="020B0604020202020204" pitchFamily="34" charset="0"/>
              </a:rPr>
              <a:t>(III) Κουμπί μουσικής: Πατήστε μία φορά για να ξεκινήσετε τη μουσική, πατήστε τη δεύτερη έως την τέταρτη φορά για να αυξήσετε την ένταση. Πατήστε την πέμπτη φορά για να διακόψετε τη μουσική, πατήστε την έκτη φορά για να μεταβείτε στην επόμενη μελωδία (συνολικά 12 μελωδίες, 4 χορδές</a:t>
            </a:r>
            <a:r>
              <a:rPr lang="el-GR" sz="800" dirty="0" smtClean="0">
                <a:latin typeface="Arial" panose="020B0604020202020204" pitchFamily="34" charset="0"/>
                <a:cs typeface="Arial" panose="020B0604020202020204" pitchFamily="34" charset="0"/>
              </a:rPr>
              <a:t>)</a:t>
            </a:r>
            <a:endParaRPr lang="en-US" sz="800" dirty="0" smtClean="0">
              <a:latin typeface="Arial" panose="020B0604020202020204" pitchFamily="34" charset="0"/>
              <a:cs typeface="Arial" panose="020B0604020202020204" pitchFamily="34" charset="0"/>
            </a:endParaRPr>
          </a:p>
          <a:p>
            <a:pPr algn="just"/>
            <a:r>
              <a:rPr lang="el-GR" sz="800" dirty="0">
                <a:latin typeface="Arial" pitchFamily="34" charset="0"/>
                <a:cs typeface="Arial" pitchFamily="34" charset="0"/>
              </a:rPr>
              <a:t>(IV) 4 * 1.5ΑΑ στο κύριο πλαίσιο ή χρησιμοποιώντας προσαρμογέα</a:t>
            </a:r>
          </a:p>
          <a:p>
            <a:pPr algn="just"/>
            <a:r>
              <a:rPr lang="el-GR" sz="800" dirty="0">
                <a:latin typeface="Arial" pitchFamily="34" charset="0"/>
                <a:cs typeface="Arial" pitchFamily="34" charset="0"/>
              </a:rPr>
              <a:t>1) Τοποθετήστε τις μπαταρίες στο πλαίσιο βάσης: όπως απεικονίζεται, χαλαρώστε τη βίδα με το σταυροκατσάβιδο, αφαιρέστε το κάλυμμα της μπαταρίας και τοποθετήστε τις μπαταρίες παρατηρώντας την πολικότητα που εμφανίζεται στη θήκη μπαταριών, στη συνέχεια καλύψτε και πιάστε το κάλυμμα της θήκης μπαταριών. Αφαιρέστε τις μπαταρίες από τη θήκη μπαταριών ακολουθώντας τα ίδια βήματα.</a:t>
            </a:r>
            <a:endParaRPr lang="bg-BG" sz="800" dirty="0">
              <a:latin typeface="Arial" pitchFamily="34" charset="0"/>
              <a:cs typeface="Arial" pitchFamily="34" charset="0"/>
            </a:endParaRPr>
          </a:p>
          <a:p>
            <a:pPr algn="just"/>
            <a:r>
              <a:rPr lang="el-GR" sz="800" dirty="0">
                <a:latin typeface="Arial" pitchFamily="34" charset="0"/>
                <a:cs typeface="Arial" pitchFamily="34" charset="0"/>
              </a:rPr>
              <a:t>2. Ρυθμίστε τη θετική πολικότητα της μπαταρίας 5AA στο άκρο "+" του διαμερίσματος της </a:t>
            </a:r>
            <a:r>
              <a:rPr lang="el-GR" sz="800" dirty="0" smtClean="0">
                <a:latin typeface="Arial" pitchFamily="34" charset="0"/>
                <a:cs typeface="Arial" pitchFamily="34" charset="0"/>
              </a:rPr>
              <a:t>μπαταρίας</a:t>
            </a:r>
            <a:endParaRPr lang="en-US" sz="800" dirty="0">
              <a:latin typeface="Arial" panose="020B0604020202020204" pitchFamily="34" charset="0"/>
              <a:cs typeface="Arial" panose="020B0604020202020204" pitchFamily="34" charset="0"/>
            </a:endParaRPr>
          </a:p>
        </p:txBody>
      </p:sp>
      <p:sp>
        <p:nvSpPr>
          <p:cNvPr id="49" name="TextBox 30"/>
          <p:cNvSpPr txBox="1"/>
          <p:nvPr/>
        </p:nvSpPr>
        <p:spPr>
          <a:xfrm>
            <a:off x="5037837" y="2808312"/>
            <a:ext cx="3913546" cy="338554"/>
          </a:xfrm>
          <a:prstGeom prst="rect">
            <a:avLst/>
          </a:prstGeom>
          <a:noFill/>
        </p:spPr>
        <p:txBody>
          <a:bodyPr wrap="square" rtlCol="0">
            <a:spAutoFit/>
          </a:bodyPr>
          <a:lstStyle/>
          <a:p>
            <a:pPr algn="just"/>
            <a:r>
              <a:rPr lang="el-GR" sz="800" dirty="0">
                <a:latin typeface="Arial" pitchFamily="34" charset="0"/>
                <a:cs typeface="Arial" pitchFamily="34" charset="0"/>
              </a:rPr>
              <a:t>2) Όπως στην επόμενη εικόνα, τοποθετήστε ένα βύσμα DC στον προσαρμογέα σε μια υποδοχή DC, βάλτε AC σε μια έξοδο 100-240V 50 / 60Hz 0,3A AC.</a:t>
            </a:r>
            <a:endParaRPr lang="bg-BG" sz="800" dirty="0" smtClean="0">
              <a:latin typeface="Arial" pitchFamily="34" charset="0"/>
              <a:cs typeface="Arial" pitchFamily="34" charset="0"/>
            </a:endParaRPr>
          </a:p>
        </p:txBody>
      </p:sp>
      <p:sp>
        <p:nvSpPr>
          <p:cNvPr id="50" name="TextBox 17"/>
          <p:cNvSpPr txBox="1"/>
          <p:nvPr/>
        </p:nvSpPr>
        <p:spPr>
          <a:xfrm>
            <a:off x="5080926" y="6591394"/>
            <a:ext cx="396000" cy="180000"/>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2</a:t>
            </a:r>
            <a:r>
              <a:rPr lang="bg-BG" sz="900" b="1" dirty="0" smtClean="0">
                <a:latin typeface="Arial" pitchFamily="34" charset="0"/>
                <a:cs typeface="Arial" pitchFamily="34" charset="0"/>
              </a:rPr>
              <a:t>2</a:t>
            </a:r>
            <a:endParaRPr lang="bg-BG" sz="900" b="1" dirty="0">
              <a:latin typeface="Arial" pitchFamily="34" charset="0"/>
              <a:cs typeface="Arial" pitchFamily="34" charset="0"/>
            </a:endParaRPr>
          </a:p>
        </p:txBody>
      </p:sp>
      <p:sp>
        <p:nvSpPr>
          <p:cNvPr id="51" name="object 38"/>
          <p:cNvSpPr/>
          <p:nvPr/>
        </p:nvSpPr>
        <p:spPr>
          <a:xfrm>
            <a:off x="5090838" y="3176148"/>
            <a:ext cx="3886121" cy="185514"/>
          </a:xfrm>
          <a:prstGeom prst="rect">
            <a:avLst/>
          </a:prstGeom>
          <a:blipFill>
            <a:blip r:embed="rId4" cstate="print"/>
            <a:stretch>
              <a:fillRect/>
            </a:stretch>
          </a:blipFill>
        </p:spPr>
        <p:txBody>
          <a:bodyPr wrap="square" lIns="0" tIns="0" rIns="0" bIns="0" rtlCol="0">
            <a:noAutofit/>
          </a:bodyPr>
          <a:lstStyle/>
          <a:p>
            <a:endParaRPr/>
          </a:p>
        </p:txBody>
      </p:sp>
      <p:sp>
        <p:nvSpPr>
          <p:cNvPr id="52" name="object 39"/>
          <p:cNvSpPr/>
          <p:nvPr/>
        </p:nvSpPr>
        <p:spPr>
          <a:xfrm>
            <a:off x="5086138" y="3168180"/>
            <a:ext cx="3886121" cy="193482"/>
          </a:xfrm>
          <a:custGeom>
            <a:avLst/>
            <a:gdLst/>
            <a:ahLst/>
            <a:cxnLst/>
            <a:rect l="l" t="t" r="r" b="b"/>
            <a:pathLst>
              <a:path w="3960876" h="179832">
                <a:moveTo>
                  <a:pt x="0" y="29972"/>
                </a:moveTo>
                <a:lnTo>
                  <a:pt x="3337" y="16232"/>
                </a:lnTo>
                <a:lnTo>
                  <a:pt x="12242" y="5815"/>
                </a:lnTo>
                <a:lnTo>
                  <a:pt x="25056" y="402"/>
                </a:lnTo>
                <a:lnTo>
                  <a:pt x="29970" y="0"/>
                </a:lnTo>
                <a:lnTo>
                  <a:pt x="3930904" y="0"/>
                </a:lnTo>
                <a:lnTo>
                  <a:pt x="3944643" y="3345"/>
                </a:lnTo>
                <a:lnTo>
                  <a:pt x="3955060" y="12261"/>
                </a:lnTo>
                <a:lnTo>
                  <a:pt x="3960473" y="25067"/>
                </a:lnTo>
                <a:lnTo>
                  <a:pt x="3960876" y="29972"/>
                </a:lnTo>
                <a:lnTo>
                  <a:pt x="3960876" y="149860"/>
                </a:lnTo>
                <a:lnTo>
                  <a:pt x="3957530" y="163599"/>
                </a:lnTo>
                <a:lnTo>
                  <a:pt x="3948614" y="174016"/>
                </a:lnTo>
                <a:lnTo>
                  <a:pt x="3935808" y="179429"/>
                </a:lnTo>
                <a:lnTo>
                  <a:pt x="3930904" y="179832"/>
                </a:lnTo>
                <a:lnTo>
                  <a:pt x="29970" y="179832"/>
                </a:lnTo>
                <a:lnTo>
                  <a:pt x="16213" y="176486"/>
                </a:lnTo>
                <a:lnTo>
                  <a:pt x="5803" y="167570"/>
                </a:lnTo>
                <a:lnTo>
                  <a:pt x="400" y="154764"/>
                </a:lnTo>
                <a:lnTo>
                  <a:pt x="0" y="149860"/>
                </a:lnTo>
                <a:lnTo>
                  <a:pt x="0" y="29972"/>
                </a:lnTo>
                <a:close/>
              </a:path>
            </a:pathLst>
          </a:custGeom>
          <a:ln w="9144">
            <a:solidFill>
              <a:srgbClr val="000000"/>
            </a:solidFill>
          </a:ln>
        </p:spPr>
        <p:txBody>
          <a:bodyPr wrap="square" lIns="0" tIns="0" rIns="0" bIns="0" rtlCol="0">
            <a:noAutofit/>
          </a:bodyPr>
          <a:lstStyle/>
          <a:p>
            <a:endParaRPr/>
          </a:p>
        </p:txBody>
      </p:sp>
      <p:sp>
        <p:nvSpPr>
          <p:cNvPr id="53" name="TextBox 27"/>
          <p:cNvSpPr txBox="1"/>
          <p:nvPr/>
        </p:nvSpPr>
        <p:spPr>
          <a:xfrm>
            <a:off x="6359329" y="3137287"/>
            <a:ext cx="1549300" cy="246221"/>
          </a:xfrm>
          <a:prstGeom prst="rect">
            <a:avLst/>
          </a:prstGeom>
          <a:noFill/>
        </p:spPr>
        <p:txBody>
          <a:bodyPr wrap="square" rtlCol="0">
            <a:spAutoFit/>
          </a:bodyPr>
          <a:lstStyle/>
          <a:p>
            <a:r>
              <a:rPr lang="en-US" sz="1000" b="1" dirty="0" smtClean="0">
                <a:latin typeface="Arial" pitchFamily="34" charset="0"/>
                <a:cs typeface="Arial" pitchFamily="34" charset="0"/>
              </a:rPr>
              <a:t>III. </a:t>
            </a:r>
            <a:r>
              <a:rPr lang="el-GR" sz="1000" b="1" dirty="0">
                <a:latin typeface="Arial" pitchFamily="34" charset="0"/>
                <a:cs typeface="Arial" pitchFamily="34" charset="0"/>
              </a:rPr>
              <a:t>Χαρακτηριστικά</a:t>
            </a:r>
            <a:endParaRPr lang="bg-BG" sz="1000" b="1" dirty="0" smtClean="0">
              <a:latin typeface="Arial" pitchFamily="34" charset="0"/>
              <a:cs typeface="Arial" pitchFamily="34" charset="0"/>
            </a:endParaRPr>
          </a:p>
        </p:txBody>
      </p:sp>
      <p:sp>
        <p:nvSpPr>
          <p:cNvPr id="54" name="TextBox 15"/>
          <p:cNvSpPr txBox="1"/>
          <p:nvPr/>
        </p:nvSpPr>
        <p:spPr>
          <a:xfrm>
            <a:off x="5086137" y="3413607"/>
            <a:ext cx="3886121" cy="2185214"/>
          </a:xfrm>
          <a:prstGeom prst="rect">
            <a:avLst/>
          </a:prstGeom>
          <a:noFill/>
        </p:spPr>
        <p:txBody>
          <a:bodyPr wrap="square" rtlCol="0">
            <a:spAutoFit/>
          </a:bodyPr>
          <a:lstStyle/>
          <a:p>
            <a:pPr marL="228600" indent="-228600" algn="just">
              <a:buFontTx/>
              <a:buAutoNum type="arabicParenBoth"/>
            </a:pPr>
            <a:r>
              <a:rPr lang="el-GR" sz="800" dirty="0" smtClean="0">
                <a:latin typeface="Arial" pitchFamily="34" charset="0"/>
                <a:cs typeface="Arial" pitchFamily="34" charset="0"/>
              </a:rPr>
              <a:t>Ρύθμιση </a:t>
            </a:r>
            <a:r>
              <a:rPr lang="el-GR" sz="800" dirty="0">
                <a:latin typeface="Arial" pitchFamily="34" charset="0"/>
                <a:cs typeface="Arial" pitchFamily="34" charset="0"/>
              </a:rPr>
              <a:t>της γωνίας της πλάτης: Όπως φαίνεται, πατήστε το αριστερό και το δεξιό κουμπί ρύθμισης καθίσματος ταυτόχρονα, στη συνέχεια περιστρέψτε το κάθισμα προς τα πάνω και προς τα κάτω, η γωνία της πλάτης μπορεί να ρυθμιστεί</a:t>
            </a:r>
            <a:r>
              <a:rPr lang="el-GR" sz="800" dirty="0" smtClean="0">
                <a:latin typeface="Arial" pitchFamily="34" charset="0"/>
                <a:cs typeface="Arial" pitchFamily="34" charset="0"/>
              </a:rPr>
              <a:t>.</a:t>
            </a:r>
            <a:r>
              <a:rPr lang="bg-BG" sz="800" dirty="0">
                <a:latin typeface="Arial" pitchFamily="34" charset="0"/>
                <a:cs typeface="Arial" pitchFamily="34" charset="0"/>
              </a:rPr>
              <a:t> </a:t>
            </a:r>
            <a:endParaRPr lang="bg-BG" sz="800" dirty="0" smtClean="0">
              <a:latin typeface="Arial" pitchFamily="34" charset="0"/>
              <a:cs typeface="Arial" pitchFamily="34" charset="0"/>
            </a:endParaRPr>
          </a:p>
          <a:p>
            <a:pPr marL="228600" indent="-228600" algn="just">
              <a:buFontTx/>
              <a:buAutoNum type="arabicParenBoth"/>
            </a:pPr>
            <a:r>
              <a:rPr lang="el-GR" sz="800" dirty="0" smtClean="0">
                <a:latin typeface="Arial" pitchFamily="34" charset="0"/>
                <a:cs typeface="Arial" pitchFamily="34" charset="0"/>
              </a:rPr>
              <a:t>Πιέστε </a:t>
            </a:r>
            <a:r>
              <a:rPr lang="el-GR" sz="800" dirty="0">
                <a:latin typeface="Arial" pitchFamily="34" charset="0"/>
                <a:cs typeface="Arial" pitchFamily="34" charset="0"/>
              </a:rPr>
              <a:t>το δάχτυλο του παιχνιδιού: Όπως δείχνει το βέλος, ο δείκτης παιχνιδιού μπορεί να περιστραφεί για να αφαιρέσει το μωρό όπως στην παρακάτω εικόνα</a:t>
            </a:r>
            <a:r>
              <a:rPr lang="el-GR" sz="800" dirty="0" smtClean="0">
                <a:latin typeface="Arial" pitchFamily="34" charset="0"/>
                <a:cs typeface="Arial" pitchFamily="34" charset="0"/>
              </a:rPr>
              <a:t>:</a:t>
            </a:r>
            <a:endParaRPr lang="bg-BG" sz="800" dirty="0" smtClean="0">
              <a:latin typeface="Arial" pitchFamily="34" charset="0"/>
              <a:cs typeface="Arial" pitchFamily="34" charset="0"/>
            </a:endParaRPr>
          </a:p>
          <a:p>
            <a:pPr algn="just"/>
            <a:r>
              <a:rPr lang="el-GR" sz="800" dirty="0">
                <a:latin typeface="Arial" pitchFamily="34" charset="0"/>
                <a:cs typeface="Arial" pitchFamily="34" charset="0"/>
              </a:rPr>
              <a:t>(3) Διπλώστε: Όπως και στις παρακάτω εικόνες, διπλώστε το κάθισμα και ασφαλίστε τον με τον αντίχειρά σας. Στη συνέχεια ενεργοποιήστε τον μηχανισμό ασφάλισης για να διπλώσετε το προαιρετικό πλαίσιο όπως φαίνεται παρακάτω.</a:t>
            </a:r>
          </a:p>
          <a:p>
            <a:pPr algn="just"/>
            <a:r>
              <a:rPr lang="el-GR" sz="800" dirty="0">
                <a:latin typeface="Arial" pitchFamily="34" charset="0"/>
                <a:cs typeface="Arial" pitchFamily="34" charset="0"/>
              </a:rPr>
              <a:t>1. Αναδιπλώστε το κάθισμα τραβώντας και τις δύο πλευρές του καθίσματος ακολουθώντας την κατεύθυνση του βέλους</a:t>
            </a:r>
          </a:p>
          <a:p>
            <a:pPr algn="just"/>
            <a:r>
              <a:rPr lang="el-GR" sz="800" dirty="0">
                <a:latin typeface="Arial" pitchFamily="34" charset="0"/>
                <a:cs typeface="Arial" pitchFamily="34" charset="0"/>
              </a:rPr>
              <a:t>2. Κλείστε τον αντίχειρα μετά την αναδίπλωση του καθίσματος</a:t>
            </a:r>
          </a:p>
          <a:p>
            <a:pPr algn="just"/>
            <a:r>
              <a:rPr lang="el-GR" sz="800" dirty="0">
                <a:latin typeface="Arial" pitchFamily="34" charset="0"/>
                <a:cs typeface="Arial" pitchFamily="34" charset="0"/>
              </a:rPr>
              <a:t>3. Αναδιπλώστε το προαιρετικό πλαίσιο μέχρι να πιέσετε το πτυσσόμενο πλαίσιο του πλαισίου και το προαιρετικό πλαίσιο</a:t>
            </a:r>
            <a:endParaRPr lang="bg-BG" sz="800" dirty="0">
              <a:latin typeface="Arial" pitchFamily="34" charset="0"/>
              <a:cs typeface="Arial" pitchFamily="34" charset="0"/>
            </a:endParaRPr>
          </a:p>
          <a:p>
            <a:pPr marL="228600" indent="-228600" algn="just">
              <a:buFontTx/>
              <a:buAutoNum type="arabicParenBoth"/>
            </a:pPr>
            <a:endParaRPr lang="bg-BG" sz="800" dirty="0">
              <a:latin typeface="Arial" pitchFamily="34" charset="0"/>
              <a:cs typeface="Arial" pitchFamily="34" charset="0"/>
            </a:endParaRPr>
          </a:p>
          <a:p>
            <a:pPr marL="228600" indent="-228600" algn="just">
              <a:buAutoNum type="arabicParenBoth"/>
            </a:pPr>
            <a:endParaRPr lang="bg-BG" sz="800" dirty="0" smtClean="0">
              <a:latin typeface="Arial" pitchFamily="34" charset="0"/>
              <a:cs typeface="Arial" pitchFamily="34" charset="0"/>
            </a:endParaRPr>
          </a:p>
        </p:txBody>
      </p:sp>
      <p:sp>
        <p:nvSpPr>
          <p:cNvPr id="55" name="object 38"/>
          <p:cNvSpPr/>
          <p:nvPr/>
        </p:nvSpPr>
        <p:spPr>
          <a:xfrm>
            <a:off x="5090837" y="5336560"/>
            <a:ext cx="3986268" cy="153483"/>
          </a:xfrm>
          <a:prstGeom prst="rect">
            <a:avLst/>
          </a:prstGeom>
          <a:blipFill>
            <a:blip r:embed="rId4" cstate="print"/>
            <a:stretch>
              <a:fillRect/>
            </a:stretch>
          </a:blipFill>
        </p:spPr>
        <p:txBody>
          <a:bodyPr wrap="square" lIns="0" tIns="0" rIns="0" bIns="0" rtlCol="0">
            <a:noAutofit/>
          </a:bodyPr>
          <a:lstStyle/>
          <a:p>
            <a:endParaRPr/>
          </a:p>
        </p:txBody>
      </p:sp>
      <p:sp>
        <p:nvSpPr>
          <p:cNvPr id="56" name="object 39"/>
          <p:cNvSpPr/>
          <p:nvPr/>
        </p:nvSpPr>
        <p:spPr>
          <a:xfrm>
            <a:off x="5086137" y="5328592"/>
            <a:ext cx="3986268" cy="161451"/>
          </a:xfrm>
          <a:custGeom>
            <a:avLst/>
            <a:gdLst/>
            <a:ahLst/>
            <a:cxnLst/>
            <a:rect l="l" t="t" r="r" b="b"/>
            <a:pathLst>
              <a:path w="3960876" h="179832">
                <a:moveTo>
                  <a:pt x="0" y="29972"/>
                </a:moveTo>
                <a:lnTo>
                  <a:pt x="3337" y="16232"/>
                </a:lnTo>
                <a:lnTo>
                  <a:pt x="12242" y="5815"/>
                </a:lnTo>
                <a:lnTo>
                  <a:pt x="25056" y="402"/>
                </a:lnTo>
                <a:lnTo>
                  <a:pt x="29970" y="0"/>
                </a:lnTo>
                <a:lnTo>
                  <a:pt x="3930904" y="0"/>
                </a:lnTo>
                <a:lnTo>
                  <a:pt x="3944643" y="3345"/>
                </a:lnTo>
                <a:lnTo>
                  <a:pt x="3955060" y="12261"/>
                </a:lnTo>
                <a:lnTo>
                  <a:pt x="3960473" y="25067"/>
                </a:lnTo>
                <a:lnTo>
                  <a:pt x="3960876" y="29972"/>
                </a:lnTo>
                <a:lnTo>
                  <a:pt x="3960876" y="149860"/>
                </a:lnTo>
                <a:lnTo>
                  <a:pt x="3957530" y="163599"/>
                </a:lnTo>
                <a:lnTo>
                  <a:pt x="3948614" y="174016"/>
                </a:lnTo>
                <a:lnTo>
                  <a:pt x="3935808" y="179429"/>
                </a:lnTo>
                <a:lnTo>
                  <a:pt x="3930904" y="179832"/>
                </a:lnTo>
                <a:lnTo>
                  <a:pt x="29970" y="179832"/>
                </a:lnTo>
                <a:lnTo>
                  <a:pt x="16213" y="176486"/>
                </a:lnTo>
                <a:lnTo>
                  <a:pt x="5803" y="167570"/>
                </a:lnTo>
                <a:lnTo>
                  <a:pt x="400" y="154764"/>
                </a:lnTo>
                <a:lnTo>
                  <a:pt x="0" y="149860"/>
                </a:lnTo>
                <a:lnTo>
                  <a:pt x="0" y="29972"/>
                </a:lnTo>
                <a:close/>
              </a:path>
            </a:pathLst>
          </a:custGeom>
          <a:ln w="9144">
            <a:solidFill>
              <a:srgbClr val="000000"/>
            </a:solidFill>
          </a:ln>
        </p:spPr>
        <p:txBody>
          <a:bodyPr wrap="square" lIns="0" tIns="0" rIns="0" bIns="0" rtlCol="0">
            <a:noAutofit/>
          </a:bodyPr>
          <a:lstStyle/>
          <a:p>
            <a:endParaRPr/>
          </a:p>
        </p:txBody>
      </p:sp>
      <p:sp>
        <p:nvSpPr>
          <p:cNvPr id="57" name="Правоъгълник 64"/>
          <p:cNvSpPr/>
          <p:nvPr/>
        </p:nvSpPr>
        <p:spPr>
          <a:xfrm>
            <a:off x="5386341" y="5286206"/>
            <a:ext cx="3433953" cy="246221"/>
          </a:xfrm>
          <a:prstGeom prst="rect">
            <a:avLst/>
          </a:prstGeom>
        </p:spPr>
        <p:txBody>
          <a:bodyPr wrap="none">
            <a:spAutoFit/>
          </a:bodyPr>
          <a:lstStyle/>
          <a:p>
            <a:pPr algn="ctr"/>
            <a:r>
              <a:rPr lang="en-US" sz="1000" b="1" dirty="0">
                <a:latin typeface="Arial" pitchFamily="34" charset="0"/>
                <a:cs typeface="Arial" pitchFamily="34" charset="0"/>
              </a:rPr>
              <a:t>IV. </a:t>
            </a:r>
            <a:r>
              <a:rPr lang="el-GR" sz="1000" b="1" dirty="0">
                <a:latin typeface="Arial" pitchFamily="34" charset="0"/>
                <a:cs typeface="Arial" pitchFamily="34" charset="0"/>
              </a:rPr>
              <a:t>ΣΗΜΑΝΤΙΚΕΣ ΠΛΗΡΟΦΟΡΙΕΣ ΓΙΑ ΤΙΣ ΜΠΑΤΑΡΙΕΣ</a:t>
            </a:r>
            <a:endParaRPr lang="bg-BG" sz="1000" b="1" dirty="0">
              <a:latin typeface="Arial" pitchFamily="34" charset="0"/>
              <a:cs typeface="Arial" pitchFamily="34" charset="0"/>
            </a:endParaRPr>
          </a:p>
        </p:txBody>
      </p:sp>
      <p:sp>
        <p:nvSpPr>
          <p:cNvPr id="58" name="Правоъгълник 65"/>
          <p:cNvSpPr/>
          <p:nvPr/>
        </p:nvSpPr>
        <p:spPr>
          <a:xfrm>
            <a:off x="5080926" y="5547532"/>
            <a:ext cx="3982802" cy="1061829"/>
          </a:xfrm>
          <a:prstGeom prst="rect">
            <a:avLst/>
          </a:prstGeom>
        </p:spPr>
        <p:txBody>
          <a:bodyPr wrap="square">
            <a:spAutoFit/>
          </a:bodyPr>
          <a:lstStyle/>
          <a:p>
            <a:r>
              <a:rPr lang="el-GR" sz="900" dirty="0"/>
              <a:t>1. Μην επιτρέπετε στα παιδιά να έχουν πρόσβαση σε μπαταρίες! Μην τους αφήστε να παίξουν μαζί τους!</a:t>
            </a:r>
          </a:p>
          <a:p>
            <a:r>
              <a:rPr lang="el-GR" sz="900" dirty="0"/>
              <a:t>2. Τοποθετήστε πάντα το διαμέρισμα των μπαταριών με το κάλυμμα μετά την τοποθέτηση των μπαταριών.</a:t>
            </a:r>
          </a:p>
          <a:p>
            <a:r>
              <a:rPr lang="el-GR" sz="900" dirty="0"/>
              <a:t>3. Μην αναμιγνύετε παλιές και νέες μπαταρίες και διαφορετικούς τύπους μπαταριών.</a:t>
            </a:r>
          </a:p>
          <a:p>
            <a:r>
              <a:rPr lang="el-GR" sz="900" dirty="0"/>
              <a:t>4. Μην επαναφορτίζετε τις μη επαναφορτιζόμενες μπαταρίες</a:t>
            </a:r>
            <a:r>
              <a:rPr lang="el-GR" sz="900" dirty="0" smtClean="0"/>
              <a:t>.</a:t>
            </a:r>
            <a:endParaRPr lang="el-GR" sz="900" dirty="0"/>
          </a:p>
        </p:txBody>
      </p:sp>
      <p:pic>
        <p:nvPicPr>
          <p:cNvPr id="59" name="Picture 11" descr="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8743" y="6397399"/>
            <a:ext cx="751186" cy="273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2542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17"/>
          <p:cNvSpPr txBox="1"/>
          <p:nvPr/>
        </p:nvSpPr>
        <p:spPr>
          <a:xfrm>
            <a:off x="230365" y="6435452"/>
            <a:ext cx="396000" cy="180000"/>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18</a:t>
            </a:r>
            <a:endParaRPr lang="bg-BG" sz="900" b="1" dirty="0">
              <a:latin typeface="Arial" pitchFamily="34" charset="0"/>
              <a:cs typeface="Arial" pitchFamily="34" charset="0"/>
            </a:endParaRPr>
          </a:p>
        </p:txBody>
      </p:sp>
      <p:pic>
        <p:nvPicPr>
          <p:cNvPr id="44" name="Picture 6" descr="29CBC_12-18_OR_fire_and_battery_symbol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116" y="1089008"/>
            <a:ext cx="479170" cy="31816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7" descr="recyc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365" y="1058979"/>
            <a:ext cx="515771" cy="38186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8" descr="no tras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9124" y="1037395"/>
            <a:ext cx="361312" cy="512744"/>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10"/>
          <p:cNvSpPr>
            <a:spLocks noChangeArrowheads="1"/>
          </p:cNvSpPr>
          <p:nvPr/>
        </p:nvSpPr>
        <p:spPr bwMode="auto">
          <a:xfrm>
            <a:off x="1502486" y="997416"/>
            <a:ext cx="247061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de-DE" altLang="en-US" sz="900" dirty="0">
                <a:latin typeface="+mj-lt"/>
                <a:ea typeface="Calibri" panose="020F0502020204030204" pitchFamily="34" charset="0"/>
                <a:cs typeface="Times New Roman" panose="02020603050405020304" pitchFamily="18" charset="0"/>
              </a:rPr>
              <a:t>Entfernen Sie die verbrauchten Batterien und recyceln Sie sie an den entsprechenden Stellen.</a:t>
            </a:r>
          </a:p>
          <a:p>
            <a:pPr lvl="0" algn="just" eaLnBrk="0" fontAlgn="base" hangingPunct="0">
              <a:spcBef>
                <a:spcPct val="0"/>
              </a:spcBef>
              <a:spcAft>
                <a:spcPct val="0"/>
              </a:spcAft>
            </a:pPr>
            <a:r>
              <a:rPr lang="de-DE" altLang="en-US" sz="900" dirty="0">
                <a:latin typeface="+mj-lt"/>
                <a:ea typeface="Calibri" panose="020F0502020204030204" pitchFamily="34" charset="0"/>
                <a:cs typeface="Times New Roman" panose="02020603050405020304" pitchFamily="18" charset="0"/>
              </a:rPr>
              <a:t>Entsorgen Sie sie nicht mit dem Hausmüll.</a:t>
            </a:r>
          </a:p>
          <a:p>
            <a:pPr lvl="0" algn="just" eaLnBrk="0" fontAlgn="base" hangingPunct="0">
              <a:spcBef>
                <a:spcPct val="0"/>
              </a:spcBef>
              <a:spcAft>
                <a:spcPct val="0"/>
              </a:spcAft>
            </a:pPr>
            <a:r>
              <a:rPr lang="de-DE" altLang="en-US" sz="900" dirty="0">
                <a:latin typeface="+mj-lt"/>
                <a:ea typeface="Calibri" panose="020F0502020204030204" pitchFamily="34" charset="0"/>
                <a:cs typeface="Times New Roman" panose="02020603050405020304" pitchFamily="18" charset="0"/>
              </a:rPr>
              <a:t>Nicht ins Feuer werfen.</a:t>
            </a:r>
            <a:endParaRPr kumimoji="0" lang="bg-BG" altLang="en-US" sz="900" b="0" i="0" u="none" strike="noStrike" cap="none" normalizeH="0" baseline="0" dirty="0" smtClean="0">
              <a:ln>
                <a:noFill/>
              </a:ln>
              <a:solidFill>
                <a:schemeClr val="tx1"/>
              </a:solidFill>
              <a:effectLst/>
              <a:latin typeface="+mj-lt"/>
            </a:endParaRPr>
          </a:p>
        </p:txBody>
      </p:sp>
      <p:sp>
        <p:nvSpPr>
          <p:cNvPr id="48" name="Правоъгълник 49"/>
          <p:cNvSpPr/>
          <p:nvPr/>
        </p:nvSpPr>
        <p:spPr>
          <a:xfrm>
            <a:off x="208200" y="282992"/>
            <a:ext cx="3843432" cy="784830"/>
          </a:xfrm>
          <a:prstGeom prst="rect">
            <a:avLst/>
          </a:prstGeom>
        </p:spPr>
        <p:txBody>
          <a:bodyPr wrap="square">
            <a:spAutoFit/>
          </a:bodyPr>
          <a:lstStyle/>
          <a:p>
            <a:r>
              <a:rPr lang="bg-BG" altLang="en-US" sz="900" dirty="0">
                <a:latin typeface="Calibri" panose="020F0502020204030204" pitchFamily="34" charset="0"/>
                <a:cs typeface="Calibri" panose="020F0502020204030204" pitchFamily="34" charset="0"/>
              </a:rPr>
              <a:t>7</a:t>
            </a:r>
            <a:r>
              <a:rPr lang="en-US" altLang="en-US" sz="900" dirty="0">
                <a:latin typeface="Calibri" panose="020F0502020204030204" pitchFamily="34" charset="0"/>
                <a:cs typeface="Calibri" panose="020F0502020204030204" pitchFamily="34" charset="0"/>
              </a:rPr>
              <a:t>. </a:t>
            </a:r>
            <a:r>
              <a:rPr lang="en-US" altLang="en-US" sz="900" dirty="0" err="1">
                <a:latin typeface="Calibri" panose="020F0502020204030204" pitchFamily="34" charset="0"/>
                <a:cs typeface="Calibri" panose="020F0502020204030204" pitchFamily="34" charset="0"/>
              </a:rPr>
              <a:t>Verwenden</a:t>
            </a:r>
            <a:r>
              <a:rPr lang="en-US" altLang="en-US" sz="900" dirty="0">
                <a:latin typeface="Calibri" panose="020F0502020204030204" pitchFamily="34" charset="0"/>
                <a:cs typeface="Calibri" panose="020F0502020204030204" pitchFamily="34" charset="0"/>
              </a:rPr>
              <a:t> </a:t>
            </a:r>
            <a:r>
              <a:rPr lang="en-US" altLang="en-US" sz="900" dirty="0" err="1">
                <a:latin typeface="Calibri" panose="020F0502020204030204" pitchFamily="34" charset="0"/>
                <a:cs typeface="Calibri" panose="020F0502020204030204" pitchFamily="34" charset="0"/>
              </a:rPr>
              <a:t>Sie</a:t>
            </a:r>
            <a:r>
              <a:rPr lang="en-US" altLang="en-US" sz="900" dirty="0">
                <a:latin typeface="Calibri" panose="020F0502020204030204" pitchFamily="34" charset="0"/>
                <a:cs typeface="Calibri" panose="020F0502020204030204" pitchFamily="34" charset="0"/>
              </a:rPr>
              <a:t> </a:t>
            </a:r>
            <a:r>
              <a:rPr lang="en-US" altLang="en-US" sz="900" dirty="0" err="1">
                <a:latin typeface="Calibri" panose="020F0502020204030204" pitchFamily="34" charset="0"/>
                <a:cs typeface="Calibri" panose="020F0502020204030204" pitchFamily="34" charset="0"/>
              </a:rPr>
              <a:t>immer</a:t>
            </a:r>
            <a:r>
              <a:rPr lang="en-US" altLang="en-US" sz="900" dirty="0">
                <a:latin typeface="Calibri" panose="020F0502020204030204" pitchFamily="34" charset="0"/>
                <a:cs typeface="Calibri" panose="020F0502020204030204" pitchFamily="34" charset="0"/>
              </a:rPr>
              <a:t> </a:t>
            </a:r>
            <a:r>
              <a:rPr lang="en-US" altLang="en-US" sz="900" dirty="0" err="1">
                <a:latin typeface="Calibri" panose="020F0502020204030204" pitchFamily="34" charset="0"/>
                <a:cs typeface="Calibri" panose="020F0502020204030204" pitchFamily="34" charset="0"/>
              </a:rPr>
              <a:t>Batterien</a:t>
            </a:r>
            <a:r>
              <a:rPr lang="en-US" altLang="en-US" sz="900" dirty="0">
                <a:latin typeface="Calibri" panose="020F0502020204030204" pitchFamily="34" charset="0"/>
                <a:cs typeface="Calibri" panose="020F0502020204030204" pitchFamily="34" charset="0"/>
              </a:rPr>
              <a:t> </a:t>
            </a:r>
            <a:r>
              <a:rPr lang="en-US" sz="900" dirty="0"/>
              <a:t>3*1.5V”C” </a:t>
            </a:r>
            <a:endParaRPr lang="de-DE" sz="900" dirty="0"/>
          </a:p>
          <a:p>
            <a:r>
              <a:rPr lang="de-DE" sz="900" dirty="0"/>
              <a:t>Austauschen der Batterien: Lösen Sie die Abdeckung des Batteriefachdeckels mit einem Schraubendreher, drücken Sie auf den Pfeil, um die Abdeckung zu öffnen, achten Sie auf die Polarität der Batterien, setzen Sie die beiden Batterien ein und tauschen Sie den Batteriefachdeckel aus.</a:t>
            </a:r>
          </a:p>
        </p:txBody>
      </p:sp>
      <p:sp>
        <p:nvSpPr>
          <p:cNvPr id="51" name="Правоъгълник 52"/>
          <p:cNvSpPr/>
          <p:nvPr/>
        </p:nvSpPr>
        <p:spPr>
          <a:xfrm>
            <a:off x="237131" y="1664933"/>
            <a:ext cx="3814501" cy="456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Правоъгълник 53"/>
          <p:cNvSpPr/>
          <p:nvPr/>
        </p:nvSpPr>
        <p:spPr>
          <a:xfrm>
            <a:off x="201434" y="1643747"/>
            <a:ext cx="3843432" cy="507831"/>
          </a:xfrm>
          <a:prstGeom prst="rect">
            <a:avLst/>
          </a:prstGeom>
        </p:spPr>
        <p:txBody>
          <a:bodyPr wrap="square">
            <a:spAutoFit/>
          </a:bodyPr>
          <a:lstStyle/>
          <a:p>
            <a:r>
              <a:rPr lang="en-US" sz="900" b="1" dirty="0" smtClean="0">
                <a:cs typeface="Calibri"/>
              </a:rPr>
              <a:t>ERSTICKUNGSGEFAHR</a:t>
            </a:r>
            <a:endParaRPr lang="de-DE" sz="900" kern="100" dirty="0" smtClean="0">
              <a:latin typeface="+mj-lt"/>
              <a:ea typeface="SimSun" panose="02010600030101010101" pitchFamily="2" charset="-122"/>
            </a:endParaRPr>
          </a:p>
          <a:p>
            <a:r>
              <a:rPr lang="de-DE" sz="900" kern="100" dirty="0" smtClean="0">
                <a:latin typeface="+mj-lt"/>
                <a:ea typeface="SimSun" panose="02010600030101010101" pitchFamily="2" charset="-122"/>
              </a:rPr>
              <a:t>Verwenden </a:t>
            </a:r>
            <a:r>
              <a:rPr lang="de-DE" sz="900" kern="100" dirty="0">
                <a:latin typeface="+mj-lt"/>
                <a:ea typeface="SimSun" panose="02010600030101010101" pitchFamily="2" charset="-122"/>
              </a:rPr>
              <a:t>Sie NIEMALS weiche Oberflächen, wie z. B. ein Bett, ein Sofa oder Kissen, da die Wiege umkippen und das Kind ersticken kann.</a:t>
            </a:r>
            <a:endParaRPr lang="en-US" sz="900" dirty="0">
              <a:latin typeface="+mj-lt"/>
            </a:endParaRPr>
          </a:p>
        </p:txBody>
      </p:sp>
      <p:sp>
        <p:nvSpPr>
          <p:cNvPr id="53" name="object 26"/>
          <p:cNvSpPr/>
          <p:nvPr/>
        </p:nvSpPr>
        <p:spPr>
          <a:xfrm>
            <a:off x="216229" y="2195403"/>
            <a:ext cx="3842688" cy="176585"/>
          </a:xfrm>
          <a:prstGeom prst="rect">
            <a:avLst/>
          </a:prstGeom>
          <a:blipFill>
            <a:blip r:embed="rId5" cstate="print"/>
            <a:stretch>
              <a:fillRect/>
            </a:stretch>
          </a:blipFill>
        </p:spPr>
        <p:txBody>
          <a:bodyPr wrap="square" lIns="0" tIns="0" rIns="0" bIns="0" rtlCol="0">
            <a:noAutofit/>
          </a:bodyPr>
          <a:lstStyle/>
          <a:p>
            <a:endParaRPr dirty="0"/>
          </a:p>
        </p:txBody>
      </p:sp>
      <p:sp>
        <p:nvSpPr>
          <p:cNvPr id="54" name="Правоъгълник 62"/>
          <p:cNvSpPr/>
          <p:nvPr/>
        </p:nvSpPr>
        <p:spPr>
          <a:xfrm>
            <a:off x="1200834" y="2154211"/>
            <a:ext cx="1845377" cy="246221"/>
          </a:xfrm>
          <a:prstGeom prst="rect">
            <a:avLst/>
          </a:prstGeom>
        </p:spPr>
        <p:txBody>
          <a:bodyPr wrap="none">
            <a:spAutoFit/>
          </a:bodyPr>
          <a:lstStyle/>
          <a:p>
            <a:pPr algn="ctr"/>
            <a:r>
              <a:rPr lang="en-US" sz="1000" b="1" dirty="0">
                <a:latin typeface="Arial" pitchFamily="34" charset="0"/>
                <a:cs typeface="Arial" pitchFamily="34" charset="0"/>
              </a:rPr>
              <a:t>V: </a:t>
            </a:r>
            <a:r>
              <a:rPr lang="en-US" sz="1000" b="1" dirty="0" err="1">
                <a:latin typeface="Arial" pitchFamily="34" charset="0"/>
                <a:cs typeface="Arial" pitchFamily="34" charset="0"/>
              </a:rPr>
              <a:t>Wartung</a:t>
            </a:r>
            <a:r>
              <a:rPr lang="en-US" sz="1000" b="1" dirty="0">
                <a:latin typeface="Arial" pitchFamily="34" charset="0"/>
                <a:cs typeface="Arial" pitchFamily="34" charset="0"/>
              </a:rPr>
              <a:t> und </a:t>
            </a:r>
            <a:r>
              <a:rPr lang="en-US" sz="1000" b="1" dirty="0" err="1">
                <a:latin typeface="Arial" pitchFamily="34" charset="0"/>
                <a:cs typeface="Arial" pitchFamily="34" charset="0"/>
              </a:rPr>
              <a:t>Reinigung</a:t>
            </a:r>
            <a:r>
              <a:rPr lang="en-US" sz="1000" b="1" dirty="0">
                <a:latin typeface="Arial" pitchFamily="34" charset="0"/>
                <a:cs typeface="Arial" pitchFamily="34" charset="0"/>
              </a:rPr>
              <a:t>:</a:t>
            </a:r>
            <a:endParaRPr lang="bg-BG" sz="1000" b="1" dirty="0">
              <a:latin typeface="Arial" pitchFamily="34" charset="0"/>
              <a:cs typeface="Arial" pitchFamily="34" charset="0"/>
            </a:endParaRPr>
          </a:p>
        </p:txBody>
      </p:sp>
      <p:sp>
        <p:nvSpPr>
          <p:cNvPr id="55" name="TextBox 34"/>
          <p:cNvSpPr txBox="1"/>
          <p:nvPr/>
        </p:nvSpPr>
        <p:spPr>
          <a:xfrm>
            <a:off x="200570" y="2381560"/>
            <a:ext cx="3842688" cy="3041858"/>
          </a:xfrm>
          <a:prstGeom prst="rect">
            <a:avLst/>
          </a:prstGeom>
          <a:noFill/>
        </p:spPr>
        <p:txBody>
          <a:bodyPr wrap="square" rtlCol="0">
            <a:spAutoFit/>
          </a:bodyPr>
          <a:lstStyle/>
          <a:p>
            <a:pPr marL="12700" marR="15098">
              <a:lnSpc>
                <a:spcPts val="960"/>
              </a:lnSpc>
            </a:pPr>
            <a:r>
              <a:rPr lang="de-DE" sz="900" spc="4" dirty="0">
                <a:cs typeface="Calibri"/>
              </a:rPr>
              <a:t>1. Bevor Sie das Produkt zum ersten Mal verwenden, überprüfen Sie bitte, ob alle Teile gut befestigt sind, oder ob der Spannmechanismus gut angezogen sind.</a:t>
            </a:r>
          </a:p>
          <a:p>
            <a:pPr marL="12700" marR="15098">
              <a:lnSpc>
                <a:spcPts val="960"/>
              </a:lnSpc>
            </a:pPr>
            <a:r>
              <a:rPr lang="de-DE" sz="900" spc="4" dirty="0">
                <a:cs typeface="Calibri"/>
              </a:rPr>
              <a:t>2. Überprüfen Sie regelmäßig den Zustand der Hauptteile und Verriegelungsmechanismen, ob diese in gutem Zustand sind. Wenn Sie Schäden feststellen, hören Sie bitte auf, die Babyschaukel zu benutzen, bis das defekte Teil ersetzt ist. Nicht Reparatur des Produkts selbst allein Reparatur des Produkts machen und an einen autorisierten Kundendienst oder den Handel wenden, von denen ihr eigenen Kauf. Andernfalls erlischt Ihre Garantie.</a:t>
            </a:r>
          </a:p>
          <a:p>
            <a:pPr marL="12700" marR="15098">
              <a:lnSpc>
                <a:spcPts val="960"/>
              </a:lnSpc>
            </a:pPr>
            <a:r>
              <a:rPr lang="de-DE" sz="900" spc="4" dirty="0">
                <a:cs typeface="Calibri"/>
              </a:rPr>
              <a:t>3. Wenn Sie die Ladestation nicht benutzen, bewahren Sie sie an einem trockenen, belüfteten und sicheren Ort auf. Lagern Sie das Produkt nicht in einem staubigen, feuchten Raum mit sehr niedrigen oder sehr hohen Raumtemperaturen.</a:t>
            </a:r>
          </a:p>
          <a:p>
            <a:pPr marL="12700" marR="15098">
              <a:lnSpc>
                <a:spcPts val="960"/>
              </a:lnSpc>
            </a:pPr>
            <a:r>
              <a:rPr lang="de-DE" sz="900" spc="4" dirty="0">
                <a:cs typeface="Calibri"/>
              </a:rPr>
              <a:t>4. Halten Sie das Produkt von Kindern fern.</a:t>
            </a:r>
          </a:p>
          <a:p>
            <a:pPr marL="12700" marR="15098">
              <a:lnSpc>
                <a:spcPts val="960"/>
              </a:lnSpc>
            </a:pPr>
            <a:r>
              <a:rPr lang="de-DE" sz="900" spc="4" dirty="0">
                <a:cs typeface="Calibri"/>
              </a:rPr>
              <a:t>5. </a:t>
            </a:r>
            <a:r>
              <a:rPr lang="de-DE" sz="900" spc="4" dirty="0" err="1">
                <a:cs typeface="Calibri"/>
              </a:rPr>
              <a:t>Cradle</a:t>
            </a:r>
            <a:r>
              <a:rPr lang="de-DE" sz="900" spc="4" dirty="0">
                <a:cs typeface="Calibri"/>
              </a:rPr>
              <a:t> Tücher sollten mit warmem Wasser und milder Seife gereinigt werden. Lassen Sie die Halterung nach der Reinigung gut trocknen, bevor Sie sie verwenden. Es ist absolut verboten, es zu falten, und es ist verboten, bevor es vollständig trocken ist.</a:t>
            </a:r>
          </a:p>
          <a:p>
            <a:pPr marL="12700" marR="15098">
              <a:lnSpc>
                <a:spcPts val="960"/>
              </a:lnSpc>
            </a:pPr>
            <a:r>
              <a:rPr lang="de-DE" sz="900" spc="4" dirty="0">
                <a:cs typeface="Calibri"/>
              </a:rPr>
              <a:t>6. Verwenden Sie keine starken Reinigungsmittel, Bleichmittel oder Scheuermittel, um das Produkt zu reinigen. Es ist verboten, es in einer Waschmaschine, Trockner, chemische Reinigung, Bleichen und Spinnen zu reinigen</a:t>
            </a:r>
            <a:r>
              <a:rPr lang="de-DE" sz="900" spc="4" dirty="0" smtClean="0">
                <a:cs typeface="Calibri"/>
              </a:rPr>
              <a:t>.</a:t>
            </a:r>
            <a:endParaRPr lang="de-DE" sz="900" spc="4" dirty="0">
              <a:cs typeface="Calibri"/>
            </a:endParaRPr>
          </a:p>
        </p:txBody>
      </p:sp>
      <p:sp>
        <p:nvSpPr>
          <p:cNvPr id="56" name="object 39"/>
          <p:cNvSpPr/>
          <p:nvPr/>
        </p:nvSpPr>
        <p:spPr>
          <a:xfrm>
            <a:off x="216229" y="2189747"/>
            <a:ext cx="3842688" cy="182242"/>
          </a:xfrm>
          <a:custGeom>
            <a:avLst/>
            <a:gdLst/>
            <a:ahLst/>
            <a:cxnLst/>
            <a:rect l="l" t="t" r="r" b="b"/>
            <a:pathLst>
              <a:path w="3960876" h="179832">
                <a:moveTo>
                  <a:pt x="0" y="29972"/>
                </a:moveTo>
                <a:lnTo>
                  <a:pt x="3337" y="16232"/>
                </a:lnTo>
                <a:lnTo>
                  <a:pt x="12242" y="5815"/>
                </a:lnTo>
                <a:lnTo>
                  <a:pt x="25056" y="402"/>
                </a:lnTo>
                <a:lnTo>
                  <a:pt x="29970" y="0"/>
                </a:lnTo>
                <a:lnTo>
                  <a:pt x="3930904" y="0"/>
                </a:lnTo>
                <a:lnTo>
                  <a:pt x="3944643" y="3345"/>
                </a:lnTo>
                <a:lnTo>
                  <a:pt x="3955060" y="12261"/>
                </a:lnTo>
                <a:lnTo>
                  <a:pt x="3960473" y="25067"/>
                </a:lnTo>
                <a:lnTo>
                  <a:pt x="3960876" y="29972"/>
                </a:lnTo>
                <a:lnTo>
                  <a:pt x="3960876" y="149860"/>
                </a:lnTo>
                <a:lnTo>
                  <a:pt x="3957530" y="163599"/>
                </a:lnTo>
                <a:lnTo>
                  <a:pt x="3948614" y="174016"/>
                </a:lnTo>
                <a:lnTo>
                  <a:pt x="3935808" y="179429"/>
                </a:lnTo>
                <a:lnTo>
                  <a:pt x="3930904" y="179832"/>
                </a:lnTo>
                <a:lnTo>
                  <a:pt x="29970" y="179832"/>
                </a:lnTo>
                <a:lnTo>
                  <a:pt x="16213" y="176486"/>
                </a:lnTo>
                <a:lnTo>
                  <a:pt x="5803" y="167570"/>
                </a:lnTo>
                <a:lnTo>
                  <a:pt x="400" y="154764"/>
                </a:lnTo>
                <a:lnTo>
                  <a:pt x="0" y="149860"/>
                </a:lnTo>
                <a:lnTo>
                  <a:pt x="0" y="29972"/>
                </a:lnTo>
                <a:close/>
              </a:path>
            </a:pathLst>
          </a:custGeom>
          <a:ln w="9144">
            <a:solidFill>
              <a:srgbClr val="000000"/>
            </a:solidFill>
          </a:ln>
        </p:spPr>
        <p:txBody>
          <a:bodyPr wrap="square" lIns="0" tIns="0" rIns="0" bIns="0" rtlCol="0">
            <a:noAutofit/>
          </a:bodyPr>
          <a:lstStyle/>
          <a:p>
            <a:endParaRPr/>
          </a:p>
        </p:txBody>
      </p:sp>
      <p:sp>
        <p:nvSpPr>
          <p:cNvPr id="57" name="Правоъгълник 50"/>
          <p:cNvSpPr/>
          <p:nvPr/>
        </p:nvSpPr>
        <p:spPr>
          <a:xfrm>
            <a:off x="212342" y="122027"/>
            <a:ext cx="3843431" cy="230832"/>
          </a:xfrm>
          <a:prstGeom prst="rect">
            <a:avLst/>
          </a:prstGeom>
        </p:spPr>
        <p:txBody>
          <a:bodyPr wrap="square">
            <a:spAutoFit/>
          </a:bodyPr>
          <a:lstStyle/>
          <a:p>
            <a:r>
              <a:rPr lang="de-DE" sz="900" dirty="0" smtClean="0"/>
              <a:t>6</a:t>
            </a:r>
            <a:r>
              <a:rPr lang="de-DE" sz="900" dirty="0"/>
              <a:t>. Entfernen Sie beschädigte und defekte Batterien</a:t>
            </a:r>
            <a:r>
              <a:rPr lang="de-DE" sz="900" dirty="0" smtClean="0"/>
              <a:t>.</a:t>
            </a:r>
            <a:endParaRPr lang="en-US" sz="900" dirty="0"/>
          </a:p>
        </p:txBody>
      </p:sp>
      <p:sp>
        <p:nvSpPr>
          <p:cNvPr id="58" name="Правоъгълник 2"/>
          <p:cNvSpPr/>
          <p:nvPr/>
        </p:nvSpPr>
        <p:spPr>
          <a:xfrm>
            <a:off x="184296" y="5301208"/>
            <a:ext cx="3874621" cy="985078"/>
          </a:xfrm>
          <a:prstGeom prst="rect">
            <a:avLst/>
          </a:prstGeom>
        </p:spPr>
        <p:txBody>
          <a:bodyPr wrap="square">
            <a:spAutoFit/>
          </a:bodyPr>
          <a:lstStyle/>
          <a:p>
            <a:pPr marL="12700" marR="15098">
              <a:lnSpc>
                <a:spcPts val="960"/>
              </a:lnSpc>
            </a:pPr>
            <a:r>
              <a:rPr lang="de-DE" sz="800" spc="4" dirty="0">
                <a:cs typeface="Calibri"/>
              </a:rPr>
              <a:t>7. Reinigen Sie die Kunststoffteile mit einem feuchten, weichen Tuch und trocknen Sie sie mit einem trockenen, weichen Tuch ab.</a:t>
            </a:r>
          </a:p>
          <a:p>
            <a:pPr marL="12700" marR="15098">
              <a:lnSpc>
                <a:spcPts val="960"/>
              </a:lnSpc>
            </a:pPr>
            <a:r>
              <a:rPr lang="de-DE" sz="800" spc="4" dirty="0">
                <a:cs typeface="Calibri"/>
              </a:rPr>
              <a:t>8. Schützen Sie das Produkt an einem sauberen, trockenen Ort. Setzen Sie das Produkt nicht direktem Sonnenlicht, Regen oder Feuchtigkeit aus.</a:t>
            </a:r>
          </a:p>
          <a:p>
            <a:pPr marL="12700" marR="15098">
              <a:lnSpc>
                <a:spcPts val="960"/>
              </a:lnSpc>
            </a:pPr>
            <a:r>
              <a:rPr lang="de-DE" sz="800" spc="4" dirty="0">
                <a:cs typeface="Calibri"/>
              </a:rPr>
              <a:t>9. Der </a:t>
            </a:r>
            <a:r>
              <a:rPr lang="de-DE" sz="800" spc="4" dirty="0" err="1">
                <a:cs typeface="Calibri"/>
              </a:rPr>
              <a:t>Cradle</a:t>
            </a:r>
            <a:r>
              <a:rPr lang="de-DE" sz="800" spc="4" dirty="0">
                <a:cs typeface="Calibri"/>
              </a:rPr>
              <a:t>-Adapter muss regelmäßig auf Schäden an Stecker, Kabel und Isolierung überprüft werden. Wenn Schäden festgestellt werden, muss er ersetzt werden.</a:t>
            </a:r>
          </a:p>
          <a:p>
            <a:pPr marL="12700" marR="15098">
              <a:lnSpc>
                <a:spcPts val="960"/>
              </a:lnSpc>
            </a:pPr>
            <a:r>
              <a:rPr lang="de-DE" sz="800" spc="4" dirty="0">
                <a:cs typeface="Calibri"/>
              </a:rPr>
              <a:t>10. VERWENDEN SIE NUR DEN VON DEM HERSTELLER GENEHMIGTEN ADAPTER!</a:t>
            </a:r>
            <a:endParaRPr lang="ru-RU" sz="800" dirty="0">
              <a:cs typeface="Calibri"/>
            </a:endParaRPr>
          </a:p>
        </p:txBody>
      </p:sp>
      <p:sp>
        <p:nvSpPr>
          <p:cNvPr id="32" name="TextBox 18"/>
          <p:cNvSpPr txBox="1"/>
          <p:nvPr/>
        </p:nvSpPr>
        <p:spPr>
          <a:xfrm>
            <a:off x="4875975" y="315625"/>
            <a:ext cx="4043010" cy="923330"/>
          </a:xfrm>
          <a:prstGeom prst="rect">
            <a:avLst/>
          </a:prstGeom>
          <a:noFill/>
        </p:spPr>
        <p:txBody>
          <a:bodyPr wrap="square" rtlCol="0">
            <a:spAutoFit/>
          </a:bodyPr>
          <a:lstStyle/>
          <a:p>
            <a:pPr algn="just"/>
            <a:r>
              <a:rPr lang="el-GR" sz="900" b="1" dirty="0">
                <a:latin typeface="+mj-lt"/>
                <a:cs typeface="Arial" pitchFamily="34" charset="0"/>
              </a:rPr>
              <a:t>ΠΡΟΕΙΔΟΠΟΙΗΣΗ: </a:t>
            </a:r>
            <a:r>
              <a:rPr lang="el-GR" sz="900" dirty="0">
                <a:latin typeface="+mj-lt"/>
                <a:cs typeface="Arial" pitchFamily="34" charset="0"/>
              </a:rPr>
              <a:t>Αυτό το στοιχείο μπορεί να συναρμολογηθεί μόνο από έναν ενήλικα!</a:t>
            </a:r>
          </a:p>
          <a:p>
            <a:pPr algn="just"/>
            <a:endParaRPr lang="el-GR" sz="900" dirty="0">
              <a:latin typeface="+mj-lt"/>
              <a:cs typeface="Arial" pitchFamily="34" charset="0"/>
            </a:endParaRPr>
          </a:p>
          <a:p>
            <a:pPr algn="just"/>
            <a:r>
              <a:rPr lang="el-GR" sz="900" dirty="0">
                <a:latin typeface="+mj-lt"/>
                <a:cs typeface="Arial" pitchFamily="34" charset="0"/>
              </a:rPr>
              <a:t>1. Ανοίξτε τα πλαίσια σύνδεσης στις πλευρές του κύριου πλαισίου και του προαιρετικού πλαισίου (πατώντας το κουμπί και εν τω μεταξύ διπλώστε το πλαίσιο σύνδεσης στη μέση κατά την αναδίπλωση αυτού του στοιχείου).</a:t>
            </a:r>
            <a:endParaRPr lang="bg-BG" sz="900" dirty="0" smtClean="0">
              <a:latin typeface="+mj-lt"/>
              <a:cs typeface="Arial" pitchFamily="34" charset="0"/>
            </a:endParaRPr>
          </a:p>
        </p:txBody>
      </p:sp>
      <p:sp>
        <p:nvSpPr>
          <p:cNvPr id="33" name="TextBox 51"/>
          <p:cNvSpPr txBox="1"/>
          <p:nvPr/>
        </p:nvSpPr>
        <p:spPr>
          <a:xfrm>
            <a:off x="4875975" y="1174203"/>
            <a:ext cx="4090754" cy="507831"/>
          </a:xfrm>
          <a:prstGeom prst="rect">
            <a:avLst/>
          </a:prstGeom>
          <a:noFill/>
        </p:spPr>
        <p:txBody>
          <a:bodyPr wrap="square" rtlCol="0">
            <a:spAutoFit/>
          </a:bodyPr>
          <a:lstStyle/>
          <a:p>
            <a:pPr algn="just"/>
            <a:r>
              <a:rPr lang="el-GR" sz="900" dirty="0">
                <a:latin typeface="+mj-lt"/>
                <a:cs typeface="Arial" pitchFamily="34" charset="0"/>
              </a:rPr>
              <a:t>2. Όπως φαίνεται στις παρακάτω εικόνες, τοποθετήστε τους εμπρόσθιους και οπίσθιους σωλήνες στα πλαίσια πλαισίου του κύριου πλαισίου και ένα πρόσθετο πλαίσιο και βεβαιωθείτε ότι τα ελατηριωτά κουμπιά ταιριάζουν στη θέση τους.</a:t>
            </a:r>
            <a:endParaRPr lang="bg-BG" sz="900" dirty="0" smtClean="0">
              <a:latin typeface="+mj-lt"/>
              <a:cs typeface="Arial" pitchFamily="34" charset="0"/>
            </a:endParaRPr>
          </a:p>
        </p:txBody>
      </p:sp>
      <p:sp>
        <p:nvSpPr>
          <p:cNvPr id="34" name="object 38"/>
          <p:cNvSpPr/>
          <p:nvPr/>
        </p:nvSpPr>
        <p:spPr>
          <a:xfrm>
            <a:off x="4901581" y="126461"/>
            <a:ext cx="4034172" cy="189164"/>
          </a:xfrm>
          <a:prstGeom prst="rect">
            <a:avLst/>
          </a:prstGeom>
          <a:blipFill>
            <a:blip r:embed="rId6" cstate="print"/>
            <a:stretch>
              <a:fillRect/>
            </a:stretch>
          </a:blipFill>
        </p:spPr>
        <p:txBody>
          <a:bodyPr wrap="square" lIns="0" tIns="0" rIns="0" bIns="0" rtlCol="0">
            <a:noAutofit/>
          </a:bodyPr>
          <a:lstStyle/>
          <a:p>
            <a:endParaRPr/>
          </a:p>
        </p:txBody>
      </p:sp>
      <p:sp>
        <p:nvSpPr>
          <p:cNvPr id="35" name="object 39"/>
          <p:cNvSpPr/>
          <p:nvPr/>
        </p:nvSpPr>
        <p:spPr>
          <a:xfrm>
            <a:off x="4896881" y="118492"/>
            <a:ext cx="4034172" cy="197133"/>
          </a:xfrm>
          <a:custGeom>
            <a:avLst/>
            <a:gdLst/>
            <a:ahLst/>
            <a:cxnLst/>
            <a:rect l="l" t="t" r="r" b="b"/>
            <a:pathLst>
              <a:path w="3960876" h="179832">
                <a:moveTo>
                  <a:pt x="0" y="29972"/>
                </a:moveTo>
                <a:lnTo>
                  <a:pt x="3337" y="16232"/>
                </a:lnTo>
                <a:lnTo>
                  <a:pt x="12242" y="5815"/>
                </a:lnTo>
                <a:lnTo>
                  <a:pt x="25056" y="402"/>
                </a:lnTo>
                <a:lnTo>
                  <a:pt x="29970" y="0"/>
                </a:lnTo>
                <a:lnTo>
                  <a:pt x="3930904" y="0"/>
                </a:lnTo>
                <a:lnTo>
                  <a:pt x="3944643" y="3345"/>
                </a:lnTo>
                <a:lnTo>
                  <a:pt x="3955060" y="12261"/>
                </a:lnTo>
                <a:lnTo>
                  <a:pt x="3960473" y="25067"/>
                </a:lnTo>
                <a:lnTo>
                  <a:pt x="3960876" y="29972"/>
                </a:lnTo>
                <a:lnTo>
                  <a:pt x="3960876" y="149860"/>
                </a:lnTo>
                <a:lnTo>
                  <a:pt x="3957530" y="163599"/>
                </a:lnTo>
                <a:lnTo>
                  <a:pt x="3948614" y="174016"/>
                </a:lnTo>
                <a:lnTo>
                  <a:pt x="3935808" y="179429"/>
                </a:lnTo>
                <a:lnTo>
                  <a:pt x="3930904" y="179832"/>
                </a:lnTo>
                <a:lnTo>
                  <a:pt x="29970" y="179832"/>
                </a:lnTo>
                <a:lnTo>
                  <a:pt x="16213" y="176486"/>
                </a:lnTo>
                <a:lnTo>
                  <a:pt x="5803" y="167570"/>
                </a:lnTo>
                <a:lnTo>
                  <a:pt x="400" y="154764"/>
                </a:lnTo>
                <a:lnTo>
                  <a:pt x="0" y="149860"/>
                </a:lnTo>
                <a:lnTo>
                  <a:pt x="0" y="29972"/>
                </a:lnTo>
                <a:close/>
              </a:path>
            </a:pathLst>
          </a:custGeom>
          <a:ln w="9144">
            <a:solidFill>
              <a:srgbClr val="000000"/>
            </a:solidFill>
          </a:ln>
        </p:spPr>
        <p:txBody>
          <a:bodyPr wrap="square" lIns="0" tIns="0" rIns="0" bIns="0" rtlCol="0">
            <a:noAutofit/>
          </a:bodyPr>
          <a:lstStyle/>
          <a:p>
            <a:endParaRPr/>
          </a:p>
        </p:txBody>
      </p:sp>
      <p:sp>
        <p:nvSpPr>
          <p:cNvPr id="36" name="TextBox 1"/>
          <p:cNvSpPr txBox="1"/>
          <p:nvPr/>
        </p:nvSpPr>
        <p:spPr>
          <a:xfrm>
            <a:off x="5690506" y="86350"/>
            <a:ext cx="2437743" cy="246221"/>
          </a:xfrm>
          <a:prstGeom prst="rect">
            <a:avLst/>
          </a:prstGeom>
          <a:noFill/>
        </p:spPr>
        <p:txBody>
          <a:bodyPr wrap="square" rtlCol="0">
            <a:spAutoFit/>
          </a:bodyPr>
          <a:lstStyle/>
          <a:p>
            <a:pPr algn="ctr"/>
            <a:r>
              <a:rPr lang="en-US" sz="1000" b="1" dirty="0" smtClean="0">
                <a:latin typeface="Arial" pitchFamily="34" charset="0"/>
                <a:cs typeface="Arial" pitchFamily="34" charset="0"/>
              </a:rPr>
              <a:t>II. </a:t>
            </a:r>
            <a:r>
              <a:rPr lang="el-GR" sz="1000" b="1" dirty="0">
                <a:latin typeface="Arial" pitchFamily="34" charset="0"/>
                <a:cs typeface="Arial" pitchFamily="34" charset="0"/>
              </a:rPr>
              <a:t>Οδηγίες συναρμολόγησης</a:t>
            </a:r>
            <a:endParaRPr lang="bg-BG" sz="1000" b="1" dirty="0">
              <a:latin typeface="Arial" pitchFamily="34" charset="0"/>
              <a:cs typeface="Arial" pitchFamily="34" charset="0"/>
            </a:endParaRPr>
          </a:p>
        </p:txBody>
      </p:sp>
      <p:sp>
        <p:nvSpPr>
          <p:cNvPr id="37" name="TextBox 59"/>
          <p:cNvSpPr txBox="1"/>
          <p:nvPr/>
        </p:nvSpPr>
        <p:spPr>
          <a:xfrm>
            <a:off x="4850430" y="1578514"/>
            <a:ext cx="4043081" cy="646331"/>
          </a:xfrm>
          <a:prstGeom prst="rect">
            <a:avLst/>
          </a:prstGeom>
          <a:noFill/>
        </p:spPr>
        <p:txBody>
          <a:bodyPr wrap="square" rtlCol="0">
            <a:spAutoFit/>
          </a:bodyPr>
          <a:lstStyle/>
          <a:p>
            <a:pPr algn="just"/>
            <a:r>
              <a:rPr lang="el-GR" sz="900" dirty="0">
                <a:latin typeface="+mj-lt"/>
                <a:cs typeface="Arial" pitchFamily="34" charset="0"/>
              </a:rPr>
              <a:t>3. Τοποθετήστε το πλαίσιο του καθίσματος, τη βάση, τη ροδέλα, το καπάκι, την ασφάλεια και το πλαίσιο βάσης - ακολουθήστε τα βήματα που φαίνονται στην παρακάτω εικόνα. Στη συνέχεια, ανακινήστε το κάθισμα για να βεβαιωθείτε ότι είναι ασφαλώς συναρμολογημένο.</a:t>
            </a:r>
            <a:endParaRPr lang="bg-BG" sz="900" dirty="0">
              <a:latin typeface="+mj-lt"/>
              <a:cs typeface="Arial" pitchFamily="34" charset="0"/>
            </a:endParaRPr>
          </a:p>
        </p:txBody>
      </p:sp>
      <p:sp>
        <p:nvSpPr>
          <p:cNvPr id="38" name="TextBox 58"/>
          <p:cNvSpPr txBox="1"/>
          <p:nvPr/>
        </p:nvSpPr>
        <p:spPr>
          <a:xfrm>
            <a:off x="4867231" y="2136130"/>
            <a:ext cx="3990427" cy="369332"/>
          </a:xfrm>
          <a:prstGeom prst="rect">
            <a:avLst/>
          </a:prstGeom>
          <a:noFill/>
        </p:spPr>
        <p:txBody>
          <a:bodyPr wrap="square" rtlCol="0">
            <a:spAutoFit/>
          </a:bodyPr>
          <a:lstStyle/>
          <a:p>
            <a:pPr algn="just"/>
            <a:r>
              <a:rPr lang="el-GR" sz="900" dirty="0">
                <a:latin typeface="+mj-lt"/>
                <a:cs typeface="Arial" pitchFamily="34" charset="0"/>
              </a:rPr>
              <a:t>4. Όπως φαίνεται στην παρακάτω εικόνα, το άκρο του ραβδίου παιχνιδιού τοποθετείται στην οπή στα δεξιά.</a:t>
            </a:r>
            <a:endParaRPr lang="bg-BG" sz="900" dirty="0" smtClean="0">
              <a:latin typeface="+mj-lt"/>
              <a:cs typeface="Arial" pitchFamily="34" charset="0"/>
            </a:endParaRPr>
          </a:p>
        </p:txBody>
      </p:sp>
      <p:sp>
        <p:nvSpPr>
          <p:cNvPr id="39" name="TextBox 17"/>
          <p:cNvSpPr txBox="1"/>
          <p:nvPr/>
        </p:nvSpPr>
        <p:spPr>
          <a:xfrm>
            <a:off x="8491497" y="6572508"/>
            <a:ext cx="356946" cy="180000"/>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21</a:t>
            </a:r>
            <a:endParaRPr lang="bg-BG" sz="900" b="1" dirty="0">
              <a:latin typeface="Arial" pitchFamily="34" charset="0"/>
              <a:cs typeface="Arial" pitchFamily="34" charset="0"/>
            </a:endParaRPr>
          </a:p>
        </p:txBody>
      </p:sp>
      <p:sp>
        <p:nvSpPr>
          <p:cNvPr id="40" name="TextBox 38"/>
          <p:cNvSpPr txBox="1"/>
          <p:nvPr/>
        </p:nvSpPr>
        <p:spPr>
          <a:xfrm>
            <a:off x="4859955" y="2441002"/>
            <a:ext cx="4024030" cy="230832"/>
          </a:xfrm>
          <a:prstGeom prst="rect">
            <a:avLst/>
          </a:prstGeom>
          <a:noFill/>
        </p:spPr>
        <p:txBody>
          <a:bodyPr wrap="square" rtlCol="0">
            <a:spAutoFit/>
          </a:bodyPr>
          <a:lstStyle/>
          <a:p>
            <a:r>
              <a:rPr lang="el-GR" sz="900" dirty="0" smtClean="0">
                <a:latin typeface="Arial" pitchFamily="34" charset="0"/>
                <a:cs typeface="Arial" pitchFamily="34" charset="0"/>
              </a:rPr>
              <a:t>5. Συνδέστε τους ιμάντες ώμου - ακολουθήστε τις παρακάτω εικόνες</a:t>
            </a:r>
            <a:r>
              <a:rPr lang="bg-BG" sz="800" dirty="0" smtClean="0">
                <a:latin typeface="Arial" pitchFamily="34" charset="0"/>
                <a:cs typeface="Arial" pitchFamily="34" charset="0"/>
              </a:rPr>
              <a:t>.</a:t>
            </a:r>
          </a:p>
        </p:txBody>
      </p:sp>
      <p:pic>
        <p:nvPicPr>
          <p:cNvPr id="42" name="图片 11"/>
          <p:cNvPicPr>
            <a:picLocks noChangeAspect="1" noChangeArrowheads="1"/>
          </p:cNvPicPr>
          <p:nvPr/>
        </p:nvPicPr>
        <p:blipFill>
          <a:blip r:embed="rId7"/>
          <a:srcRect/>
          <a:stretch>
            <a:fillRect/>
          </a:stretch>
        </p:blipFill>
        <p:spPr bwMode="auto">
          <a:xfrm>
            <a:off x="5374500" y="2700298"/>
            <a:ext cx="3017231" cy="801806"/>
          </a:xfrm>
          <a:prstGeom prst="rect">
            <a:avLst/>
          </a:prstGeom>
          <a:noFill/>
          <a:ln w="9525">
            <a:noFill/>
            <a:miter lim="800000"/>
            <a:headEnd/>
            <a:tailEnd/>
          </a:ln>
        </p:spPr>
      </p:pic>
      <p:graphicFrame>
        <p:nvGraphicFramePr>
          <p:cNvPr id="49" name="Table 46"/>
          <p:cNvGraphicFramePr>
            <a:graphicFrameLocks noGrp="1"/>
          </p:cNvGraphicFramePr>
          <p:nvPr>
            <p:extLst>
              <p:ext uri="{D42A27DB-BD31-4B8C-83A1-F6EECF244321}">
                <p14:modId xmlns:p14="http://schemas.microsoft.com/office/powerpoint/2010/main" val="1132261569"/>
              </p:ext>
            </p:extLst>
          </p:nvPr>
        </p:nvGraphicFramePr>
        <p:xfrm>
          <a:off x="5078167" y="3502104"/>
          <a:ext cx="3669819" cy="640080"/>
        </p:xfrm>
        <a:graphic>
          <a:graphicData uri="http://schemas.openxmlformats.org/drawingml/2006/table">
            <a:tbl>
              <a:tblPr firstRow="1" bandRow="1">
                <a:tableStyleId>{2D5ABB26-0587-4C30-8999-92F81FD0307C}</a:tableStyleId>
              </a:tblPr>
              <a:tblGrid>
                <a:gridCol w="1040463">
                  <a:extLst>
                    <a:ext uri="{9D8B030D-6E8A-4147-A177-3AD203B41FA5}">
                      <a16:colId xmlns:a16="http://schemas.microsoft.com/office/drawing/2014/main" val="20000"/>
                    </a:ext>
                  </a:extLst>
                </a:gridCol>
                <a:gridCol w="741613">
                  <a:extLst>
                    <a:ext uri="{9D8B030D-6E8A-4147-A177-3AD203B41FA5}">
                      <a16:colId xmlns:a16="http://schemas.microsoft.com/office/drawing/2014/main" val="20001"/>
                    </a:ext>
                  </a:extLst>
                </a:gridCol>
                <a:gridCol w="1011291">
                  <a:extLst>
                    <a:ext uri="{9D8B030D-6E8A-4147-A177-3AD203B41FA5}">
                      <a16:colId xmlns:a16="http://schemas.microsoft.com/office/drawing/2014/main" val="20002"/>
                    </a:ext>
                  </a:extLst>
                </a:gridCol>
                <a:gridCol w="876452">
                  <a:extLst>
                    <a:ext uri="{9D8B030D-6E8A-4147-A177-3AD203B41FA5}">
                      <a16:colId xmlns:a16="http://schemas.microsoft.com/office/drawing/2014/main" val="20003"/>
                    </a:ext>
                  </a:extLst>
                </a:gridCol>
              </a:tblGrid>
              <a:tr h="4089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900" dirty="0" smtClean="0">
                          <a:latin typeface="Arial" pitchFamily="34" charset="0"/>
                          <a:cs typeface="Arial" pitchFamily="34" charset="0"/>
                        </a:rPr>
                        <a:t>Κορυφαία τοποθεσία</a:t>
                      </a:r>
                      <a:r>
                        <a:rPr lang="bg-BG" sz="900" dirty="0" smtClean="0">
                          <a:latin typeface="Arial" pitchFamily="34" charset="0"/>
                          <a:cs typeface="Arial" pitchFamily="34" charset="0"/>
                        </a:rPr>
                        <a:t> </a:t>
                      </a:r>
                      <a:r>
                        <a:rPr lang="en-US" sz="900" dirty="0" smtClean="0">
                          <a:latin typeface="Arial" pitchFamily="34" charset="0"/>
                          <a:cs typeface="Arial" pitchFamily="34" charset="0"/>
                        </a:rPr>
                        <a:t>              </a:t>
                      </a:r>
                      <a:r>
                        <a:rPr lang="el-GR" sz="900" dirty="0" smtClean="0">
                          <a:latin typeface="Arial" pitchFamily="34" charset="0"/>
                          <a:cs typeface="Arial" pitchFamily="34" charset="0"/>
                        </a:rPr>
                        <a:t>Κάτω</a:t>
                      </a:r>
                      <a:endParaRPr lang="bg-BG" sz="900" dirty="0" smtClean="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900" dirty="0" smtClean="0">
                          <a:latin typeface="Arial" pitchFamily="34" charset="0"/>
                          <a:cs typeface="Arial" pitchFamily="34" charset="0"/>
                        </a:rPr>
                        <a:t>Η ζώνη λυγίζει από πάνω</a:t>
                      </a:r>
                      <a:endParaRPr lang="bg-BG" sz="900" dirty="0" smtClean="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900" dirty="0" smtClean="0">
                          <a:latin typeface="Arial" pitchFamily="34" charset="0"/>
                          <a:cs typeface="Arial" pitchFamily="34" charset="0"/>
                        </a:rPr>
                        <a:t>Περάστε τη ζώνη προς τα κάτω και πατήστε</a:t>
                      </a:r>
                      <a:endParaRPr lang="bg-BG" sz="900" dirty="0" smtClean="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900" dirty="0" smtClean="0">
                          <a:latin typeface="Arial" pitchFamily="34" charset="0"/>
                          <a:cs typeface="Arial" pitchFamily="34" charset="0"/>
                        </a:rPr>
                        <a:t>Σφίξτε τραβώντας το καλά</a:t>
                      </a:r>
                      <a:endParaRPr lang="bg-BG" sz="900" dirty="0" smtClean="0">
                        <a:latin typeface="Arial" pitchFamily="34" charset="0"/>
                        <a:cs typeface="Arial" pitchFamily="34" charset="0"/>
                      </a:endParaRPr>
                    </a:p>
                  </a:txBody>
                  <a:tcPr/>
                </a:tc>
                <a:extLst>
                  <a:ext uri="{0D108BD9-81ED-4DB2-BD59-A6C34878D82A}">
                    <a16:rowId xmlns:a16="http://schemas.microsoft.com/office/drawing/2014/main" val="10000"/>
                  </a:ext>
                </a:extLst>
              </a:tr>
            </a:tbl>
          </a:graphicData>
        </a:graphic>
      </p:graphicFrame>
      <p:pic>
        <p:nvPicPr>
          <p:cNvPr id="50" name="图片 10085"/>
          <p:cNvPicPr>
            <a:picLocks noChangeAspect="1" noChangeArrowheads="1"/>
          </p:cNvPicPr>
          <p:nvPr/>
        </p:nvPicPr>
        <p:blipFill>
          <a:blip r:embed="rId8"/>
          <a:srcRect/>
          <a:stretch>
            <a:fillRect/>
          </a:stretch>
        </p:blipFill>
        <p:spPr bwMode="auto">
          <a:xfrm>
            <a:off x="7249715" y="4450698"/>
            <a:ext cx="265464" cy="481496"/>
          </a:xfrm>
          <a:prstGeom prst="rect">
            <a:avLst/>
          </a:prstGeom>
          <a:noFill/>
          <a:ln w="9525">
            <a:noFill/>
            <a:miter lim="800000"/>
            <a:headEnd/>
            <a:tailEnd/>
          </a:ln>
        </p:spPr>
      </p:pic>
      <p:pic>
        <p:nvPicPr>
          <p:cNvPr id="59" name="图片 12"/>
          <p:cNvPicPr>
            <a:picLocks noChangeAspect="1" noChangeArrowheads="1"/>
          </p:cNvPicPr>
          <p:nvPr/>
        </p:nvPicPr>
        <p:blipFill>
          <a:blip r:embed="rId9"/>
          <a:srcRect/>
          <a:stretch>
            <a:fillRect/>
          </a:stretch>
        </p:blipFill>
        <p:spPr bwMode="auto">
          <a:xfrm>
            <a:off x="5271048" y="4117507"/>
            <a:ext cx="736204" cy="980012"/>
          </a:xfrm>
          <a:prstGeom prst="rect">
            <a:avLst/>
          </a:prstGeom>
          <a:noFill/>
          <a:ln w="9525">
            <a:noFill/>
            <a:miter lim="800000"/>
            <a:headEnd/>
            <a:tailEnd/>
          </a:ln>
        </p:spPr>
      </p:pic>
      <p:pic>
        <p:nvPicPr>
          <p:cNvPr id="60" name="图片 13"/>
          <p:cNvPicPr>
            <a:picLocks noChangeAspect="1" noChangeArrowheads="1"/>
          </p:cNvPicPr>
          <p:nvPr/>
        </p:nvPicPr>
        <p:blipFill>
          <a:blip r:embed="rId10"/>
          <a:srcRect b="10271"/>
          <a:stretch>
            <a:fillRect/>
          </a:stretch>
        </p:blipFill>
        <p:spPr bwMode="auto">
          <a:xfrm>
            <a:off x="6103493" y="4093763"/>
            <a:ext cx="1008632" cy="984616"/>
          </a:xfrm>
          <a:prstGeom prst="rect">
            <a:avLst/>
          </a:prstGeom>
          <a:noFill/>
          <a:ln w="9525">
            <a:noFill/>
            <a:miter lim="800000"/>
            <a:headEnd/>
            <a:tailEnd/>
          </a:ln>
        </p:spPr>
      </p:pic>
      <p:pic>
        <p:nvPicPr>
          <p:cNvPr id="61" name="图片 14"/>
          <p:cNvPicPr>
            <a:picLocks noChangeAspect="1" noChangeArrowheads="1"/>
          </p:cNvPicPr>
          <p:nvPr/>
        </p:nvPicPr>
        <p:blipFill>
          <a:blip r:embed="rId11"/>
          <a:srcRect/>
          <a:stretch>
            <a:fillRect/>
          </a:stretch>
        </p:blipFill>
        <p:spPr bwMode="auto">
          <a:xfrm>
            <a:off x="7595950" y="4121230"/>
            <a:ext cx="839863" cy="1034465"/>
          </a:xfrm>
          <a:prstGeom prst="rect">
            <a:avLst/>
          </a:prstGeom>
          <a:noFill/>
          <a:ln w="9525">
            <a:noFill/>
            <a:miter lim="800000"/>
            <a:headEnd/>
            <a:tailEnd/>
          </a:ln>
        </p:spPr>
      </p:pic>
      <p:sp>
        <p:nvSpPr>
          <p:cNvPr id="62" name="TextBox 40"/>
          <p:cNvSpPr txBox="1"/>
          <p:nvPr/>
        </p:nvSpPr>
        <p:spPr>
          <a:xfrm>
            <a:off x="4954678" y="5056042"/>
            <a:ext cx="3960000" cy="369332"/>
          </a:xfrm>
          <a:prstGeom prst="rect">
            <a:avLst/>
          </a:prstGeom>
          <a:noFill/>
        </p:spPr>
        <p:txBody>
          <a:bodyPr wrap="square" rtlCol="0">
            <a:spAutoFit/>
          </a:bodyPr>
          <a:lstStyle/>
          <a:p>
            <a:r>
              <a:rPr lang="el-GR" sz="900" dirty="0">
                <a:latin typeface="+mj-lt"/>
                <a:cs typeface="Arial" pitchFamily="34" charset="0"/>
              </a:rPr>
              <a:t>Ρυθμίστε το μήκος των ώμων και των ζωνών της κάτω πλευράς, όπως φαίνεται στις παρακάτω εικόνες</a:t>
            </a:r>
            <a:endParaRPr lang="bg-BG" sz="900" dirty="0" smtClean="0">
              <a:latin typeface="+mj-lt"/>
              <a:cs typeface="Arial" pitchFamily="34" charset="0"/>
            </a:endParaRPr>
          </a:p>
        </p:txBody>
      </p:sp>
      <p:pic>
        <p:nvPicPr>
          <p:cNvPr id="63" name="Picture 5" descr="C:\Users\user\Desktop\Untitled_222.png"/>
          <p:cNvPicPr>
            <a:picLocks noChangeAspect="1" noChangeArrowheads="1"/>
          </p:cNvPicPr>
          <p:nvPr/>
        </p:nvPicPr>
        <p:blipFill>
          <a:blip r:embed="rId12"/>
          <a:srcRect t="459" r="50318" b="74541"/>
          <a:stretch>
            <a:fillRect/>
          </a:stretch>
        </p:blipFill>
        <p:spPr bwMode="auto">
          <a:xfrm>
            <a:off x="5401291" y="5362938"/>
            <a:ext cx="2911615" cy="1016460"/>
          </a:xfrm>
          <a:prstGeom prst="rect">
            <a:avLst/>
          </a:prstGeom>
          <a:noFill/>
        </p:spPr>
      </p:pic>
      <p:sp>
        <p:nvSpPr>
          <p:cNvPr id="64" name="TextBox 48"/>
          <p:cNvSpPr txBox="1"/>
          <p:nvPr/>
        </p:nvSpPr>
        <p:spPr>
          <a:xfrm>
            <a:off x="5480519" y="5888215"/>
            <a:ext cx="373092" cy="215444"/>
          </a:xfrm>
          <a:prstGeom prst="rect">
            <a:avLst/>
          </a:prstGeom>
          <a:noFill/>
        </p:spPr>
        <p:txBody>
          <a:bodyPr wrap="square" rtlCol="0">
            <a:spAutoFit/>
          </a:bodyPr>
          <a:lstStyle/>
          <a:p>
            <a:r>
              <a:rPr lang="bg-BG" sz="400" dirty="0" smtClean="0">
                <a:latin typeface="Arial" pitchFamily="34" charset="0"/>
                <a:cs typeface="Arial" pitchFamily="34" charset="0"/>
              </a:rPr>
              <a:t>Плъзнете</a:t>
            </a:r>
            <a:endParaRPr lang="bg-BG" sz="400" dirty="0">
              <a:latin typeface="Arial" pitchFamily="34" charset="0"/>
              <a:cs typeface="Arial" pitchFamily="34" charset="0"/>
            </a:endParaRPr>
          </a:p>
        </p:txBody>
      </p:sp>
      <p:sp>
        <p:nvSpPr>
          <p:cNvPr id="65" name="TextBox 49"/>
          <p:cNvSpPr txBox="1"/>
          <p:nvPr/>
        </p:nvSpPr>
        <p:spPr>
          <a:xfrm>
            <a:off x="6055758" y="5931786"/>
            <a:ext cx="373092" cy="215444"/>
          </a:xfrm>
          <a:prstGeom prst="rect">
            <a:avLst/>
          </a:prstGeom>
          <a:noFill/>
        </p:spPr>
        <p:txBody>
          <a:bodyPr wrap="square" rtlCol="0">
            <a:spAutoFit/>
          </a:bodyPr>
          <a:lstStyle/>
          <a:p>
            <a:r>
              <a:rPr lang="bg-BG" sz="400" dirty="0" smtClean="0">
                <a:latin typeface="Arial" pitchFamily="34" charset="0"/>
                <a:cs typeface="Arial" pitchFamily="34" charset="0"/>
              </a:rPr>
              <a:t>Плъзнете</a:t>
            </a:r>
            <a:endParaRPr lang="bg-BG" sz="400" dirty="0">
              <a:latin typeface="Arial" pitchFamily="34" charset="0"/>
              <a:cs typeface="Arial" pitchFamily="34" charset="0"/>
            </a:endParaRPr>
          </a:p>
        </p:txBody>
      </p:sp>
      <p:sp>
        <p:nvSpPr>
          <p:cNvPr id="66" name="TextBox 53"/>
          <p:cNvSpPr txBox="1"/>
          <p:nvPr/>
        </p:nvSpPr>
        <p:spPr>
          <a:xfrm>
            <a:off x="6555823" y="6197616"/>
            <a:ext cx="479689" cy="153888"/>
          </a:xfrm>
          <a:prstGeom prst="rect">
            <a:avLst/>
          </a:prstGeom>
          <a:noFill/>
        </p:spPr>
        <p:txBody>
          <a:bodyPr wrap="square" rtlCol="0">
            <a:spAutoFit/>
          </a:bodyPr>
          <a:lstStyle/>
          <a:p>
            <a:r>
              <a:rPr lang="bg-BG" sz="400" dirty="0" smtClean="0">
                <a:latin typeface="Arial" pitchFamily="34" charset="0"/>
                <a:cs typeface="Arial" pitchFamily="34" charset="0"/>
              </a:rPr>
              <a:t>Натиснете </a:t>
            </a:r>
            <a:endParaRPr lang="bg-BG" sz="400" dirty="0"/>
          </a:p>
        </p:txBody>
      </p:sp>
      <p:sp>
        <p:nvSpPr>
          <p:cNvPr id="67" name="TextBox 54"/>
          <p:cNvSpPr txBox="1"/>
          <p:nvPr/>
        </p:nvSpPr>
        <p:spPr>
          <a:xfrm>
            <a:off x="8205737" y="5931786"/>
            <a:ext cx="319793" cy="215444"/>
          </a:xfrm>
          <a:prstGeom prst="rect">
            <a:avLst/>
          </a:prstGeom>
          <a:noFill/>
        </p:spPr>
        <p:txBody>
          <a:bodyPr wrap="square" rtlCol="0">
            <a:spAutoFit/>
          </a:bodyPr>
          <a:lstStyle/>
          <a:p>
            <a:r>
              <a:rPr lang="bg-BG" sz="400" dirty="0" smtClean="0">
                <a:latin typeface="Arial" pitchFamily="34" charset="0"/>
                <a:cs typeface="Arial" pitchFamily="34" charset="0"/>
              </a:rPr>
              <a:t>Плъзнете</a:t>
            </a:r>
            <a:endParaRPr lang="bg-BG" sz="400" dirty="0"/>
          </a:p>
        </p:txBody>
      </p:sp>
      <p:graphicFrame>
        <p:nvGraphicFramePr>
          <p:cNvPr id="68" name="Table 55"/>
          <p:cNvGraphicFramePr>
            <a:graphicFrameLocks noGrp="1"/>
          </p:cNvGraphicFramePr>
          <p:nvPr>
            <p:extLst>
              <p:ext uri="{D42A27DB-BD31-4B8C-83A1-F6EECF244321}">
                <p14:modId xmlns:p14="http://schemas.microsoft.com/office/powerpoint/2010/main" val="3468202291"/>
              </p:ext>
            </p:extLst>
          </p:nvPr>
        </p:nvGraphicFramePr>
        <p:xfrm>
          <a:off x="5271048" y="6310804"/>
          <a:ext cx="3601842" cy="502920"/>
        </p:xfrm>
        <a:graphic>
          <a:graphicData uri="http://schemas.openxmlformats.org/drawingml/2006/table">
            <a:tbl>
              <a:tblPr firstRow="1" bandRow="1">
                <a:tableStyleId>{2D5ABB26-0587-4C30-8999-92F81FD0307C}</a:tableStyleId>
              </a:tblPr>
              <a:tblGrid>
                <a:gridCol w="1800921">
                  <a:extLst>
                    <a:ext uri="{9D8B030D-6E8A-4147-A177-3AD203B41FA5}">
                      <a16:colId xmlns:a16="http://schemas.microsoft.com/office/drawing/2014/main" val="20000"/>
                    </a:ext>
                  </a:extLst>
                </a:gridCol>
                <a:gridCol w="1800921">
                  <a:extLst>
                    <a:ext uri="{9D8B030D-6E8A-4147-A177-3AD203B41FA5}">
                      <a16:colId xmlns:a16="http://schemas.microsoft.com/office/drawing/2014/main" val="20001"/>
                    </a:ext>
                  </a:extLst>
                </a:gridCol>
              </a:tblGrid>
              <a:tr h="370840">
                <a:tc>
                  <a:txBody>
                    <a:bodyPr/>
                    <a:lstStyle/>
                    <a:p>
                      <a:r>
                        <a:rPr lang="el-GR" sz="900" dirty="0" smtClean="0"/>
                        <a:t>Σύρετε την πόρπη προς τα αριστερά / δεξιά για να ρυθμίσετε το μήκος της ζώνης.</a:t>
                      </a:r>
                      <a:endParaRPr lang="bg-BG"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900" dirty="0" smtClean="0"/>
                        <a:t>Σπρώξτε το κουμπί πόρπης για να ισιώσετε τον ιμάντα</a:t>
                      </a:r>
                      <a:endParaRPr lang="bg-BG" sz="900" dirty="0" smtClean="0">
                        <a:latin typeface="Arial" pitchFamily="34" charset="0"/>
                        <a:cs typeface="Arial" pitchFamily="34" charset="0"/>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20433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69"/>
          <p:cNvGraphicFramePr>
            <a:graphicFrameLocks noGrp="1"/>
          </p:cNvGraphicFramePr>
          <p:nvPr>
            <p:extLst>
              <p:ext uri="{D42A27DB-BD31-4B8C-83A1-F6EECF244321}">
                <p14:modId xmlns:p14="http://schemas.microsoft.com/office/powerpoint/2010/main" val="441917056"/>
              </p:ext>
            </p:extLst>
          </p:nvPr>
        </p:nvGraphicFramePr>
        <p:xfrm>
          <a:off x="251520" y="116632"/>
          <a:ext cx="3930176" cy="2241234"/>
        </p:xfrm>
        <a:graphic>
          <a:graphicData uri="http://schemas.openxmlformats.org/drawingml/2006/table">
            <a:tbl>
              <a:tblPr firstRow="1" bandRow="1">
                <a:tableStyleId>{5940675A-B579-460E-94D1-54222C63F5DA}</a:tableStyleId>
              </a:tblPr>
              <a:tblGrid>
                <a:gridCol w="572094">
                  <a:extLst>
                    <a:ext uri="{9D8B030D-6E8A-4147-A177-3AD203B41FA5}">
                      <a16:colId xmlns:a16="http://schemas.microsoft.com/office/drawing/2014/main" val="20000"/>
                    </a:ext>
                  </a:extLst>
                </a:gridCol>
                <a:gridCol w="1343233">
                  <a:extLst>
                    <a:ext uri="{9D8B030D-6E8A-4147-A177-3AD203B41FA5}">
                      <a16:colId xmlns:a16="http://schemas.microsoft.com/office/drawing/2014/main" val="20001"/>
                    </a:ext>
                  </a:extLst>
                </a:gridCol>
                <a:gridCol w="2014849">
                  <a:extLst>
                    <a:ext uri="{9D8B030D-6E8A-4147-A177-3AD203B41FA5}">
                      <a16:colId xmlns:a16="http://schemas.microsoft.com/office/drawing/2014/main" val="20002"/>
                    </a:ext>
                  </a:extLst>
                </a:gridCol>
              </a:tblGrid>
              <a:tr h="214314">
                <a:tc>
                  <a:txBody>
                    <a:bodyPr/>
                    <a:lstStyle/>
                    <a:p>
                      <a:r>
                        <a:rPr lang="en-US" sz="800" dirty="0" err="1" smtClean="0">
                          <a:latin typeface="Arial" pitchFamily="34" charset="0"/>
                          <a:cs typeface="Arial" pitchFamily="34" charset="0"/>
                        </a:rPr>
                        <a:t>Nummer</a:t>
                      </a:r>
                      <a:endParaRPr lang="bg-BG" sz="800" dirty="0">
                        <a:latin typeface="Arial" pitchFamily="34" charset="0"/>
                        <a:cs typeface="Arial" pitchFamily="34" charset="0"/>
                      </a:endParaRPr>
                    </a:p>
                  </a:txBody>
                  <a:tcPr/>
                </a:tc>
                <a:tc>
                  <a:txBody>
                    <a:bodyPr/>
                    <a:lstStyle/>
                    <a:p>
                      <a:r>
                        <a:rPr lang="en-US" sz="800" dirty="0" err="1" smtClean="0">
                          <a:latin typeface="Arial" pitchFamily="34" charset="0"/>
                          <a:cs typeface="Arial" pitchFamily="34" charset="0"/>
                        </a:rPr>
                        <a:t>Mögliche</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Probleme</a:t>
                      </a:r>
                      <a:endParaRPr lang="bg-BG" sz="800" dirty="0">
                        <a:latin typeface="Arial" pitchFamily="34" charset="0"/>
                        <a:cs typeface="Arial" pitchFamily="34" charset="0"/>
                      </a:endParaRPr>
                    </a:p>
                  </a:txBody>
                  <a:tcPr/>
                </a:tc>
                <a:tc>
                  <a:txBody>
                    <a:bodyPr/>
                    <a:lstStyle/>
                    <a:p>
                      <a:r>
                        <a:rPr lang="en-US" sz="800" dirty="0" err="1" smtClean="0">
                          <a:latin typeface="Arial" pitchFamily="34" charset="0"/>
                          <a:cs typeface="Arial" pitchFamily="34" charset="0"/>
                        </a:rPr>
                        <a:t>Lösungen</a:t>
                      </a:r>
                      <a:endParaRPr lang="bg-BG" sz="800" dirty="0">
                        <a:latin typeface="Arial" pitchFamily="34" charset="0"/>
                        <a:cs typeface="Arial" pitchFamily="34" charset="0"/>
                      </a:endParaRPr>
                    </a:p>
                  </a:txBody>
                  <a:tcPr/>
                </a:tc>
                <a:extLst>
                  <a:ext uri="{0D108BD9-81ED-4DB2-BD59-A6C34878D82A}">
                    <a16:rowId xmlns:a16="http://schemas.microsoft.com/office/drawing/2014/main" val="10000"/>
                  </a:ext>
                </a:extLst>
              </a:tr>
              <a:tr h="357492">
                <a:tc>
                  <a:txBody>
                    <a:bodyPr/>
                    <a:lstStyle/>
                    <a:p>
                      <a:r>
                        <a:rPr lang="bg-BG" sz="800" dirty="0" smtClean="0">
                          <a:latin typeface="Arial" pitchFamily="34" charset="0"/>
                          <a:cs typeface="Arial" pitchFamily="34" charset="0"/>
                        </a:rPr>
                        <a:t>1</a:t>
                      </a:r>
                      <a:endParaRPr lang="bg-BG" sz="800" dirty="0">
                        <a:latin typeface="Arial" pitchFamily="34" charset="0"/>
                        <a:cs typeface="Arial" pitchFamily="34" charset="0"/>
                      </a:endParaRPr>
                    </a:p>
                  </a:txBody>
                  <a:tcPr/>
                </a:tc>
                <a:tc>
                  <a:txBody>
                    <a:bodyPr/>
                    <a:lstStyle/>
                    <a:p>
                      <a:r>
                        <a:rPr lang="de-DE" sz="800" kern="1200" dirty="0" smtClean="0">
                          <a:solidFill>
                            <a:schemeClr val="tx1"/>
                          </a:solidFill>
                          <a:effectLst/>
                          <a:latin typeface="Arial" panose="020B0604020202020204" pitchFamily="34" charset="0"/>
                          <a:ea typeface="+mn-ea"/>
                          <a:cs typeface="Arial" panose="020B0604020202020204" pitchFamily="34" charset="0"/>
                        </a:rPr>
                        <a:t>Musik oder Schaukelmechanismus funktionieren nicht </a:t>
                      </a:r>
                      <a:endParaRPr lang="bg-BG" sz="800" dirty="0">
                        <a:latin typeface="Arial" pitchFamily="34" charset="0"/>
                        <a:cs typeface="Arial" pitchFamily="34" charset="0"/>
                      </a:endParaRPr>
                    </a:p>
                  </a:txBody>
                  <a:tcPr/>
                </a:tc>
                <a:tc>
                  <a:txBody>
                    <a:bodyPr/>
                    <a:lstStyle/>
                    <a:p>
                      <a:r>
                        <a:rPr lang="de-DE" sz="800" kern="1200" dirty="0" smtClean="0">
                          <a:solidFill>
                            <a:schemeClr val="tx1"/>
                          </a:solidFill>
                          <a:effectLst/>
                          <a:latin typeface="Arial" panose="020B0604020202020204" pitchFamily="34" charset="0"/>
                          <a:ea typeface="+mn-ea"/>
                          <a:cs typeface="Arial" panose="020B0604020202020204" pitchFamily="34" charset="0"/>
                        </a:rPr>
                        <a:t>Möglicherweise sind die Batterien abgenutzt oder die Montage ist falsch.</a:t>
                      </a:r>
                      <a:endParaRPr lang="bg-BG" sz="800" dirty="0">
                        <a:latin typeface="Arial" pitchFamily="34" charset="0"/>
                        <a:cs typeface="Arial" pitchFamily="34" charset="0"/>
                      </a:endParaRPr>
                    </a:p>
                  </a:txBody>
                  <a:tcPr/>
                </a:tc>
                <a:extLst>
                  <a:ext uri="{0D108BD9-81ED-4DB2-BD59-A6C34878D82A}">
                    <a16:rowId xmlns:a16="http://schemas.microsoft.com/office/drawing/2014/main" val="10001"/>
                  </a:ext>
                </a:extLst>
              </a:tr>
              <a:tr h="370840">
                <a:tc>
                  <a:txBody>
                    <a:bodyPr/>
                    <a:lstStyle/>
                    <a:p>
                      <a:r>
                        <a:rPr lang="bg-BG" sz="800" dirty="0" smtClean="0">
                          <a:latin typeface="Arial" pitchFamily="34" charset="0"/>
                          <a:cs typeface="Arial" pitchFamily="34" charset="0"/>
                        </a:rPr>
                        <a:t>2</a:t>
                      </a:r>
                      <a:endParaRPr lang="bg-BG" sz="800" dirty="0">
                        <a:latin typeface="Arial" pitchFamily="34" charset="0"/>
                        <a:cs typeface="Arial" pitchFamily="34" charset="0"/>
                      </a:endParaRPr>
                    </a:p>
                  </a:txBody>
                  <a:tcPr/>
                </a:tc>
                <a:tc>
                  <a:txBody>
                    <a:bodyPr/>
                    <a:lstStyle/>
                    <a:p>
                      <a:r>
                        <a:rPr lang="de-DE" sz="800" kern="1200" dirty="0" smtClean="0">
                          <a:solidFill>
                            <a:schemeClr val="tx1"/>
                          </a:solidFill>
                          <a:effectLst/>
                          <a:latin typeface="Arial" panose="020B0604020202020204" pitchFamily="34" charset="0"/>
                          <a:ea typeface="+mn-ea"/>
                          <a:cs typeface="Arial" panose="020B0604020202020204" pitchFamily="34" charset="0"/>
                        </a:rPr>
                        <a:t>Kann nicht eingeschaltet werden </a:t>
                      </a:r>
                      <a:endParaRPr lang="bg-BG" sz="800" dirty="0">
                        <a:latin typeface="Arial" pitchFamily="34" charset="0"/>
                        <a:cs typeface="Arial" pitchFamily="34" charset="0"/>
                      </a:endParaRPr>
                    </a:p>
                  </a:txBody>
                  <a:tcPr/>
                </a:tc>
                <a:tc>
                  <a:txBody>
                    <a:bodyPr/>
                    <a:lstStyle/>
                    <a:p>
                      <a:r>
                        <a:rPr lang="de-DE" sz="800" kern="1200" dirty="0" smtClean="0">
                          <a:solidFill>
                            <a:schemeClr val="tx1"/>
                          </a:solidFill>
                          <a:effectLst/>
                          <a:latin typeface="Arial" panose="020B0604020202020204" pitchFamily="34" charset="0"/>
                          <a:ea typeface="+mn-ea"/>
                          <a:cs typeface="Arial" panose="020B0604020202020204" pitchFamily="34" charset="0"/>
                        </a:rPr>
                        <a:t>Stellen Sie sich </a:t>
                      </a:r>
                      <a:r>
                        <a:rPr lang="de-DE" sz="800" kern="1200" dirty="0" err="1" smtClean="0">
                          <a:solidFill>
                            <a:schemeClr val="tx1"/>
                          </a:solidFill>
                          <a:effectLst/>
                          <a:latin typeface="Arial" panose="020B0604020202020204" pitchFamily="34" charset="0"/>
                          <a:ea typeface="+mn-ea"/>
                          <a:cs typeface="Arial" panose="020B0604020202020204" pitchFamily="34" charset="0"/>
                        </a:rPr>
                        <a:t>siher</a:t>
                      </a:r>
                      <a:r>
                        <a:rPr lang="de-DE" sz="800" kern="1200" dirty="0" smtClean="0">
                          <a:solidFill>
                            <a:schemeClr val="tx1"/>
                          </a:solidFill>
                          <a:effectLst/>
                          <a:latin typeface="Arial" panose="020B0604020202020204" pitchFamily="34" charset="0"/>
                          <a:ea typeface="+mn-ea"/>
                          <a:cs typeface="Arial" panose="020B0604020202020204" pitchFamily="34" charset="0"/>
                        </a:rPr>
                        <a:t>, dass Sie die Batterien richtig eingelegt haben.</a:t>
                      </a:r>
                      <a:endParaRPr lang="bg-BG" sz="800" dirty="0">
                        <a:latin typeface="Arial" pitchFamily="34" charset="0"/>
                        <a:cs typeface="Arial" pitchFamily="34" charset="0"/>
                      </a:endParaRPr>
                    </a:p>
                  </a:txBody>
                  <a:tcPr/>
                </a:tc>
                <a:extLst>
                  <a:ext uri="{0D108BD9-81ED-4DB2-BD59-A6C34878D82A}">
                    <a16:rowId xmlns:a16="http://schemas.microsoft.com/office/drawing/2014/main" val="10002"/>
                  </a:ext>
                </a:extLst>
              </a:tr>
              <a:tr h="370840">
                <a:tc>
                  <a:txBody>
                    <a:bodyPr/>
                    <a:lstStyle/>
                    <a:p>
                      <a:r>
                        <a:rPr lang="bg-BG" sz="800" dirty="0" smtClean="0">
                          <a:latin typeface="Arial" pitchFamily="34" charset="0"/>
                          <a:cs typeface="Arial" pitchFamily="34" charset="0"/>
                        </a:rPr>
                        <a:t>3</a:t>
                      </a:r>
                      <a:endParaRPr lang="bg-BG" sz="800" dirty="0">
                        <a:latin typeface="Arial" pitchFamily="34" charset="0"/>
                        <a:cs typeface="Arial" pitchFamily="34" charset="0"/>
                      </a:endParaRPr>
                    </a:p>
                  </a:txBody>
                  <a:tcPr/>
                </a:tc>
                <a:tc>
                  <a:txBody>
                    <a:bodyPr/>
                    <a:lstStyle/>
                    <a:p>
                      <a:r>
                        <a:rPr lang="de-DE" sz="800" kern="1200" dirty="0" smtClean="0">
                          <a:solidFill>
                            <a:schemeClr val="tx1"/>
                          </a:solidFill>
                          <a:effectLst/>
                          <a:latin typeface="Arial" panose="020B0604020202020204" pitchFamily="34" charset="0"/>
                          <a:ea typeface="+mn-ea"/>
                          <a:cs typeface="Arial" panose="020B0604020202020204" pitchFamily="34" charset="0"/>
                        </a:rPr>
                        <a:t>Wenn Sie eine Taste drücken, ertönt ein Alarm</a:t>
                      </a:r>
                      <a:endParaRPr lang="bg-BG" sz="800" dirty="0">
                        <a:latin typeface="Arial" pitchFamily="34" charset="0"/>
                        <a:cs typeface="Arial" pitchFamily="34" charset="0"/>
                      </a:endParaRPr>
                    </a:p>
                  </a:txBody>
                  <a:tcPr/>
                </a:tc>
                <a:tc>
                  <a:txBody>
                    <a:bodyPr/>
                    <a:lstStyle/>
                    <a:p>
                      <a:r>
                        <a:rPr lang="de-DE" sz="800" kern="1200" dirty="0" smtClean="0">
                          <a:solidFill>
                            <a:schemeClr val="tx1"/>
                          </a:solidFill>
                          <a:effectLst/>
                          <a:latin typeface="Arial" panose="020B0604020202020204" pitchFamily="34" charset="0"/>
                          <a:ea typeface="+mn-ea"/>
                          <a:cs typeface="Arial" panose="020B0604020202020204" pitchFamily="34" charset="0"/>
                        </a:rPr>
                        <a:t>Abgenutzte Batterie, bitte austauschen.</a:t>
                      </a:r>
                      <a:endParaRPr lang="en-US" sz="800" kern="1200" dirty="0">
                        <a:solidFill>
                          <a:schemeClr val="tx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3"/>
                  </a:ext>
                </a:extLst>
              </a:tr>
              <a:tr h="370840">
                <a:tc>
                  <a:txBody>
                    <a:bodyPr/>
                    <a:lstStyle/>
                    <a:p>
                      <a:r>
                        <a:rPr lang="bg-BG" sz="800" dirty="0" smtClean="0">
                          <a:latin typeface="Arial" pitchFamily="34" charset="0"/>
                          <a:cs typeface="Arial" pitchFamily="34" charset="0"/>
                        </a:rPr>
                        <a:t>4</a:t>
                      </a:r>
                      <a:endParaRPr lang="bg-BG" sz="800" dirty="0">
                        <a:latin typeface="Arial" pitchFamily="34" charset="0"/>
                        <a:cs typeface="Arial" pitchFamily="34" charset="0"/>
                      </a:endParaRPr>
                    </a:p>
                  </a:txBody>
                  <a:tcPr/>
                </a:tc>
                <a:tc>
                  <a:txBody>
                    <a:bodyPr/>
                    <a:lstStyle/>
                    <a:p>
                      <a:r>
                        <a:rPr lang="de-DE" sz="800" kern="1200" dirty="0" smtClean="0">
                          <a:solidFill>
                            <a:schemeClr val="tx1"/>
                          </a:solidFill>
                          <a:effectLst/>
                          <a:latin typeface="Arial" panose="020B0604020202020204" pitchFamily="34" charset="0"/>
                          <a:ea typeface="+mn-ea"/>
                          <a:cs typeface="Arial" panose="020B0604020202020204" pitchFamily="34" charset="0"/>
                        </a:rPr>
                        <a:t>Nicht richtig schaukeln </a:t>
                      </a:r>
                      <a:endParaRPr lang="bg-BG" sz="800" dirty="0">
                        <a:latin typeface="Arial" pitchFamily="34" charset="0"/>
                        <a:cs typeface="Arial" pitchFamily="34" charset="0"/>
                      </a:endParaRPr>
                    </a:p>
                  </a:txBody>
                  <a:tcPr/>
                </a:tc>
                <a:tc>
                  <a:txBody>
                    <a:bodyPr/>
                    <a:lstStyle/>
                    <a:p>
                      <a:r>
                        <a:rPr lang="de-DE" sz="800" kern="1200" dirty="0" smtClean="0">
                          <a:solidFill>
                            <a:schemeClr val="tx1"/>
                          </a:solidFill>
                          <a:effectLst/>
                          <a:latin typeface="Arial" panose="020B0604020202020204" pitchFamily="34" charset="0"/>
                          <a:ea typeface="+mn-ea"/>
                          <a:cs typeface="Arial" panose="020B0604020202020204" pitchFamily="34" charset="0"/>
                        </a:rPr>
                        <a:t>Stellen Sie sich sicher, dass der Rahmen in der richtigen Position verriegelt ist.</a:t>
                      </a:r>
                      <a:endParaRPr lang="en-US" sz="800" kern="1200" dirty="0">
                        <a:solidFill>
                          <a:schemeClr val="tx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4"/>
                  </a:ext>
                </a:extLst>
              </a:tr>
              <a:tr h="370840">
                <a:tc>
                  <a:txBody>
                    <a:bodyPr/>
                    <a:lstStyle/>
                    <a:p>
                      <a:r>
                        <a:rPr lang="bg-BG" sz="800" dirty="0" smtClean="0">
                          <a:latin typeface="Arial" pitchFamily="34" charset="0"/>
                          <a:cs typeface="Arial" pitchFamily="34" charset="0"/>
                        </a:rPr>
                        <a:t>5</a:t>
                      </a:r>
                      <a:endParaRPr lang="bg-BG" sz="800" dirty="0">
                        <a:latin typeface="Arial" pitchFamily="34" charset="0"/>
                        <a:cs typeface="Arial" pitchFamily="34" charset="0"/>
                      </a:endParaRPr>
                    </a:p>
                  </a:txBody>
                  <a:tcPr/>
                </a:tc>
                <a:tc>
                  <a:txBody>
                    <a:bodyPr/>
                    <a:lstStyle/>
                    <a:p>
                      <a:r>
                        <a:rPr lang="de-DE" sz="800" kern="1200" dirty="0" smtClean="0">
                          <a:solidFill>
                            <a:schemeClr val="tx1"/>
                          </a:solidFill>
                          <a:effectLst/>
                          <a:latin typeface="Arial" panose="020B0604020202020204" pitchFamily="34" charset="0"/>
                          <a:ea typeface="+mn-ea"/>
                          <a:cs typeface="Arial" panose="020B0604020202020204" pitchFamily="34" charset="0"/>
                        </a:rPr>
                        <a:t>Lange nicht verwenden </a:t>
                      </a:r>
                      <a:endParaRPr lang="bg-BG" sz="800" dirty="0">
                        <a:latin typeface="Arial" pitchFamily="34" charset="0"/>
                        <a:cs typeface="Arial" pitchFamily="34" charset="0"/>
                      </a:endParaRPr>
                    </a:p>
                  </a:txBody>
                  <a:tcPr/>
                </a:tc>
                <a:tc>
                  <a:txBody>
                    <a:bodyPr/>
                    <a:lstStyle/>
                    <a:p>
                      <a:r>
                        <a:rPr lang="de-DE" sz="800" kern="1200" dirty="0" smtClean="0">
                          <a:solidFill>
                            <a:schemeClr val="tx1"/>
                          </a:solidFill>
                          <a:effectLst/>
                          <a:latin typeface="Arial" panose="020B0604020202020204" pitchFamily="34" charset="0"/>
                          <a:ea typeface="+mn-ea"/>
                          <a:cs typeface="Arial" panose="020B0604020202020204" pitchFamily="34" charset="0"/>
                        </a:rPr>
                        <a:t>Entfernen Sie die Batterie</a:t>
                      </a:r>
                      <a:endParaRPr lang="bg-BG" sz="800" dirty="0">
                        <a:latin typeface="Arial" pitchFamily="34" charset="0"/>
                        <a:cs typeface="Arial" pitchFamily="34" charset="0"/>
                      </a:endParaRPr>
                    </a:p>
                  </a:txBody>
                  <a:tcPr/>
                </a:tc>
                <a:extLst>
                  <a:ext uri="{0D108BD9-81ED-4DB2-BD59-A6C34878D82A}">
                    <a16:rowId xmlns:a16="http://schemas.microsoft.com/office/drawing/2014/main" val="10005"/>
                  </a:ext>
                </a:extLst>
              </a:tr>
            </a:tbl>
          </a:graphicData>
        </a:graphic>
      </p:graphicFrame>
      <p:sp>
        <p:nvSpPr>
          <p:cNvPr id="3" name="object 5"/>
          <p:cNvSpPr txBox="1"/>
          <p:nvPr/>
        </p:nvSpPr>
        <p:spPr>
          <a:xfrm>
            <a:off x="1212781" y="2420888"/>
            <a:ext cx="2007653" cy="737107"/>
          </a:xfrm>
          <a:prstGeom prst="rect">
            <a:avLst/>
          </a:prstGeom>
        </p:spPr>
        <p:txBody>
          <a:bodyPr wrap="square" lIns="0" tIns="0" rIns="0" bIns="0" rtlCol="0">
            <a:noAutofit/>
          </a:bodyPr>
          <a:lstStyle/>
          <a:p>
            <a:pPr marL="4533" marR="10625" algn="ctr">
              <a:lnSpc>
                <a:spcPts val="960"/>
              </a:lnSpc>
              <a:spcBef>
                <a:spcPts val="2"/>
              </a:spcBef>
            </a:pPr>
            <a:r>
              <a:rPr lang="en-US" sz="800" b="1" spc="4" dirty="0" err="1" smtClean="0">
                <a:latin typeface="Calibri"/>
                <a:cs typeface="Calibri"/>
              </a:rPr>
              <a:t>Importeur</a:t>
            </a:r>
            <a:r>
              <a:rPr lang="en-US" sz="800" b="1" spc="4" dirty="0" smtClean="0">
                <a:latin typeface="Calibri"/>
                <a:cs typeface="Calibri"/>
              </a:rPr>
              <a:t>: Moni Trade ltd.</a:t>
            </a:r>
            <a:endParaRPr sz="800" dirty="0">
              <a:latin typeface="Calibri"/>
              <a:cs typeface="Calibri"/>
            </a:endParaRPr>
          </a:p>
          <a:p>
            <a:pPr marL="6057" marR="13594" algn="ctr">
              <a:lnSpc>
                <a:spcPts val="960"/>
              </a:lnSpc>
            </a:pPr>
            <a:r>
              <a:rPr lang="en-US" sz="800" b="1" spc="4" dirty="0" err="1" smtClean="0">
                <a:latin typeface="Calibri"/>
                <a:cs typeface="Calibri"/>
              </a:rPr>
              <a:t>Addresse</a:t>
            </a:r>
            <a:r>
              <a:rPr sz="800" b="1" spc="0" dirty="0" smtClean="0">
                <a:latin typeface="Calibri"/>
                <a:cs typeface="Calibri"/>
              </a:rPr>
              <a:t>:</a:t>
            </a:r>
            <a:r>
              <a:rPr sz="800" b="1" spc="-29" dirty="0" smtClean="0">
                <a:latin typeface="Calibri"/>
                <a:cs typeface="Calibri"/>
              </a:rPr>
              <a:t> </a:t>
            </a:r>
            <a:r>
              <a:rPr lang="en-US" sz="800" b="1" spc="-4" dirty="0" smtClean="0">
                <a:latin typeface="Calibri"/>
                <a:cs typeface="Calibri"/>
              </a:rPr>
              <a:t>Bulgaria</a:t>
            </a:r>
            <a:r>
              <a:rPr sz="800" b="1" spc="0" dirty="0" smtClean="0">
                <a:latin typeface="Calibri"/>
                <a:cs typeface="Calibri"/>
              </a:rPr>
              <a:t>,</a:t>
            </a:r>
            <a:r>
              <a:rPr sz="800" b="1" spc="29" dirty="0" smtClean="0">
                <a:latin typeface="Calibri"/>
                <a:cs typeface="Calibri"/>
              </a:rPr>
              <a:t> </a:t>
            </a:r>
            <a:r>
              <a:rPr lang="en-US" sz="800" b="1" spc="0" dirty="0" smtClean="0">
                <a:latin typeface="Calibri"/>
                <a:cs typeface="Calibri"/>
              </a:rPr>
              <a:t>Sofia</a:t>
            </a:r>
            <a:r>
              <a:rPr sz="800" b="1" spc="0" dirty="0" smtClean="0">
                <a:latin typeface="Calibri"/>
                <a:cs typeface="Calibri"/>
              </a:rPr>
              <a:t>,</a:t>
            </a:r>
            <a:endParaRPr sz="800" dirty="0">
              <a:latin typeface="Calibri"/>
              <a:cs typeface="Calibri"/>
            </a:endParaRPr>
          </a:p>
          <a:p>
            <a:pPr algn="ctr">
              <a:lnSpc>
                <a:spcPts val="960"/>
              </a:lnSpc>
            </a:pPr>
            <a:r>
              <a:rPr lang="en-US" sz="800" b="1" spc="0" dirty="0" smtClean="0">
                <a:latin typeface="Calibri"/>
                <a:cs typeface="Calibri"/>
              </a:rPr>
              <a:t>Trebich </a:t>
            </a:r>
            <a:r>
              <a:rPr lang="en-US" sz="800" b="1" spc="0" dirty="0" err="1" smtClean="0">
                <a:latin typeface="Calibri"/>
                <a:cs typeface="Calibri"/>
              </a:rPr>
              <a:t>nachbarshaft</a:t>
            </a:r>
            <a:r>
              <a:rPr lang="en-US" sz="800" b="1" dirty="0">
                <a:cs typeface="Calibri"/>
              </a:rPr>
              <a:t>, </a:t>
            </a:r>
            <a:r>
              <a:rPr lang="en-US" sz="800" b="1" dirty="0" err="1">
                <a:cs typeface="Calibri"/>
              </a:rPr>
              <a:t>Dolo</a:t>
            </a:r>
            <a:r>
              <a:rPr lang="en-US" sz="800" b="1" dirty="0">
                <a:cs typeface="Calibri"/>
              </a:rPr>
              <a:t> 1 </a:t>
            </a:r>
            <a:r>
              <a:rPr lang="en-US" sz="800" b="1" dirty="0" err="1" smtClean="0">
                <a:cs typeface="Calibri"/>
              </a:rPr>
              <a:t>Straße</a:t>
            </a:r>
            <a:r>
              <a:rPr lang="en-US" sz="800" b="1" dirty="0" smtClean="0">
                <a:cs typeface="Calibri"/>
              </a:rPr>
              <a:t> </a:t>
            </a:r>
          </a:p>
          <a:p>
            <a:pPr algn="ctr">
              <a:lnSpc>
                <a:spcPts val="960"/>
              </a:lnSpc>
            </a:pPr>
            <a:r>
              <a:rPr lang="en-US" sz="800" b="1" dirty="0" smtClean="0">
                <a:cs typeface="Calibri"/>
              </a:rPr>
              <a:t>Tel</a:t>
            </a:r>
            <a:r>
              <a:rPr sz="800" b="1" spc="0" dirty="0" smtClean="0">
                <a:latin typeface="Calibri"/>
                <a:cs typeface="Calibri"/>
              </a:rPr>
              <a:t>:</a:t>
            </a:r>
            <a:r>
              <a:rPr sz="800" b="1" spc="-4" dirty="0" smtClean="0">
                <a:latin typeface="Calibri"/>
                <a:cs typeface="Calibri"/>
              </a:rPr>
              <a:t> </a:t>
            </a:r>
            <a:r>
              <a:rPr sz="800" b="1" spc="0" dirty="0" smtClean="0">
                <a:latin typeface="Calibri"/>
                <a:cs typeface="Calibri"/>
              </a:rPr>
              <a:t>02/</a:t>
            </a:r>
            <a:r>
              <a:rPr sz="800" b="1" spc="-9" dirty="0" smtClean="0">
                <a:latin typeface="Calibri"/>
                <a:cs typeface="Calibri"/>
              </a:rPr>
              <a:t> </a:t>
            </a:r>
            <a:r>
              <a:rPr sz="800" b="1" spc="0" dirty="0" smtClean="0">
                <a:latin typeface="Calibri"/>
                <a:cs typeface="Calibri"/>
              </a:rPr>
              <a:t>936</a:t>
            </a:r>
            <a:r>
              <a:rPr sz="800" b="1" spc="-34" dirty="0" smtClean="0">
                <a:latin typeface="Calibri"/>
                <a:cs typeface="Calibri"/>
              </a:rPr>
              <a:t> </a:t>
            </a:r>
            <a:r>
              <a:rPr sz="800" b="1" spc="0" dirty="0" smtClean="0">
                <a:latin typeface="Calibri"/>
                <a:cs typeface="Calibri"/>
              </a:rPr>
              <a:t>07</a:t>
            </a:r>
            <a:r>
              <a:rPr sz="800" b="1" spc="-9" dirty="0" smtClean="0">
                <a:latin typeface="Calibri"/>
                <a:cs typeface="Calibri"/>
              </a:rPr>
              <a:t> </a:t>
            </a:r>
            <a:r>
              <a:rPr sz="800" b="1" spc="0" dirty="0" smtClean="0">
                <a:latin typeface="Calibri"/>
                <a:cs typeface="Calibri"/>
              </a:rPr>
              <a:t>90</a:t>
            </a:r>
            <a:endParaRPr sz="800" dirty="0">
              <a:latin typeface="Calibri"/>
              <a:cs typeface="Calibri"/>
            </a:endParaRPr>
          </a:p>
          <a:p>
            <a:pPr marL="4533" marR="11337" algn="ctr">
              <a:lnSpc>
                <a:spcPts val="960"/>
              </a:lnSpc>
            </a:pPr>
            <a:r>
              <a:rPr sz="800" b="1" spc="0" dirty="0" smtClean="0">
                <a:latin typeface="Calibri"/>
                <a:cs typeface="Calibri"/>
              </a:rPr>
              <a:t>Web:</a:t>
            </a:r>
            <a:r>
              <a:rPr sz="800" b="1" spc="-29" dirty="0" smtClean="0">
                <a:latin typeface="Calibri"/>
                <a:cs typeface="Calibri"/>
              </a:rPr>
              <a:t> </a:t>
            </a:r>
            <a:r>
              <a:rPr sz="800" b="1" spc="0" dirty="0" smtClean="0">
                <a:latin typeface="Calibri"/>
                <a:cs typeface="Calibri"/>
                <a:hlinkClick r:id="rId2"/>
              </a:rPr>
              <a:t>www.cangaro</a:t>
            </a:r>
            <a:r>
              <a:rPr sz="800" b="1" spc="4" dirty="0" smtClean="0">
                <a:latin typeface="Calibri"/>
                <a:cs typeface="Calibri"/>
                <a:hlinkClick r:id="rId2"/>
              </a:rPr>
              <a:t>o-</a:t>
            </a:r>
            <a:r>
              <a:rPr sz="800" b="1" spc="0" dirty="0" smtClean="0">
                <a:latin typeface="Calibri"/>
                <a:cs typeface="Calibri"/>
                <a:hlinkClick r:id="rId2"/>
              </a:rPr>
              <a:t>b</a:t>
            </a:r>
            <a:r>
              <a:rPr sz="800" b="1" spc="4" dirty="0" smtClean="0">
                <a:latin typeface="Calibri"/>
                <a:cs typeface="Calibri"/>
                <a:hlinkClick r:id="rId2"/>
              </a:rPr>
              <a:t>g</a:t>
            </a:r>
            <a:r>
              <a:rPr sz="800" b="1" spc="0" dirty="0" smtClean="0">
                <a:latin typeface="Calibri"/>
                <a:cs typeface="Calibri"/>
                <a:hlinkClick r:id="rId2"/>
              </a:rPr>
              <a:t>.c</a:t>
            </a:r>
            <a:r>
              <a:rPr sz="800" b="1" spc="-9" dirty="0" smtClean="0">
                <a:latin typeface="Calibri"/>
                <a:cs typeface="Calibri"/>
                <a:hlinkClick r:id="rId2"/>
              </a:rPr>
              <a:t>o</a:t>
            </a:r>
            <a:r>
              <a:rPr sz="800" b="1" spc="0" dirty="0" smtClean="0">
                <a:latin typeface="Calibri"/>
                <a:cs typeface="Calibri"/>
                <a:hlinkClick r:id="rId2"/>
              </a:rPr>
              <a:t>m</a:t>
            </a:r>
            <a:endParaRPr sz="800" dirty="0">
              <a:latin typeface="Calibri"/>
              <a:cs typeface="Calibri"/>
            </a:endParaRPr>
          </a:p>
        </p:txBody>
      </p:sp>
      <p:sp>
        <p:nvSpPr>
          <p:cNvPr id="4" name="TextBox 17"/>
          <p:cNvSpPr txBox="1"/>
          <p:nvPr/>
        </p:nvSpPr>
        <p:spPr>
          <a:xfrm>
            <a:off x="249014" y="6546659"/>
            <a:ext cx="396000" cy="180000"/>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19</a:t>
            </a:r>
            <a:endParaRPr lang="bg-BG" sz="900" b="1" dirty="0">
              <a:latin typeface="Arial" pitchFamily="34" charset="0"/>
              <a:cs typeface="Arial" pitchFamily="34" charset="0"/>
            </a:endParaRPr>
          </a:p>
        </p:txBody>
      </p:sp>
      <p:sp>
        <p:nvSpPr>
          <p:cNvPr id="5" name="object 38"/>
          <p:cNvSpPr/>
          <p:nvPr/>
        </p:nvSpPr>
        <p:spPr>
          <a:xfrm>
            <a:off x="223171" y="3141971"/>
            <a:ext cx="3988882" cy="177505"/>
          </a:xfrm>
          <a:prstGeom prst="rect">
            <a:avLst/>
          </a:prstGeom>
          <a:blipFill>
            <a:blip r:embed="rId3" cstate="print"/>
            <a:stretch>
              <a:fillRect/>
            </a:stretch>
          </a:blipFill>
        </p:spPr>
        <p:txBody>
          <a:bodyPr wrap="square" lIns="0" tIns="0" rIns="0" bIns="0" rtlCol="0">
            <a:noAutofit/>
          </a:bodyPr>
          <a:lstStyle/>
          <a:p>
            <a:endParaRPr/>
          </a:p>
        </p:txBody>
      </p:sp>
      <p:sp>
        <p:nvSpPr>
          <p:cNvPr id="6" name="object 39"/>
          <p:cNvSpPr/>
          <p:nvPr/>
        </p:nvSpPr>
        <p:spPr>
          <a:xfrm>
            <a:off x="221085" y="3134003"/>
            <a:ext cx="3986267" cy="185473"/>
          </a:xfrm>
          <a:custGeom>
            <a:avLst/>
            <a:gdLst/>
            <a:ahLst/>
            <a:cxnLst/>
            <a:rect l="l" t="t" r="r" b="b"/>
            <a:pathLst>
              <a:path w="3960876" h="179832">
                <a:moveTo>
                  <a:pt x="0" y="29972"/>
                </a:moveTo>
                <a:lnTo>
                  <a:pt x="3337" y="16232"/>
                </a:lnTo>
                <a:lnTo>
                  <a:pt x="12242" y="5815"/>
                </a:lnTo>
                <a:lnTo>
                  <a:pt x="25056" y="402"/>
                </a:lnTo>
                <a:lnTo>
                  <a:pt x="29970" y="0"/>
                </a:lnTo>
                <a:lnTo>
                  <a:pt x="3930904" y="0"/>
                </a:lnTo>
                <a:lnTo>
                  <a:pt x="3944643" y="3345"/>
                </a:lnTo>
                <a:lnTo>
                  <a:pt x="3955060" y="12261"/>
                </a:lnTo>
                <a:lnTo>
                  <a:pt x="3960473" y="25067"/>
                </a:lnTo>
                <a:lnTo>
                  <a:pt x="3960876" y="29972"/>
                </a:lnTo>
                <a:lnTo>
                  <a:pt x="3960876" y="149860"/>
                </a:lnTo>
                <a:lnTo>
                  <a:pt x="3957530" y="163599"/>
                </a:lnTo>
                <a:lnTo>
                  <a:pt x="3948614" y="174016"/>
                </a:lnTo>
                <a:lnTo>
                  <a:pt x="3935808" y="179429"/>
                </a:lnTo>
                <a:lnTo>
                  <a:pt x="3930904" y="179832"/>
                </a:lnTo>
                <a:lnTo>
                  <a:pt x="29970" y="179832"/>
                </a:lnTo>
                <a:lnTo>
                  <a:pt x="16213" y="176486"/>
                </a:lnTo>
                <a:lnTo>
                  <a:pt x="5803" y="167570"/>
                </a:lnTo>
                <a:lnTo>
                  <a:pt x="400" y="154764"/>
                </a:lnTo>
                <a:lnTo>
                  <a:pt x="0" y="149860"/>
                </a:lnTo>
                <a:lnTo>
                  <a:pt x="0" y="29972"/>
                </a:lnTo>
                <a:close/>
              </a:path>
            </a:pathLst>
          </a:custGeom>
          <a:ln w="9144">
            <a:solidFill>
              <a:srgbClr val="000000"/>
            </a:solidFill>
          </a:ln>
        </p:spPr>
        <p:txBody>
          <a:bodyPr wrap="square" lIns="0" tIns="0" rIns="0" bIns="0" rtlCol="0">
            <a:noAutofit/>
          </a:bodyPr>
          <a:lstStyle/>
          <a:p>
            <a:endParaRPr/>
          </a:p>
        </p:txBody>
      </p:sp>
      <p:sp>
        <p:nvSpPr>
          <p:cNvPr id="7" name="object 19"/>
          <p:cNvSpPr txBox="1"/>
          <p:nvPr/>
        </p:nvSpPr>
        <p:spPr>
          <a:xfrm>
            <a:off x="342334" y="3172064"/>
            <a:ext cx="3871805" cy="97905"/>
          </a:xfrm>
          <a:prstGeom prst="rect">
            <a:avLst/>
          </a:prstGeom>
        </p:spPr>
        <p:txBody>
          <a:bodyPr wrap="square" lIns="0" tIns="0" rIns="0" bIns="0" rtlCol="0">
            <a:noAutofit/>
          </a:bodyPr>
          <a:lstStyle/>
          <a:p>
            <a:pPr marL="56738" marR="66401" algn="ctr">
              <a:lnSpc>
                <a:spcPts val="960"/>
              </a:lnSpc>
            </a:pPr>
            <a:r>
              <a:rPr lang="el-GR" sz="1000" b="1" dirty="0">
                <a:cs typeface="Calibri"/>
              </a:rPr>
              <a:t>ΣΥΣΤΑΣΕΙΣ ΚΑΙ ΠΡΟΕΙΔΟΠΟΙΗΣΕΙΣ ΑΣΦΑΛΕΙΑΣ</a:t>
            </a:r>
            <a:endParaRPr lang="ru-RU" sz="800" dirty="0">
              <a:cs typeface="Calibri"/>
            </a:endParaRPr>
          </a:p>
          <a:p>
            <a:pPr marL="12700" marR="1384746" algn="just">
              <a:lnSpc>
                <a:spcPts val="960"/>
              </a:lnSpc>
            </a:pPr>
            <a:endParaRPr sz="800" dirty="0">
              <a:latin typeface="Calibri"/>
              <a:cs typeface="Calibri"/>
            </a:endParaRPr>
          </a:p>
        </p:txBody>
      </p:sp>
      <p:sp>
        <p:nvSpPr>
          <p:cNvPr id="8" name="object 28"/>
          <p:cNvSpPr/>
          <p:nvPr/>
        </p:nvSpPr>
        <p:spPr>
          <a:xfrm>
            <a:off x="223171" y="2848151"/>
            <a:ext cx="359664" cy="179831"/>
          </a:xfrm>
          <a:custGeom>
            <a:avLst/>
            <a:gdLst/>
            <a:ahLst/>
            <a:cxnLst/>
            <a:rect l="l" t="t" r="r" b="b"/>
            <a:pathLst>
              <a:path w="359664" h="179831">
                <a:moveTo>
                  <a:pt x="0" y="29972"/>
                </a:moveTo>
                <a:lnTo>
                  <a:pt x="3337" y="16232"/>
                </a:lnTo>
                <a:lnTo>
                  <a:pt x="12242" y="5815"/>
                </a:lnTo>
                <a:lnTo>
                  <a:pt x="25056" y="402"/>
                </a:lnTo>
                <a:lnTo>
                  <a:pt x="29971" y="0"/>
                </a:lnTo>
                <a:lnTo>
                  <a:pt x="329692" y="0"/>
                </a:lnTo>
                <a:lnTo>
                  <a:pt x="343448" y="3345"/>
                </a:lnTo>
                <a:lnTo>
                  <a:pt x="353859" y="12261"/>
                </a:lnTo>
                <a:lnTo>
                  <a:pt x="359262" y="25067"/>
                </a:lnTo>
                <a:lnTo>
                  <a:pt x="359664" y="29972"/>
                </a:lnTo>
                <a:lnTo>
                  <a:pt x="359664" y="149859"/>
                </a:lnTo>
                <a:lnTo>
                  <a:pt x="356325" y="163599"/>
                </a:lnTo>
                <a:lnTo>
                  <a:pt x="347419" y="174016"/>
                </a:lnTo>
                <a:lnTo>
                  <a:pt x="334606" y="179429"/>
                </a:lnTo>
                <a:lnTo>
                  <a:pt x="329692" y="179831"/>
                </a:lnTo>
                <a:lnTo>
                  <a:pt x="29971" y="179831"/>
                </a:lnTo>
                <a:lnTo>
                  <a:pt x="16213" y="176486"/>
                </a:lnTo>
                <a:lnTo>
                  <a:pt x="5803" y="167570"/>
                </a:lnTo>
                <a:lnTo>
                  <a:pt x="401" y="154764"/>
                </a:lnTo>
                <a:lnTo>
                  <a:pt x="0" y="149859"/>
                </a:lnTo>
                <a:lnTo>
                  <a:pt x="0" y="29972"/>
                </a:lnTo>
                <a:close/>
              </a:path>
            </a:pathLst>
          </a:custGeom>
          <a:ln w="25908">
            <a:solidFill>
              <a:srgbClr val="000000"/>
            </a:solidFill>
          </a:ln>
        </p:spPr>
        <p:txBody>
          <a:bodyPr wrap="square" lIns="0" tIns="0" rIns="0" bIns="0" rtlCol="0">
            <a:noAutofit/>
          </a:bodyPr>
          <a:lstStyle/>
          <a:p>
            <a:endParaRPr/>
          </a:p>
        </p:txBody>
      </p:sp>
      <p:sp>
        <p:nvSpPr>
          <p:cNvPr id="9" name="object 20"/>
          <p:cNvSpPr txBox="1"/>
          <p:nvPr/>
        </p:nvSpPr>
        <p:spPr>
          <a:xfrm>
            <a:off x="309071" y="2883861"/>
            <a:ext cx="237980" cy="144121"/>
          </a:xfrm>
          <a:prstGeom prst="rect">
            <a:avLst/>
          </a:prstGeom>
        </p:spPr>
        <p:txBody>
          <a:bodyPr wrap="square" lIns="0" tIns="0" rIns="0" bIns="0" rtlCol="0">
            <a:noAutofit/>
          </a:bodyPr>
          <a:lstStyle/>
          <a:p>
            <a:pPr marL="12700">
              <a:lnSpc>
                <a:spcPts val="919"/>
              </a:lnSpc>
              <a:spcBef>
                <a:spcPts val="46"/>
              </a:spcBef>
            </a:pPr>
            <a:r>
              <a:rPr lang="en-US" sz="1000" b="1" spc="4" dirty="0" smtClean="0">
                <a:latin typeface="Calibri"/>
                <a:cs typeface="Calibri"/>
              </a:rPr>
              <a:t>GR</a:t>
            </a:r>
            <a:endParaRPr sz="1000" dirty="0">
              <a:latin typeface="Calibri"/>
              <a:cs typeface="Calibri"/>
            </a:endParaRPr>
          </a:p>
        </p:txBody>
      </p:sp>
      <p:sp>
        <p:nvSpPr>
          <p:cNvPr id="10" name="Правоъгълник 10"/>
          <p:cNvSpPr/>
          <p:nvPr/>
        </p:nvSpPr>
        <p:spPr>
          <a:xfrm>
            <a:off x="249014" y="3363591"/>
            <a:ext cx="3965124" cy="733534"/>
          </a:xfrm>
          <a:prstGeom prst="rect">
            <a:avLst/>
          </a:prstGeom>
        </p:spPr>
        <p:txBody>
          <a:bodyPr wrap="square">
            <a:spAutoFit/>
          </a:bodyPr>
          <a:lstStyle/>
          <a:p>
            <a:pPr marL="56738" marR="66401" indent="0" algn="ctr">
              <a:lnSpc>
                <a:spcPts val="960"/>
              </a:lnSpc>
              <a:spcBef>
                <a:spcPts val="432"/>
              </a:spcBef>
            </a:pPr>
            <a:r>
              <a:rPr lang="el-GR" sz="900" b="1" dirty="0">
                <a:cs typeface="Calibri"/>
              </a:rPr>
              <a:t>ΔΙΑΒΑΣΤΕ ΠΡΟΣΕΚΤΙΚΑ ΑΥΤΕΣ ΤΙΣ ΟΔΗΓΙΕΣ ΠΡΙΝ ΧΡΗΣΙΜΟΠΟΙΗΣΕΤΕ ΤΟ ΠΡΟΪΟΝ ΚΑΙ ΣΑΣ ΣΗΜΑΙΝΕΤΕ ΓΙΑ ΜΕΛΛΟΝΤΙΚΗ ΑΝΑΦΟΡΑ. Η </a:t>
            </a:r>
            <a:r>
              <a:rPr lang="el-GR" sz="900" b="1" dirty="0" smtClean="0">
                <a:cs typeface="Calibri"/>
              </a:rPr>
              <a:t>ΜΗ ΤΗΡΗΣΗ ΑΥΤΩΝ ΤΩΝ ΟΔΗΓΙΩΝ ΚΑΤΑ ΤΗ ΧΡΗΣΗ Η ΤΗΝ ΑΝΤΙΚΑΤΑΣΤΑΣΗ ΤΟΥ ΠΡΟΪΟΝΤΟΣ ΜΠΟΡΕΙ ΝΑ ΒΛΑΨΕΙ ΤΗΝ ΥΓΕΙΑ ΤΟΥ ΠΑΙΔΙΟΥ ΣΑΣ ΚΑΙ ΝΑ ΠΡΟΚΑΛΕΣΕΙ ΘΑΝΑΤΟ.</a:t>
            </a:r>
            <a:endParaRPr lang="ru-RU" sz="900" dirty="0">
              <a:cs typeface="Calibri"/>
            </a:endParaRPr>
          </a:p>
        </p:txBody>
      </p:sp>
      <p:sp>
        <p:nvSpPr>
          <p:cNvPr id="11" name="Правоъгълник 11"/>
          <p:cNvSpPr/>
          <p:nvPr/>
        </p:nvSpPr>
        <p:spPr>
          <a:xfrm>
            <a:off x="221085" y="4693584"/>
            <a:ext cx="3986267" cy="487313"/>
          </a:xfrm>
          <a:prstGeom prst="rect">
            <a:avLst/>
          </a:prstGeom>
        </p:spPr>
        <p:txBody>
          <a:bodyPr wrap="square">
            <a:spAutoFit/>
          </a:bodyPr>
          <a:lstStyle/>
          <a:p>
            <a:r>
              <a:rPr lang="en-US" sz="900" dirty="0"/>
              <a:t>1. </a:t>
            </a:r>
            <a:r>
              <a:rPr lang="el-GR" sz="900" dirty="0"/>
              <a:t>Χρησιμοποιείτε πάντα τα συστήματα συγκράτησης.</a:t>
            </a:r>
            <a:endParaRPr lang="en-US" sz="900" dirty="0"/>
          </a:p>
          <a:p>
            <a:pPr marR="66401">
              <a:lnSpc>
                <a:spcPts val="960"/>
              </a:lnSpc>
            </a:pPr>
            <a:r>
              <a:rPr lang="el-GR" sz="900" dirty="0">
                <a:cs typeface="Calibri"/>
              </a:rPr>
              <a:t>2. </a:t>
            </a:r>
            <a:r>
              <a:rPr lang="el-GR" sz="900" b="1" dirty="0">
                <a:cs typeface="Calibri"/>
              </a:rPr>
              <a:t>ΠΡΟΕΙΔΟΠΟΙΗΣΗ! </a:t>
            </a:r>
            <a:r>
              <a:rPr lang="el-GR" sz="900" dirty="0">
                <a:cs typeface="Calibri"/>
              </a:rPr>
              <a:t>Πριν από κάθε χρήση του προϊόντος, ελέγξτε ότι όλα τα μέρη της βάσης είναι σωστά τοποθετημένα και σφιγμένα και ότι δεν </a:t>
            </a:r>
            <a:r>
              <a:rPr lang="el-GR" sz="900" dirty="0" smtClean="0">
                <a:cs typeface="Calibri"/>
              </a:rPr>
              <a:t>υπάρχουν</a:t>
            </a:r>
            <a:endParaRPr lang="ru-RU" sz="900" dirty="0">
              <a:cs typeface="Calibri"/>
            </a:endParaRPr>
          </a:p>
        </p:txBody>
      </p:sp>
      <p:pic>
        <p:nvPicPr>
          <p:cNvPr id="12" name="Картина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4622" y="3997864"/>
            <a:ext cx="727228" cy="745875"/>
          </a:xfrm>
          <a:prstGeom prst="rect">
            <a:avLst/>
          </a:prstGeom>
        </p:spPr>
      </p:pic>
      <p:sp>
        <p:nvSpPr>
          <p:cNvPr id="13" name="Правоъгълник 2"/>
          <p:cNvSpPr/>
          <p:nvPr/>
        </p:nvSpPr>
        <p:spPr>
          <a:xfrm>
            <a:off x="221085" y="5085184"/>
            <a:ext cx="3864304" cy="1641475"/>
          </a:xfrm>
          <a:prstGeom prst="rect">
            <a:avLst/>
          </a:prstGeom>
        </p:spPr>
        <p:txBody>
          <a:bodyPr wrap="square">
            <a:spAutoFit/>
          </a:bodyPr>
          <a:lstStyle/>
          <a:p>
            <a:pPr marR="66401">
              <a:lnSpc>
                <a:spcPts val="960"/>
              </a:lnSpc>
            </a:pPr>
            <a:r>
              <a:rPr lang="el-GR" sz="900" dirty="0">
                <a:cs typeface="Calibri"/>
              </a:rPr>
              <a:t>τμήματα που λείπουν. Εάν το βρείτε αυτό, σταματήστε να χρησιμοποιείτε τη βάση, μέχρι να αφαιρεθεί η ζημιά και να αντικατασταθούν τα σπασμένα μέρη.</a:t>
            </a:r>
          </a:p>
          <a:p>
            <a:r>
              <a:rPr lang="en-US" sz="900" dirty="0"/>
              <a:t>3. </a:t>
            </a:r>
            <a:r>
              <a:rPr lang="el-GR" sz="900" dirty="0"/>
              <a:t>Μην αφήνετε το παιδί χωρίς επίβλεψη.</a:t>
            </a:r>
            <a:endParaRPr lang="en-US" sz="900" dirty="0"/>
          </a:p>
          <a:p>
            <a:pPr marR="66401">
              <a:lnSpc>
                <a:spcPts val="960"/>
              </a:lnSpc>
            </a:pPr>
            <a:r>
              <a:rPr lang="el-GR" sz="900" dirty="0">
                <a:cs typeface="Calibri"/>
              </a:rPr>
              <a:t>4. Το προϊόν δεν προορίζεται για φθορά του παιδιού.</a:t>
            </a:r>
          </a:p>
          <a:p>
            <a:pPr marR="66401">
              <a:lnSpc>
                <a:spcPts val="960"/>
              </a:lnSpc>
            </a:pPr>
            <a:r>
              <a:rPr lang="el-GR" sz="900" dirty="0">
                <a:cs typeface="Calibri"/>
              </a:rPr>
              <a:t>5.</a:t>
            </a:r>
            <a:r>
              <a:rPr lang="el-GR" sz="900" dirty="0"/>
              <a:t> </a:t>
            </a:r>
            <a:r>
              <a:rPr lang="el-GR" sz="900" b="1" dirty="0"/>
              <a:t>ΠΡΟΕΙΔΟΠΟΙΗΣΗ</a:t>
            </a:r>
            <a:r>
              <a:rPr lang="el-GR" sz="900" dirty="0"/>
              <a:t>! Μην χρησιμοποιείτε αυτό το προϊόν όταν το παιδί είναι σε θέση να κάθεται  μόνο του και ζυγίζει πάνω από 9</a:t>
            </a:r>
            <a:r>
              <a:rPr lang="en-US" sz="900" dirty="0"/>
              <a:t>kg</a:t>
            </a:r>
            <a:r>
              <a:rPr lang="el-GR" sz="900" dirty="0"/>
              <a:t>.</a:t>
            </a:r>
            <a:endParaRPr lang="en-US" sz="900" dirty="0">
              <a:cs typeface="Calibri"/>
            </a:endParaRPr>
          </a:p>
          <a:p>
            <a:pPr marR="66401">
              <a:lnSpc>
                <a:spcPts val="960"/>
              </a:lnSpc>
            </a:pPr>
            <a:r>
              <a:rPr lang="en-US" sz="900" dirty="0"/>
              <a:t>6. </a:t>
            </a:r>
            <a:r>
              <a:rPr lang="el-GR" sz="900" dirty="0"/>
              <a:t>Για να αποφύγετε τραυματισμούς, κρατήστε τα παιδιά μακριά κατά την αναδίπλωση και ξεδίπλωση του προϊόντος.</a:t>
            </a:r>
            <a:br>
              <a:rPr lang="el-GR" sz="900" dirty="0"/>
            </a:br>
            <a:r>
              <a:rPr lang="el-GR" sz="900" dirty="0"/>
              <a:t>7. Ποτέ μην χρησιμοποιείτε το παιχνίδι ως λαβή.</a:t>
            </a:r>
            <a:br>
              <a:rPr lang="el-GR" sz="900" dirty="0"/>
            </a:br>
            <a:r>
              <a:rPr lang="el-GR" sz="900" dirty="0"/>
              <a:t>8. Μην μετακινείτε ή σηκώνετε αυτό το προϊόν  με το παιδί μέσα.</a:t>
            </a:r>
            <a:br>
              <a:rPr lang="el-GR" sz="900" dirty="0"/>
            </a:br>
            <a:endParaRPr lang="en-US" sz="900" dirty="0"/>
          </a:p>
        </p:txBody>
      </p:sp>
      <p:sp>
        <p:nvSpPr>
          <p:cNvPr id="24" name="Правоъгълник 2"/>
          <p:cNvSpPr/>
          <p:nvPr/>
        </p:nvSpPr>
        <p:spPr>
          <a:xfrm>
            <a:off x="4917889" y="38100"/>
            <a:ext cx="3864304" cy="4965462"/>
          </a:xfrm>
          <a:prstGeom prst="rect">
            <a:avLst/>
          </a:prstGeom>
        </p:spPr>
        <p:txBody>
          <a:bodyPr wrap="square">
            <a:spAutoFit/>
          </a:bodyPr>
          <a:lstStyle/>
          <a:p>
            <a:pPr marR="66401">
              <a:lnSpc>
                <a:spcPts val="960"/>
              </a:lnSpc>
            </a:pPr>
            <a:r>
              <a:rPr lang="en-US" sz="900" dirty="0" smtClean="0"/>
              <a:t>9</a:t>
            </a:r>
            <a:r>
              <a:rPr lang="el-GR" sz="900" dirty="0" smtClean="0"/>
              <a:t>. </a:t>
            </a:r>
            <a:r>
              <a:rPr lang="el-GR" sz="900" dirty="0"/>
              <a:t>Ποτέ μην χρησιμοποιείτε σκαμνί.</a:t>
            </a:r>
            <a:br>
              <a:rPr lang="el-GR" sz="900" dirty="0"/>
            </a:br>
            <a:r>
              <a:rPr lang="el-GR" sz="900" dirty="0" smtClean="0"/>
              <a:t>1</a:t>
            </a:r>
            <a:r>
              <a:rPr lang="en-US" sz="900" dirty="0" smtClean="0"/>
              <a:t>0</a:t>
            </a:r>
            <a:r>
              <a:rPr lang="el-GR" sz="900" dirty="0" smtClean="0"/>
              <a:t>. </a:t>
            </a:r>
            <a:r>
              <a:rPr lang="el-GR" sz="900" b="1" dirty="0"/>
              <a:t>ΠΡΟΕΙΔΟΠΟΙΗΣΗ</a:t>
            </a:r>
            <a:r>
              <a:rPr lang="el-GR" sz="900" dirty="0"/>
              <a:t>! Ποτέ μη χρησιμοποιείτε αυτό το προϊόν σε υπερυψωμένες επιφάνειες.(π.χ. ένα τραπέζι).</a:t>
            </a:r>
            <a:br>
              <a:rPr lang="el-GR" sz="900" dirty="0"/>
            </a:br>
            <a:r>
              <a:rPr lang="el-GR" sz="900" dirty="0"/>
              <a:t> </a:t>
            </a:r>
            <a:r>
              <a:rPr lang="el-GR" sz="900" dirty="0" smtClean="0"/>
              <a:t>1</a:t>
            </a:r>
            <a:r>
              <a:rPr lang="en-US" sz="900" dirty="0" smtClean="0"/>
              <a:t>1</a:t>
            </a:r>
            <a:r>
              <a:rPr lang="el-GR" sz="900" dirty="0" smtClean="0"/>
              <a:t>. </a:t>
            </a:r>
            <a:r>
              <a:rPr lang="el-GR" sz="900" dirty="0"/>
              <a:t>Μην τοποθετείτε ηλεκτρικές </a:t>
            </a:r>
            <a:r>
              <a:rPr lang="en-US" sz="900" dirty="0"/>
              <a:t>swing </a:t>
            </a:r>
            <a:r>
              <a:rPr lang="el-GR" sz="900" dirty="0"/>
              <a:t>σε ανώμαλες επιφάνειες, κοντά σε σκαλοπάτια ή σκάλες, ολισθηρό και υγρές επιφάνειες, σε πισίνες, θερμότητας - συσκευές θέρμανσης, σόμπες κουζίνα και τζάκι και άλλα επικίνδυνα σημεία.</a:t>
            </a:r>
            <a:br>
              <a:rPr lang="el-GR" sz="900" dirty="0"/>
            </a:br>
            <a:r>
              <a:rPr lang="el-GR" sz="900" dirty="0" smtClean="0"/>
              <a:t>1</a:t>
            </a:r>
            <a:r>
              <a:rPr lang="en-US" sz="900" dirty="0" smtClean="0"/>
              <a:t>2</a:t>
            </a:r>
            <a:r>
              <a:rPr lang="el-GR" sz="900" dirty="0" smtClean="0"/>
              <a:t> </a:t>
            </a:r>
            <a:r>
              <a:rPr lang="el-GR" sz="900" dirty="0"/>
              <a:t>Μην χρησιμοποιείτε εξαρτήματα ή ανταλλακτικά διαφορετικά από εκείνα που έχουν εγκριθεί από τον κατασκευαστή</a:t>
            </a:r>
            <a:r>
              <a:rPr lang="el-GR" sz="900" dirty="0" smtClean="0"/>
              <a:t>.</a:t>
            </a:r>
            <a:endParaRPr lang="en-US" sz="900" dirty="0" smtClean="0"/>
          </a:p>
          <a:p>
            <a:pPr marR="66401">
              <a:lnSpc>
                <a:spcPts val="960"/>
              </a:lnSpc>
            </a:pPr>
            <a:r>
              <a:rPr lang="el-GR" sz="900" dirty="0" smtClean="0"/>
              <a:t>1</a:t>
            </a:r>
            <a:r>
              <a:rPr lang="en-US" sz="900" dirty="0" smtClean="0"/>
              <a:t>3</a:t>
            </a:r>
            <a:r>
              <a:rPr lang="el-GR" sz="900" dirty="0" smtClean="0"/>
              <a:t>. </a:t>
            </a:r>
            <a:r>
              <a:rPr lang="el-GR" sz="900" dirty="0"/>
              <a:t>Μην κρύβετε τίποτα άλλο από τα παιχνίδια.</a:t>
            </a:r>
            <a:br>
              <a:rPr lang="el-GR" sz="900" dirty="0"/>
            </a:br>
            <a:r>
              <a:rPr lang="el-GR" sz="900" dirty="0" smtClean="0"/>
              <a:t>1</a:t>
            </a:r>
            <a:r>
              <a:rPr lang="en-US" sz="900" dirty="0" smtClean="0"/>
              <a:t>4</a:t>
            </a:r>
            <a:r>
              <a:rPr lang="el-GR" sz="900" dirty="0" smtClean="0"/>
              <a:t>. </a:t>
            </a:r>
            <a:r>
              <a:rPr lang="el-GR" sz="900" b="1" dirty="0"/>
              <a:t>ΠΡΟΕΙΔΟΠΟΙΗΣΗ</a:t>
            </a:r>
            <a:r>
              <a:rPr lang="el-GR" sz="900" dirty="0"/>
              <a:t>! Αυτό το προϊόν δεν προορίζεται για παρατεταμένες περιόδους ύπνου.</a:t>
            </a:r>
            <a:br>
              <a:rPr lang="el-GR" sz="900" dirty="0"/>
            </a:br>
            <a:r>
              <a:rPr lang="el-GR" sz="900" dirty="0" smtClean="0"/>
              <a:t>1</a:t>
            </a:r>
            <a:r>
              <a:rPr lang="en-US" sz="900" dirty="0" smtClean="0"/>
              <a:t>5</a:t>
            </a:r>
            <a:r>
              <a:rPr lang="el-GR" sz="900" dirty="0" smtClean="0"/>
              <a:t>. </a:t>
            </a:r>
            <a:r>
              <a:rPr lang="el-GR" sz="900" dirty="0"/>
              <a:t>Το προϊόν δεν είναι παιχνίδι για παιδιά, μην αφήνετε τα παιδιά να παίζουν με αυτό.</a:t>
            </a:r>
            <a:br>
              <a:rPr lang="el-GR" sz="900" dirty="0"/>
            </a:br>
            <a:r>
              <a:rPr lang="el-GR" sz="900" dirty="0" smtClean="0"/>
              <a:t>1</a:t>
            </a:r>
            <a:r>
              <a:rPr lang="en-US" sz="900" dirty="0" smtClean="0"/>
              <a:t>6</a:t>
            </a:r>
            <a:r>
              <a:rPr lang="el-GR" sz="900" dirty="0" smtClean="0"/>
              <a:t>.</a:t>
            </a:r>
            <a:r>
              <a:rPr lang="el-GR" sz="900" b="1" dirty="0" smtClean="0"/>
              <a:t> </a:t>
            </a:r>
            <a:r>
              <a:rPr lang="el-GR" sz="900" b="1" dirty="0"/>
              <a:t>ΠΡΟΕΙΔΟΠΟΙΗΣΗ</a:t>
            </a:r>
            <a:r>
              <a:rPr lang="el-GR" sz="900" dirty="0"/>
              <a:t>! Όταν βγάζετε το παιδί από τη βάση, πρέπει να σταματήσει εκ των προτέρων.</a:t>
            </a:r>
            <a:br>
              <a:rPr lang="el-GR" sz="900" dirty="0"/>
            </a:br>
            <a:r>
              <a:rPr lang="el-GR" sz="900" dirty="0" smtClean="0"/>
              <a:t>1</a:t>
            </a:r>
            <a:r>
              <a:rPr lang="en-US" sz="900" dirty="0" smtClean="0"/>
              <a:t>7</a:t>
            </a:r>
            <a:r>
              <a:rPr lang="el-GR" sz="900" dirty="0" smtClean="0"/>
              <a:t>. </a:t>
            </a:r>
            <a:r>
              <a:rPr lang="el-GR" sz="900" dirty="0"/>
              <a:t>Το προϊόν αυτό δεν αντικαθιστά το κρεβάτι ή το κρεβάτι. Όταν ένα παιδί χρειάζεται ύπνο, αυτός ή αυτή θα πρέπει να τεθεί σε βρεφική κούνια ή κούνια.</a:t>
            </a:r>
            <a:br>
              <a:rPr lang="el-GR" sz="900" dirty="0"/>
            </a:br>
            <a:r>
              <a:rPr lang="el-GR" sz="900" dirty="0" smtClean="0"/>
              <a:t>1</a:t>
            </a:r>
            <a:r>
              <a:rPr lang="en-US" sz="900" dirty="0" smtClean="0"/>
              <a:t>8</a:t>
            </a:r>
            <a:r>
              <a:rPr lang="el-GR" sz="900" dirty="0" smtClean="0"/>
              <a:t>. </a:t>
            </a:r>
            <a:r>
              <a:rPr lang="el-GR" sz="900" dirty="0"/>
              <a:t>Μην αφήνετε το παιδί να παίζει με αυτό το προϊόν .</a:t>
            </a:r>
            <a:br>
              <a:rPr lang="el-GR" sz="900" dirty="0"/>
            </a:br>
            <a:r>
              <a:rPr lang="en-US" sz="900" dirty="0" smtClean="0"/>
              <a:t>19</a:t>
            </a:r>
            <a:r>
              <a:rPr lang="el-GR" sz="900" dirty="0" smtClean="0"/>
              <a:t>. </a:t>
            </a:r>
            <a:r>
              <a:rPr lang="el-GR" sz="900" dirty="0"/>
              <a:t>Όταν το προϊόν είναι συνδεδεμένο με μια συσκευή αναπαραγωγής μουσικής να βεβαιώνεστε ότι η ένταση της συσκευής είναι ρυθμισμένη σε χαμηλή τιμή.</a:t>
            </a:r>
            <a:br>
              <a:rPr lang="el-GR" sz="900" dirty="0"/>
            </a:br>
            <a:r>
              <a:rPr lang="el-GR" sz="900" dirty="0" smtClean="0"/>
              <a:t>2</a:t>
            </a:r>
            <a:r>
              <a:rPr lang="en-US" sz="900" dirty="0" smtClean="0"/>
              <a:t>0</a:t>
            </a:r>
            <a:r>
              <a:rPr lang="el-GR" sz="900" dirty="0" smtClean="0"/>
              <a:t>. </a:t>
            </a:r>
            <a:r>
              <a:rPr lang="el-GR" sz="900" dirty="0"/>
              <a:t>Ελέγχετε τακτικά την κατάσταση του προσαρμογέα βάσης για καλώδιο, συσκευή ή άλλα κατεστραμμένα μέρη. Αν βρείτε, παρακαλώ σταματήστε να χρησιμοποιείτε τη βάση.</a:t>
            </a:r>
            <a:br>
              <a:rPr lang="el-GR" sz="900" dirty="0"/>
            </a:br>
            <a:r>
              <a:rPr lang="el-GR" sz="900" dirty="0" smtClean="0"/>
              <a:t>2</a:t>
            </a:r>
            <a:r>
              <a:rPr lang="en-US" sz="900" dirty="0" smtClean="0"/>
              <a:t>1</a:t>
            </a:r>
            <a:r>
              <a:rPr lang="el-GR" sz="900" dirty="0" smtClean="0"/>
              <a:t>. </a:t>
            </a:r>
            <a:r>
              <a:rPr lang="el-GR" sz="900" dirty="0"/>
              <a:t>Η βάση πρέπει να χρησιμοποιείται μόνο με τον προσαρμογέα που παρέχεται από τον κατασκευαστή / διανομέα.</a:t>
            </a:r>
            <a:br>
              <a:rPr lang="el-GR" sz="900" dirty="0"/>
            </a:br>
            <a:r>
              <a:rPr lang="el-GR" sz="900" dirty="0" smtClean="0"/>
              <a:t>2</a:t>
            </a:r>
            <a:r>
              <a:rPr lang="en-US" sz="900" dirty="0" smtClean="0"/>
              <a:t>2</a:t>
            </a:r>
            <a:r>
              <a:rPr lang="el-GR" sz="900" dirty="0" smtClean="0"/>
              <a:t>. </a:t>
            </a:r>
            <a:r>
              <a:rPr lang="el-GR" sz="900" dirty="0"/>
              <a:t>Μην αφήνετε περισσότερα από ένα παιδιά να χρησιμοποιούν τη βάση. Μην αφήνετε τα παιδιά να παίζουν με το λίκνο ή γύρω από αυτό εάν υπάρχει άλλο παιδί μέσα.</a:t>
            </a:r>
            <a:br>
              <a:rPr lang="el-GR" sz="900" dirty="0"/>
            </a:br>
            <a:r>
              <a:rPr lang="el-GR" sz="900" dirty="0" smtClean="0"/>
              <a:t>2</a:t>
            </a:r>
            <a:r>
              <a:rPr lang="en-US" sz="900" dirty="0" smtClean="0"/>
              <a:t>3</a:t>
            </a:r>
            <a:r>
              <a:rPr lang="el-GR" sz="900" dirty="0" smtClean="0"/>
              <a:t>. </a:t>
            </a:r>
            <a:r>
              <a:rPr lang="el-GR" sz="900" b="1" dirty="0"/>
              <a:t>ΠΡΟΕΙΔΟΠΟΙΗΣΗ!</a:t>
            </a:r>
            <a:r>
              <a:rPr lang="el-GR" sz="900" dirty="0"/>
              <a:t> Μην κάνετε αλλαγές και βελτιώσεις στο σχεδιασμό του </a:t>
            </a:r>
            <a:r>
              <a:rPr lang="en-US" sz="900" dirty="0"/>
              <a:t>swing, </a:t>
            </a:r>
            <a:r>
              <a:rPr lang="el-GR" sz="900" dirty="0"/>
              <a:t>καθώς αυτό μπορεί να οδηγήσει σε αναστατώσει ή να βλάψουν την κούνια, ενώ το παιδί βρίσκεται σε αυτό, και το κακό.</a:t>
            </a:r>
            <a:br>
              <a:rPr lang="el-GR" sz="900" dirty="0"/>
            </a:br>
            <a:r>
              <a:rPr lang="el-GR" sz="900" dirty="0" smtClean="0"/>
              <a:t>2</a:t>
            </a:r>
            <a:r>
              <a:rPr lang="en-US" sz="900" dirty="0" smtClean="0"/>
              <a:t>4</a:t>
            </a:r>
            <a:r>
              <a:rPr lang="el-GR" sz="900" dirty="0" smtClean="0"/>
              <a:t>. </a:t>
            </a:r>
            <a:r>
              <a:rPr lang="el-GR" sz="900" dirty="0"/>
              <a:t>Μην επισκευάζετε τον εαυτό σας ηλεκτρικά. Σε περίπτωση βλάβης, επικοινωνήστε με ένα εξουσιοδοτημένο συνεργείο ή τον αντιπρόσωπο πωλήσεων από τον οποίο αγοράσατε το προϊόν</a:t>
            </a:r>
            <a:r>
              <a:rPr lang="el-GR" sz="900" dirty="0" smtClean="0"/>
              <a:t>.</a:t>
            </a:r>
            <a:endParaRPr lang="en-US" sz="900" dirty="0"/>
          </a:p>
        </p:txBody>
      </p:sp>
      <p:sp>
        <p:nvSpPr>
          <p:cNvPr id="25" name="Правоъгълник 2"/>
          <p:cNvSpPr/>
          <p:nvPr/>
        </p:nvSpPr>
        <p:spPr>
          <a:xfrm>
            <a:off x="4943810" y="5462071"/>
            <a:ext cx="4072053" cy="2284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bject 2"/>
          <p:cNvSpPr txBox="1"/>
          <p:nvPr/>
        </p:nvSpPr>
        <p:spPr>
          <a:xfrm>
            <a:off x="4928503" y="5496753"/>
            <a:ext cx="4007434" cy="311277"/>
          </a:xfrm>
          <a:prstGeom prst="rect">
            <a:avLst/>
          </a:prstGeom>
        </p:spPr>
        <p:txBody>
          <a:bodyPr wrap="square" lIns="0" tIns="0" rIns="0" bIns="0" rtlCol="0">
            <a:noAutofit/>
          </a:bodyPr>
          <a:lstStyle/>
          <a:p>
            <a:pPr marL="91445">
              <a:lnSpc>
                <a:spcPct val="101725"/>
              </a:lnSpc>
              <a:spcBef>
                <a:spcPts val="350"/>
              </a:spcBef>
            </a:pPr>
            <a:r>
              <a:rPr lang="el-GR" sz="800" spc="4" dirty="0">
                <a:cs typeface="Calibri"/>
              </a:rPr>
              <a:t>Αυτό το προϊόν έχει ελεγχθεί και συμμορφώνεται με </a:t>
            </a:r>
            <a:r>
              <a:rPr lang="el-GR" sz="800" spc="4" dirty="0" smtClean="0">
                <a:cs typeface="Calibri"/>
              </a:rPr>
              <a:t>το EN</a:t>
            </a:r>
            <a:r>
              <a:rPr lang="en-US" sz="800" spc="4" dirty="0" smtClean="0">
                <a:cs typeface="Calibri"/>
              </a:rPr>
              <a:t> </a:t>
            </a:r>
            <a:r>
              <a:rPr lang="el-GR" sz="800" spc="4" dirty="0" smtClean="0">
                <a:cs typeface="Calibri"/>
              </a:rPr>
              <a:t>16232</a:t>
            </a:r>
            <a:r>
              <a:rPr lang="el-GR" sz="800" spc="4" dirty="0">
                <a:cs typeface="Calibri"/>
              </a:rPr>
              <a:t>: </a:t>
            </a:r>
            <a:r>
              <a:rPr lang="el-GR" sz="800" spc="4" dirty="0" smtClean="0">
                <a:cs typeface="Calibri"/>
              </a:rPr>
              <a:t>2013</a:t>
            </a:r>
            <a:r>
              <a:rPr lang="en-US" sz="800" spc="4" dirty="0" smtClean="0">
                <a:cs typeface="Calibri"/>
              </a:rPr>
              <a:t>+A1:2018+A1:2018</a:t>
            </a:r>
            <a:r>
              <a:rPr lang="el-GR" sz="800" spc="4" dirty="0" smtClean="0">
                <a:cs typeface="Calibri"/>
              </a:rPr>
              <a:t>.</a:t>
            </a:r>
            <a:endParaRPr sz="800" dirty="0">
              <a:latin typeface="Calibri"/>
              <a:cs typeface="Calibri"/>
            </a:endParaRPr>
          </a:p>
        </p:txBody>
      </p:sp>
      <p:sp>
        <p:nvSpPr>
          <p:cNvPr id="27" name="object 38"/>
          <p:cNvSpPr/>
          <p:nvPr/>
        </p:nvSpPr>
        <p:spPr>
          <a:xfrm>
            <a:off x="4948510" y="5755509"/>
            <a:ext cx="4034172" cy="189164"/>
          </a:xfrm>
          <a:prstGeom prst="rect">
            <a:avLst/>
          </a:prstGeom>
          <a:blipFill>
            <a:blip r:embed="rId3" cstate="print"/>
            <a:stretch>
              <a:fillRect/>
            </a:stretch>
          </a:blipFill>
        </p:spPr>
        <p:txBody>
          <a:bodyPr wrap="square" lIns="0" tIns="0" rIns="0" bIns="0" rtlCol="0">
            <a:noAutofit/>
          </a:bodyPr>
          <a:lstStyle/>
          <a:p>
            <a:endParaRPr/>
          </a:p>
        </p:txBody>
      </p:sp>
      <p:sp>
        <p:nvSpPr>
          <p:cNvPr id="28" name="object 39"/>
          <p:cNvSpPr/>
          <p:nvPr/>
        </p:nvSpPr>
        <p:spPr>
          <a:xfrm>
            <a:off x="4943810" y="5747540"/>
            <a:ext cx="4034172" cy="197133"/>
          </a:xfrm>
          <a:custGeom>
            <a:avLst/>
            <a:gdLst/>
            <a:ahLst/>
            <a:cxnLst/>
            <a:rect l="l" t="t" r="r" b="b"/>
            <a:pathLst>
              <a:path w="3960876" h="179832">
                <a:moveTo>
                  <a:pt x="0" y="29972"/>
                </a:moveTo>
                <a:lnTo>
                  <a:pt x="3337" y="16232"/>
                </a:lnTo>
                <a:lnTo>
                  <a:pt x="12242" y="5815"/>
                </a:lnTo>
                <a:lnTo>
                  <a:pt x="25056" y="402"/>
                </a:lnTo>
                <a:lnTo>
                  <a:pt x="29970" y="0"/>
                </a:lnTo>
                <a:lnTo>
                  <a:pt x="3930904" y="0"/>
                </a:lnTo>
                <a:lnTo>
                  <a:pt x="3944643" y="3345"/>
                </a:lnTo>
                <a:lnTo>
                  <a:pt x="3955060" y="12261"/>
                </a:lnTo>
                <a:lnTo>
                  <a:pt x="3960473" y="25067"/>
                </a:lnTo>
                <a:lnTo>
                  <a:pt x="3960876" y="29972"/>
                </a:lnTo>
                <a:lnTo>
                  <a:pt x="3960876" y="149860"/>
                </a:lnTo>
                <a:lnTo>
                  <a:pt x="3957530" y="163599"/>
                </a:lnTo>
                <a:lnTo>
                  <a:pt x="3948614" y="174016"/>
                </a:lnTo>
                <a:lnTo>
                  <a:pt x="3935808" y="179429"/>
                </a:lnTo>
                <a:lnTo>
                  <a:pt x="3930904" y="179832"/>
                </a:lnTo>
                <a:lnTo>
                  <a:pt x="29970" y="179832"/>
                </a:lnTo>
                <a:lnTo>
                  <a:pt x="16213" y="176486"/>
                </a:lnTo>
                <a:lnTo>
                  <a:pt x="5803" y="167570"/>
                </a:lnTo>
                <a:lnTo>
                  <a:pt x="400" y="154764"/>
                </a:lnTo>
                <a:lnTo>
                  <a:pt x="0" y="149860"/>
                </a:lnTo>
                <a:lnTo>
                  <a:pt x="0" y="29972"/>
                </a:lnTo>
                <a:close/>
              </a:path>
            </a:pathLst>
          </a:custGeom>
          <a:ln w="9144">
            <a:solidFill>
              <a:srgbClr val="000000"/>
            </a:solidFill>
          </a:ln>
        </p:spPr>
        <p:txBody>
          <a:bodyPr wrap="square" lIns="0" tIns="0" rIns="0" bIns="0" rtlCol="0">
            <a:noAutofit/>
          </a:bodyPr>
          <a:lstStyle/>
          <a:p>
            <a:endParaRPr/>
          </a:p>
        </p:txBody>
      </p:sp>
      <p:sp>
        <p:nvSpPr>
          <p:cNvPr id="29" name="TextBox 1"/>
          <p:cNvSpPr txBox="1"/>
          <p:nvPr/>
        </p:nvSpPr>
        <p:spPr>
          <a:xfrm>
            <a:off x="6108191" y="5722995"/>
            <a:ext cx="1705410" cy="246221"/>
          </a:xfrm>
          <a:prstGeom prst="rect">
            <a:avLst/>
          </a:prstGeom>
          <a:noFill/>
        </p:spPr>
        <p:txBody>
          <a:bodyPr wrap="square" rtlCol="0">
            <a:spAutoFit/>
          </a:bodyPr>
          <a:lstStyle/>
          <a:p>
            <a:pPr algn="ctr"/>
            <a:r>
              <a:rPr lang="en-US" sz="1000" b="1" dirty="0" smtClean="0">
                <a:latin typeface="Arial" pitchFamily="34" charset="0"/>
                <a:cs typeface="Arial" pitchFamily="34" charset="0"/>
              </a:rPr>
              <a:t>I. </a:t>
            </a:r>
            <a:r>
              <a:rPr lang="el-GR" sz="1000" b="1" dirty="0">
                <a:latin typeface="Arial" pitchFamily="34" charset="0"/>
                <a:cs typeface="Arial" pitchFamily="34" charset="0"/>
              </a:rPr>
              <a:t>Μέρη</a:t>
            </a:r>
            <a:endParaRPr lang="bg-BG" sz="1000" b="1" dirty="0">
              <a:latin typeface="Arial" pitchFamily="34" charset="0"/>
              <a:cs typeface="Arial" pitchFamily="34" charset="0"/>
            </a:endParaRPr>
          </a:p>
        </p:txBody>
      </p:sp>
      <p:sp>
        <p:nvSpPr>
          <p:cNvPr id="30" name="Правоъгълник 7"/>
          <p:cNvSpPr/>
          <p:nvPr/>
        </p:nvSpPr>
        <p:spPr>
          <a:xfrm>
            <a:off x="4939110" y="5923450"/>
            <a:ext cx="2643075" cy="507831"/>
          </a:xfrm>
          <a:prstGeom prst="rect">
            <a:avLst/>
          </a:prstGeom>
        </p:spPr>
        <p:txBody>
          <a:bodyPr wrap="square">
            <a:spAutoFit/>
          </a:bodyPr>
          <a:lstStyle/>
          <a:p>
            <a:r>
              <a:rPr lang="el-GR" sz="900" dirty="0">
                <a:latin typeface="+mj-lt"/>
                <a:cs typeface="Arial" pitchFamily="34" charset="0"/>
              </a:rPr>
              <a:t>1. Μπροστινό και πίσω κύριο σωλήνα - 2 τεμ.</a:t>
            </a:r>
          </a:p>
          <a:p>
            <a:r>
              <a:rPr lang="el-GR" sz="900" dirty="0">
                <a:latin typeface="+mj-lt"/>
                <a:cs typeface="Arial" pitchFamily="34" charset="0"/>
              </a:rPr>
              <a:t>2. Βασικό πλαίσιο - 1 τεμ</a:t>
            </a:r>
          </a:p>
          <a:p>
            <a:r>
              <a:rPr lang="el-GR" sz="900" dirty="0">
                <a:latin typeface="+mj-lt"/>
                <a:cs typeface="Arial" pitchFamily="34" charset="0"/>
              </a:rPr>
              <a:t>3. Πρόσθετο πλαίσιο - 1 τεμ</a:t>
            </a:r>
            <a:r>
              <a:rPr lang="el-GR" sz="900" dirty="0" smtClean="0">
                <a:latin typeface="+mj-lt"/>
                <a:cs typeface="Arial" pitchFamily="34" charset="0"/>
              </a:rPr>
              <a:t>.</a:t>
            </a:r>
            <a:endParaRPr lang="el-GR" sz="900" dirty="0">
              <a:latin typeface="+mj-lt"/>
              <a:cs typeface="Arial" pitchFamily="34" charset="0"/>
            </a:endParaRPr>
          </a:p>
        </p:txBody>
      </p:sp>
      <p:sp>
        <p:nvSpPr>
          <p:cNvPr id="31" name="Правоъгълник 8"/>
          <p:cNvSpPr/>
          <p:nvPr/>
        </p:nvSpPr>
        <p:spPr>
          <a:xfrm>
            <a:off x="4902582" y="4735560"/>
            <a:ext cx="4072053" cy="733534"/>
          </a:xfrm>
          <a:prstGeom prst="rect">
            <a:avLst/>
          </a:prstGeom>
        </p:spPr>
        <p:txBody>
          <a:bodyPr wrap="square">
            <a:spAutoFit/>
          </a:bodyPr>
          <a:lstStyle/>
          <a:p>
            <a:pPr marR="66401">
              <a:lnSpc>
                <a:spcPts val="960"/>
              </a:lnSpc>
            </a:pPr>
            <a:r>
              <a:rPr lang="el-GR" sz="900" dirty="0" smtClean="0"/>
              <a:t>2</a:t>
            </a:r>
            <a:r>
              <a:rPr lang="en-US" sz="900" dirty="0" smtClean="0"/>
              <a:t>5</a:t>
            </a:r>
            <a:r>
              <a:rPr lang="el-GR" sz="900" dirty="0" smtClean="0"/>
              <a:t>. </a:t>
            </a:r>
            <a:r>
              <a:rPr lang="el-GR" sz="900" dirty="0"/>
              <a:t>Αφού αποσυσκευάσετε το προϊόν, αφαιρέστε όλες τις συσκευασίες από νάιλον και τις απορρίψτε σε καθορισμένες θέσεις. Κρατήστε τους έξω από το δρόμο για να αποτρέψετε τα παιδιά από πνιγμό.</a:t>
            </a:r>
            <a:endParaRPr lang="en-US" sz="900" dirty="0"/>
          </a:p>
          <a:p>
            <a:pPr marR="66401">
              <a:lnSpc>
                <a:spcPts val="960"/>
              </a:lnSpc>
            </a:pPr>
            <a:r>
              <a:rPr lang="en-US" sz="900" dirty="0" smtClean="0"/>
              <a:t>26. </a:t>
            </a:r>
            <a:r>
              <a:rPr lang="el-GR" sz="900" dirty="0"/>
              <a:t>Για να αποφύγετε τραυματισμούς  να βεβαιώνεστε ότι τα παιδιά βρίσκονται μακριά κατά το άνοιγμα ή το κλείσιμο του προϊόντος.</a:t>
            </a:r>
            <a:endParaRPr lang="en-US" sz="900" dirty="0"/>
          </a:p>
        </p:txBody>
      </p:sp>
      <p:sp>
        <p:nvSpPr>
          <p:cNvPr id="32" name="Правоъгълник 7"/>
          <p:cNvSpPr/>
          <p:nvPr/>
        </p:nvSpPr>
        <p:spPr>
          <a:xfrm>
            <a:off x="7150138" y="5942505"/>
            <a:ext cx="1865726" cy="369332"/>
          </a:xfrm>
          <a:prstGeom prst="rect">
            <a:avLst/>
          </a:prstGeom>
        </p:spPr>
        <p:txBody>
          <a:bodyPr wrap="square">
            <a:spAutoFit/>
          </a:bodyPr>
          <a:lstStyle/>
          <a:p>
            <a:r>
              <a:rPr lang="el-GR" sz="900" dirty="0" smtClean="0">
                <a:latin typeface="+mj-lt"/>
                <a:cs typeface="Arial" pitchFamily="34" charset="0"/>
              </a:rPr>
              <a:t>4</a:t>
            </a:r>
            <a:r>
              <a:rPr lang="el-GR" sz="900" dirty="0">
                <a:latin typeface="+mj-lt"/>
                <a:cs typeface="Arial" pitchFamily="34" charset="0"/>
              </a:rPr>
              <a:t>. Πλαίσιο και βάση βάσης - 1 τεμ.</a:t>
            </a:r>
          </a:p>
          <a:p>
            <a:r>
              <a:rPr lang="el-GR" sz="900" dirty="0">
                <a:latin typeface="+mj-lt"/>
                <a:cs typeface="Arial" pitchFamily="34" charset="0"/>
              </a:rPr>
              <a:t>5. Παιχνίδι στα παιχνίδια - 1 τεμ.</a:t>
            </a:r>
            <a:endParaRPr lang="bg-BG" sz="900" dirty="0" smtClean="0">
              <a:latin typeface="+mj-lt"/>
              <a:cs typeface="Arial" pitchFamily="34" charset="0"/>
            </a:endParaRPr>
          </a:p>
        </p:txBody>
      </p:sp>
      <p:sp>
        <p:nvSpPr>
          <p:cNvPr id="33" name="TextBox 17"/>
          <p:cNvSpPr txBox="1"/>
          <p:nvPr/>
        </p:nvSpPr>
        <p:spPr>
          <a:xfrm>
            <a:off x="4971405" y="6617481"/>
            <a:ext cx="396000" cy="180000"/>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20</a:t>
            </a:r>
            <a:endParaRPr lang="bg-BG" sz="900" b="1" dirty="0">
              <a:latin typeface="Arial" pitchFamily="34" charset="0"/>
              <a:cs typeface="Arial" pitchFamily="34" charset="0"/>
            </a:endParaRPr>
          </a:p>
        </p:txBody>
      </p:sp>
    </p:spTree>
    <p:extLst>
      <p:ext uri="{BB962C8B-B14F-4D97-AF65-F5344CB8AC3E}">
        <p14:creationId xmlns:p14="http://schemas.microsoft.com/office/powerpoint/2010/main" val="1643326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对象 2"/>
          <p:cNvGraphicFramePr>
            <a:graphicFrameLocks noChangeAspect="1"/>
          </p:cNvGraphicFramePr>
          <p:nvPr>
            <p:extLst>
              <p:ext uri="{D42A27DB-BD31-4B8C-83A1-F6EECF244321}">
                <p14:modId xmlns:p14="http://schemas.microsoft.com/office/powerpoint/2010/main" val="381167986"/>
              </p:ext>
            </p:extLst>
          </p:nvPr>
        </p:nvGraphicFramePr>
        <p:xfrm>
          <a:off x="648541" y="488092"/>
          <a:ext cx="1639530" cy="740752"/>
        </p:xfrm>
        <a:graphic>
          <a:graphicData uri="http://schemas.openxmlformats.org/presentationml/2006/ole">
            <mc:AlternateContent xmlns:mc="http://schemas.openxmlformats.org/markup-compatibility/2006">
              <mc:Choice xmlns:v="urn:schemas-microsoft-com:vml" Requires="v">
                <p:oleObj spid="_x0000_s46383" r:id="rId3" imgW="17506950" imgH="8067675" progId="">
                  <p:embed/>
                </p:oleObj>
              </mc:Choice>
              <mc:Fallback>
                <p:oleObj r:id="rId3" imgW="17506950" imgH="8067675" progId="">
                  <p:embed/>
                  <p:pic>
                    <p:nvPicPr>
                      <p:cNvPr id="19" name="对象 2"/>
                      <p:cNvPicPr>
                        <a:picLocks noChangeAspect="1" noChangeArrowheads="1"/>
                      </p:cNvPicPr>
                      <p:nvPr/>
                    </p:nvPicPr>
                    <p:blipFill>
                      <a:blip r:embed="rId4">
                        <a:extLst>
                          <a:ext uri="{28A0092B-C50C-407E-A947-70E740481C1C}">
                            <a14:useLocalDpi xmlns:a14="http://schemas.microsoft.com/office/drawing/2010/main" val="0"/>
                          </a:ext>
                        </a:extLst>
                      </a:blip>
                      <a:srcRect l="27139" t="48329" r="47729" b="30109"/>
                      <a:stretch>
                        <a:fillRect/>
                      </a:stretch>
                    </p:blipFill>
                    <p:spPr bwMode="auto">
                      <a:xfrm>
                        <a:off x="648541" y="488092"/>
                        <a:ext cx="1639530" cy="740752"/>
                      </a:xfrm>
                      <a:prstGeom prst="rect">
                        <a:avLst/>
                      </a:prstGeom>
                      <a:noFill/>
                      <a:extLst/>
                    </p:spPr>
                  </p:pic>
                </p:oleObj>
              </mc:Fallback>
            </mc:AlternateContent>
          </a:graphicData>
        </a:graphic>
      </p:graphicFrame>
      <p:graphicFrame>
        <p:nvGraphicFramePr>
          <p:cNvPr id="23" name="对象 3"/>
          <p:cNvGraphicFramePr>
            <a:graphicFrameLocks noChangeAspect="1"/>
          </p:cNvGraphicFramePr>
          <p:nvPr>
            <p:extLst>
              <p:ext uri="{D42A27DB-BD31-4B8C-83A1-F6EECF244321}">
                <p14:modId xmlns:p14="http://schemas.microsoft.com/office/powerpoint/2010/main" val="3731808074"/>
              </p:ext>
            </p:extLst>
          </p:nvPr>
        </p:nvGraphicFramePr>
        <p:xfrm>
          <a:off x="2288070" y="349592"/>
          <a:ext cx="1415743" cy="775152"/>
        </p:xfrm>
        <a:graphic>
          <a:graphicData uri="http://schemas.openxmlformats.org/presentationml/2006/ole">
            <mc:AlternateContent xmlns:mc="http://schemas.openxmlformats.org/markup-compatibility/2006">
              <mc:Choice xmlns:v="urn:schemas-microsoft-com:vml" Requires="v">
                <p:oleObj spid="_x0000_s46384" r:id="rId5" imgW="17240250" imgH="8562975" progId="">
                  <p:embed/>
                </p:oleObj>
              </mc:Choice>
              <mc:Fallback>
                <p:oleObj r:id="rId5" imgW="17240250" imgH="8562975" progId="">
                  <p:embed/>
                  <p:pic>
                    <p:nvPicPr>
                      <p:cNvPr id="20" name="对象 3"/>
                      <p:cNvPicPr>
                        <a:picLocks noChangeAspect="1" noChangeArrowheads="1"/>
                      </p:cNvPicPr>
                      <p:nvPr/>
                    </p:nvPicPr>
                    <p:blipFill>
                      <a:blip r:embed="rId6">
                        <a:extLst>
                          <a:ext uri="{28A0092B-C50C-407E-A947-70E740481C1C}">
                            <a14:useLocalDpi xmlns:a14="http://schemas.microsoft.com/office/drawing/2010/main" val="0"/>
                          </a:ext>
                        </a:extLst>
                      </a:blip>
                      <a:srcRect l="14487" t="8490" r="5608" b="4716"/>
                      <a:stretch>
                        <a:fillRect/>
                      </a:stretch>
                    </p:blipFill>
                    <p:spPr bwMode="auto">
                      <a:xfrm>
                        <a:off x="2288070" y="349592"/>
                        <a:ext cx="1415743" cy="775152"/>
                      </a:xfrm>
                      <a:prstGeom prst="rect">
                        <a:avLst/>
                      </a:prstGeom>
                      <a:noFill/>
                      <a:extLst/>
                    </p:spPr>
                  </p:pic>
                </p:oleObj>
              </mc:Fallback>
            </mc:AlternateContent>
          </a:graphicData>
        </a:graphic>
      </p:graphicFrame>
      <p:graphicFrame>
        <p:nvGraphicFramePr>
          <p:cNvPr id="24" name="对象 4"/>
          <p:cNvGraphicFramePr>
            <a:graphicFrameLocks noChangeAspect="1"/>
          </p:cNvGraphicFramePr>
          <p:nvPr>
            <p:extLst>
              <p:ext uri="{D42A27DB-BD31-4B8C-83A1-F6EECF244321}">
                <p14:modId xmlns:p14="http://schemas.microsoft.com/office/powerpoint/2010/main" val="928814529"/>
              </p:ext>
            </p:extLst>
          </p:nvPr>
        </p:nvGraphicFramePr>
        <p:xfrm>
          <a:off x="710475" y="1199183"/>
          <a:ext cx="1475857" cy="836631"/>
        </p:xfrm>
        <a:graphic>
          <a:graphicData uri="http://schemas.openxmlformats.org/presentationml/2006/ole">
            <mc:AlternateContent xmlns:mc="http://schemas.openxmlformats.org/markup-compatibility/2006">
              <mc:Choice xmlns:v="urn:schemas-microsoft-com:vml" Requires="v">
                <p:oleObj spid="_x0000_s46385" r:id="rId7" imgW="17240250" imgH="8562975" progId="">
                  <p:embed/>
                </p:oleObj>
              </mc:Choice>
              <mc:Fallback>
                <p:oleObj r:id="rId7" imgW="17240250" imgH="8562975" progId="">
                  <p:embed/>
                  <p:pic>
                    <p:nvPicPr>
                      <p:cNvPr id="21" name="对象 4"/>
                      <p:cNvPicPr>
                        <a:picLocks noChangeAspect="1" noChangeArrowheads="1"/>
                      </p:cNvPicPr>
                      <p:nvPr/>
                    </p:nvPicPr>
                    <p:blipFill>
                      <a:blip r:embed="rId8">
                        <a:extLst>
                          <a:ext uri="{28A0092B-C50C-407E-A947-70E740481C1C}">
                            <a14:useLocalDpi xmlns:a14="http://schemas.microsoft.com/office/drawing/2010/main" val="0"/>
                          </a:ext>
                        </a:extLst>
                      </a:blip>
                      <a:srcRect l="20561" t="11711" r="14018" b="13513"/>
                      <a:stretch>
                        <a:fillRect/>
                      </a:stretch>
                    </p:blipFill>
                    <p:spPr bwMode="auto">
                      <a:xfrm>
                        <a:off x="710475" y="1199183"/>
                        <a:ext cx="1475857" cy="836631"/>
                      </a:xfrm>
                      <a:prstGeom prst="rect">
                        <a:avLst/>
                      </a:prstGeom>
                      <a:noFill/>
                      <a:extLst/>
                    </p:spPr>
                  </p:pic>
                </p:oleObj>
              </mc:Fallback>
            </mc:AlternateContent>
          </a:graphicData>
        </a:graphic>
      </p:graphicFrame>
      <p:sp>
        <p:nvSpPr>
          <p:cNvPr id="26" name="Правоъгълник 25"/>
          <p:cNvSpPr/>
          <p:nvPr/>
        </p:nvSpPr>
        <p:spPr>
          <a:xfrm>
            <a:off x="1259632" y="737992"/>
            <a:ext cx="324254" cy="220573"/>
          </a:xfrm>
          <a:prstGeom prst="rect">
            <a:avLst/>
          </a:prstGeom>
        </p:spPr>
        <p:txBody>
          <a:bodyPr wrap="square">
            <a:spAutoFit/>
          </a:bodyPr>
          <a:lstStyle/>
          <a:p>
            <a:pPr marL="56738" marR="66401" indent="0">
              <a:lnSpc>
                <a:spcPts val="960"/>
              </a:lnSpc>
              <a:spcBef>
                <a:spcPts val="432"/>
              </a:spcBef>
            </a:pPr>
            <a:r>
              <a:rPr lang="en-US" sz="1500" b="1" dirty="0" smtClean="0">
                <a:cs typeface="Calibri"/>
              </a:rPr>
              <a:t>1</a:t>
            </a:r>
            <a:endParaRPr lang="ru-RU" sz="1500" dirty="0">
              <a:cs typeface="Calibri"/>
            </a:endParaRPr>
          </a:p>
        </p:txBody>
      </p:sp>
      <p:sp>
        <p:nvSpPr>
          <p:cNvPr id="27" name="Правоъгълник 26"/>
          <p:cNvSpPr/>
          <p:nvPr/>
        </p:nvSpPr>
        <p:spPr>
          <a:xfrm>
            <a:off x="2875352" y="719269"/>
            <a:ext cx="324254" cy="239296"/>
          </a:xfrm>
          <a:prstGeom prst="rect">
            <a:avLst/>
          </a:prstGeom>
        </p:spPr>
        <p:txBody>
          <a:bodyPr wrap="square">
            <a:spAutoFit/>
          </a:bodyPr>
          <a:lstStyle/>
          <a:p>
            <a:pPr marL="56738" marR="66401" indent="0">
              <a:lnSpc>
                <a:spcPts val="960"/>
              </a:lnSpc>
              <a:spcBef>
                <a:spcPts val="432"/>
              </a:spcBef>
            </a:pPr>
            <a:r>
              <a:rPr lang="en-US" sz="1500" b="1" dirty="0" smtClean="0">
                <a:cs typeface="Calibri"/>
              </a:rPr>
              <a:t>2</a:t>
            </a:r>
            <a:endParaRPr lang="ru-RU" sz="1500" dirty="0">
              <a:cs typeface="Calibri"/>
            </a:endParaRPr>
          </a:p>
        </p:txBody>
      </p:sp>
      <p:sp>
        <p:nvSpPr>
          <p:cNvPr id="28" name="Правоъгълник 27"/>
          <p:cNvSpPr/>
          <p:nvPr/>
        </p:nvSpPr>
        <p:spPr>
          <a:xfrm>
            <a:off x="1268384" y="1543408"/>
            <a:ext cx="324254" cy="239296"/>
          </a:xfrm>
          <a:prstGeom prst="rect">
            <a:avLst/>
          </a:prstGeom>
        </p:spPr>
        <p:txBody>
          <a:bodyPr wrap="square">
            <a:spAutoFit/>
          </a:bodyPr>
          <a:lstStyle/>
          <a:p>
            <a:pPr marL="56738" marR="66401" indent="0">
              <a:lnSpc>
                <a:spcPts val="960"/>
              </a:lnSpc>
              <a:spcBef>
                <a:spcPts val="432"/>
              </a:spcBef>
            </a:pPr>
            <a:r>
              <a:rPr lang="en-US" sz="1500" b="1" dirty="0" smtClean="0">
                <a:cs typeface="Calibri"/>
              </a:rPr>
              <a:t>3</a:t>
            </a:r>
            <a:endParaRPr lang="ru-RU" sz="1500" dirty="0">
              <a:cs typeface="Calibri"/>
            </a:endParaRPr>
          </a:p>
        </p:txBody>
      </p:sp>
      <p:graphicFrame>
        <p:nvGraphicFramePr>
          <p:cNvPr id="29" name="对象 25"/>
          <p:cNvGraphicFramePr>
            <a:graphicFrameLocks noChangeAspect="1"/>
          </p:cNvGraphicFramePr>
          <p:nvPr>
            <p:extLst>
              <p:ext uri="{D42A27DB-BD31-4B8C-83A1-F6EECF244321}">
                <p14:modId xmlns:p14="http://schemas.microsoft.com/office/powerpoint/2010/main" val="128751888"/>
              </p:ext>
            </p:extLst>
          </p:nvPr>
        </p:nvGraphicFramePr>
        <p:xfrm>
          <a:off x="2227763" y="1047390"/>
          <a:ext cx="1508899" cy="1237769"/>
        </p:xfrm>
        <a:graphic>
          <a:graphicData uri="http://schemas.openxmlformats.org/presentationml/2006/ole">
            <mc:AlternateContent xmlns:mc="http://schemas.openxmlformats.org/markup-compatibility/2006">
              <mc:Choice xmlns:v="urn:schemas-microsoft-com:vml" Requires="v">
                <p:oleObj spid="_x0000_s46386" r:id="rId9" imgW="175641000" imgH="204635100" progId="">
                  <p:embed/>
                </p:oleObj>
              </mc:Choice>
              <mc:Fallback>
                <p:oleObj r:id="rId9" imgW="175641000" imgH="204635100" progId="">
                  <p:embed/>
                  <p:pic>
                    <p:nvPicPr>
                      <p:cNvPr id="26" name="对象 25"/>
                      <p:cNvPicPr>
                        <a:picLocks noChangeAspect="1" noChangeArrowheads="1"/>
                      </p:cNvPicPr>
                      <p:nvPr/>
                    </p:nvPicPr>
                    <p:blipFill>
                      <a:blip r:embed="rId10">
                        <a:extLst>
                          <a:ext uri="{28A0092B-C50C-407E-A947-70E740481C1C}">
                            <a14:useLocalDpi xmlns:a14="http://schemas.microsoft.com/office/drawing/2010/main" val="0"/>
                          </a:ext>
                        </a:extLst>
                      </a:blip>
                      <a:srcRect l="39720" t="40311" r="49904" b="40154"/>
                      <a:stretch>
                        <a:fillRect/>
                      </a:stretch>
                    </p:blipFill>
                    <p:spPr bwMode="auto">
                      <a:xfrm>
                        <a:off x="2227763" y="1047390"/>
                        <a:ext cx="1508899" cy="1237769"/>
                      </a:xfrm>
                      <a:prstGeom prst="rect">
                        <a:avLst/>
                      </a:prstGeom>
                      <a:noFill/>
                      <a:extLst/>
                    </p:spPr>
                  </p:pic>
                </p:oleObj>
              </mc:Fallback>
            </mc:AlternateContent>
          </a:graphicData>
        </a:graphic>
      </p:graphicFrame>
      <p:sp>
        <p:nvSpPr>
          <p:cNvPr id="31" name="Правоъгълник 30"/>
          <p:cNvSpPr/>
          <p:nvPr/>
        </p:nvSpPr>
        <p:spPr>
          <a:xfrm>
            <a:off x="2551974" y="1346007"/>
            <a:ext cx="324254" cy="239296"/>
          </a:xfrm>
          <a:prstGeom prst="rect">
            <a:avLst/>
          </a:prstGeom>
        </p:spPr>
        <p:txBody>
          <a:bodyPr wrap="square">
            <a:spAutoFit/>
          </a:bodyPr>
          <a:lstStyle/>
          <a:p>
            <a:pPr marL="56738" marR="66401" indent="0">
              <a:lnSpc>
                <a:spcPts val="960"/>
              </a:lnSpc>
              <a:spcBef>
                <a:spcPts val="432"/>
              </a:spcBef>
            </a:pPr>
            <a:r>
              <a:rPr lang="en-US" sz="1500" b="1" dirty="0" smtClean="0">
                <a:cs typeface="Calibri"/>
              </a:rPr>
              <a:t>4</a:t>
            </a:r>
            <a:endParaRPr lang="ru-RU" sz="1500" dirty="0">
              <a:cs typeface="Calibri"/>
            </a:endParaRPr>
          </a:p>
        </p:txBody>
      </p:sp>
      <p:sp>
        <p:nvSpPr>
          <p:cNvPr id="32" name="Правоъгълник 31"/>
          <p:cNvSpPr/>
          <p:nvPr/>
        </p:nvSpPr>
        <p:spPr>
          <a:xfrm>
            <a:off x="1236616" y="2620762"/>
            <a:ext cx="324254" cy="239296"/>
          </a:xfrm>
          <a:prstGeom prst="rect">
            <a:avLst/>
          </a:prstGeom>
        </p:spPr>
        <p:txBody>
          <a:bodyPr wrap="square">
            <a:spAutoFit/>
          </a:bodyPr>
          <a:lstStyle/>
          <a:p>
            <a:pPr marL="56738" marR="66401" indent="0">
              <a:lnSpc>
                <a:spcPts val="960"/>
              </a:lnSpc>
              <a:spcBef>
                <a:spcPts val="432"/>
              </a:spcBef>
            </a:pPr>
            <a:r>
              <a:rPr lang="en-US" sz="1500" b="1" dirty="0" smtClean="0">
                <a:cs typeface="Calibri"/>
              </a:rPr>
              <a:t>5</a:t>
            </a:r>
            <a:endParaRPr lang="ru-RU" sz="1500" dirty="0">
              <a:cs typeface="Calibri"/>
            </a:endParaRPr>
          </a:p>
        </p:txBody>
      </p:sp>
      <p:sp>
        <p:nvSpPr>
          <p:cNvPr id="41" name="TextBox 17"/>
          <p:cNvSpPr txBox="1"/>
          <p:nvPr/>
        </p:nvSpPr>
        <p:spPr>
          <a:xfrm>
            <a:off x="233671" y="6602324"/>
            <a:ext cx="396000" cy="180000"/>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2</a:t>
            </a:r>
          </a:p>
        </p:txBody>
      </p:sp>
      <p:pic>
        <p:nvPicPr>
          <p:cNvPr id="5" name="Picture 4"/>
          <p:cNvPicPr>
            <a:picLocks noChangeAspect="1"/>
          </p:cNvPicPr>
          <p:nvPr/>
        </p:nvPicPr>
        <p:blipFill>
          <a:blip r:embed="rId11"/>
          <a:stretch>
            <a:fillRect/>
          </a:stretch>
        </p:blipFill>
        <p:spPr>
          <a:xfrm>
            <a:off x="1218542" y="2280119"/>
            <a:ext cx="1663424" cy="965859"/>
          </a:xfrm>
          <a:prstGeom prst="rect">
            <a:avLst/>
          </a:prstGeom>
          <a:noFill/>
          <a:ln>
            <a:noFill/>
          </a:ln>
        </p:spPr>
        <p:style>
          <a:lnRef idx="0">
            <a:scrgbClr r="0" g="0" b="0"/>
          </a:lnRef>
          <a:fillRef idx="0">
            <a:scrgbClr r="0" g="0" b="0"/>
          </a:fillRef>
          <a:effectRef idx="0">
            <a:scrgbClr r="0" g="0" b="0"/>
          </a:effectRef>
          <a:fontRef idx="minor">
            <a:schemeClr val="dk1"/>
          </a:fontRef>
        </p:style>
      </p:pic>
      <p:sp>
        <p:nvSpPr>
          <p:cNvPr id="7" name="Oval 6"/>
          <p:cNvSpPr/>
          <p:nvPr/>
        </p:nvSpPr>
        <p:spPr>
          <a:xfrm>
            <a:off x="1268384" y="655734"/>
            <a:ext cx="360040" cy="326309"/>
          </a:xfrm>
          <a:prstGeom prst="ellipse">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bg-BG" u="sng" dirty="0"/>
          </a:p>
        </p:txBody>
      </p:sp>
      <p:sp>
        <p:nvSpPr>
          <p:cNvPr id="39" name="Oval 38"/>
          <p:cNvSpPr/>
          <p:nvPr/>
        </p:nvSpPr>
        <p:spPr>
          <a:xfrm>
            <a:off x="1259632" y="1454512"/>
            <a:ext cx="360040" cy="326309"/>
          </a:xfrm>
          <a:prstGeom prst="ellipse">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bg-BG" u="sng" dirty="0"/>
          </a:p>
        </p:txBody>
      </p:sp>
      <p:sp>
        <p:nvSpPr>
          <p:cNvPr id="44" name="Oval 43"/>
          <p:cNvSpPr/>
          <p:nvPr/>
        </p:nvSpPr>
        <p:spPr>
          <a:xfrm>
            <a:off x="2875351" y="639110"/>
            <a:ext cx="360040" cy="326309"/>
          </a:xfrm>
          <a:prstGeom prst="ellipse">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bg-BG" u="sng" dirty="0"/>
          </a:p>
        </p:txBody>
      </p:sp>
      <p:sp>
        <p:nvSpPr>
          <p:cNvPr id="45" name="Oval 44"/>
          <p:cNvSpPr/>
          <p:nvPr/>
        </p:nvSpPr>
        <p:spPr>
          <a:xfrm>
            <a:off x="2564221" y="1253093"/>
            <a:ext cx="360040" cy="326309"/>
          </a:xfrm>
          <a:prstGeom prst="ellipse">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bg-BG" u="sng" dirty="0"/>
          </a:p>
        </p:txBody>
      </p:sp>
      <p:sp>
        <p:nvSpPr>
          <p:cNvPr id="46" name="Oval 45"/>
          <p:cNvSpPr/>
          <p:nvPr/>
        </p:nvSpPr>
        <p:spPr>
          <a:xfrm>
            <a:off x="1165835" y="2197755"/>
            <a:ext cx="360040" cy="326309"/>
          </a:xfrm>
          <a:prstGeom prst="ellipse">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bg-BG" u="sng" dirty="0"/>
          </a:p>
        </p:txBody>
      </p:sp>
      <p:sp>
        <p:nvSpPr>
          <p:cNvPr id="14" name="TextBox 13"/>
          <p:cNvSpPr txBox="1"/>
          <p:nvPr/>
        </p:nvSpPr>
        <p:spPr>
          <a:xfrm>
            <a:off x="1204718" y="2207020"/>
            <a:ext cx="199922" cy="307777"/>
          </a:xfrm>
          <a:prstGeom prst="rect">
            <a:avLst/>
          </a:prstGeom>
          <a:noFill/>
        </p:spPr>
        <p:txBody>
          <a:bodyPr wrap="square" rtlCol="0">
            <a:spAutoFit/>
          </a:bodyPr>
          <a:lstStyle/>
          <a:p>
            <a:r>
              <a:rPr lang="en-US" sz="1400" b="1" dirty="0" smtClean="0"/>
              <a:t>5</a:t>
            </a:r>
            <a:endParaRPr lang="bg-BG" sz="1400" b="1" dirty="0"/>
          </a:p>
        </p:txBody>
      </p:sp>
      <p:sp>
        <p:nvSpPr>
          <p:cNvPr id="47" name="TextBox 48"/>
          <p:cNvSpPr txBox="1"/>
          <p:nvPr/>
        </p:nvSpPr>
        <p:spPr>
          <a:xfrm>
            <a:off x="236362" y="107997"/>
            <a:ext cx="3982802" cy="255389"/>
          </a:xfrm>
          <a:prstGeom prst="roundRect">
            <a:avLst/>
          </a:prstGeom>
          <a:ln/>
        </p:spPr>
        <p:style>
          <a:lnRef idx="1">
            <a:schemeClr val="dk1"/>
          </a:lnRef>
          <a:fillRef idx="2">
            <a:schemeClr val="dk1"/>
          </a:fillRef>
          <a:effectRef idx="1">
            <a:schemeClr val="dk1"/>
          </a:effectRef>
          <a:fontRef idx="minor">
            <a:schemeClr val="dk1"/>
          </a:fontRef>
        </p:style>
        <p:txBody>
          <a:bodyPr wrap="square" rtlCol="0" anchor="ctr">
            <a:spAutoFit/>
          </a:bodyPr>
          <a:lstStyle/>
          <a:p>
            <a:pPr algn="ctr"/>
            <a:r>
              <a:rPr lang="bg-BG" sz="900" b="1" dirty="0" smtClean="0"/>
              <a:t>ЧАСТИ/</a:t>
            </a:r>
            <a:r>
              <a:rPr lang="en-US" sz="900" b="1" dirty="0" smtClean="0"/>
              <a:t>PARTS/TEILE/</a:t>
            </a:r>
            <a:r>
              <a:rPr lang="en-US" sz="900" b="1" dirty="0" smtClean="0">
                <a:latin typeface="Arial" pitchFamily="34" charset="0"/>
                <a:cs typeface="Arial" pitchFamily="34" charset="0"/>
              </a:rPr>
              <a:t> </a:t>
            </a:r>
            <a:r>
              <a:rPr lang="el-GR" sz="900" b="1" dirty="0" smtClean="0">
                <a:latin typeface="Arial" pitchFamily="34" charset="0"/>
                <a:cs typeface="Arial" pitchFamily="34" charset="0"/>
              </a:rPr>
              <a:t>Μερη</a:t>
            </a:r>
            <a:r>
              <a:rPr lang="en-US" sz="900" b="1" dirty="0" smtClean="0">
                <a:latin typeface="Arial" pitchFamily="34" charset="0"/>
                <a:cs typeface="Arial" pitchFamily="34" charset="0"/>
              </a:rPr>
              <a:t>/</a:t>
            </a:r>
            <a:r>
              <a:rPr lang="fr-FR" sz="900" b="1" dirty="0" smtClean="0"/>
              <a:t>COMPOSANTS/</a:t>
            </a:r>
            <a:r>
              <a:rPr lang="en-US" sz="900" b="1" dirty="0" smtClean="0"/>
              <a:t>PIEZAS</a:t>
            </a:r>
            <a:r>
              <a:rPr lang="en-US" sz="900" b="1" dirty="0" smtClean="0">
                <a:solidFill>
                  <a:schemeClr val="tx1"/>
                </a:solidFill>
                <a:cs typeface="Arial" pitchFamily="34" charset="0"/>
              </a:rPr>
              <a:t>/</a:t>
            </a:r>
            <a:r>
              <a:rPr lang="bg-BG" sz="900" b="1" dirty="0"/>
              <a:t>ЧАСТИ</a:t>
            </a:r>
            <a:endParaRPr lang="bg-BG" sz="900" b="1" dirty="0">
              <a:solidFill>
                <a:schemeClr val="tx1"/>
              </a:solidFill>
              <a:cs typeface="Arial" pitchFamily="34" charset="0"/>
            </a:endParaRPr>
          </a:p>
        </p:txBody>
      </p:sp>
      <p:sp>
        <p:nvSpPr>
          <p:cNvPr id="50" name="object 38"/>
          <p:cNvSpPr/>
          <p:nvPr/>
        </p:nvSpPr>
        <p:spPr>
          <a:xfrm>
            <a:off x="250106" y="3281066"/>
            <a:ext cx="4003787" cy="689400"/>
          </a:xfrm>
          <a:prstGeom prst="rect">
            <a:avLst/>
          </a:prstGeom>
          <a:blipFill>
            <a:blip r:embed="rId12" cstate="print"/>
            <a:stretch>
              <a:fillRect/>
            </a:stretch>
          </a:blipFill>
        </p:spPr>
        <p:txBody>
          <a:bodyPr wrap="square" lIns="0" tIns="0" rIns="0" bIns="0" rtlCol="0">
            <a:noAutofit/>
          </a:bodyPr>
          <a:lstStyle/>
          <a:p>
            <a:endParaRPr/>
          </a:p>
        </p:txBody>
      </p:sp>
      <p:sp>
        <p:nvSpPr>
          <p:cNvPr id="51" name="object 39"/>
          <p:cNvSpPr/>
          <p:nvPr/>
        </p:nvSpPr>
        <p:spPr>
          <a:xfrm>
            <a:off x="245406" y="3273097"/>
            <a:ext cx="4008487" cy="697369"/>
          </a:xfrm>
          <a:custGeom>
            <a:avLst/>
            <a:gdLst/>
            <a:ahLst/>
            <a:cxnLst/>
            <a:rect l="l" t="t" r="r" b="b"/>
            <a:pathLst>
              <a:path w="3960876" h="179832">
                <a:moveTo>
                  <a:pt x="0" y="29972"/>
                </a:moveTo>
                <a:lnTo>
                  <a:pt x="3337" y="16232"/>
                </a:lnTo>
                <a:lnTo>
                  <a:pt x="12242" y="5815"/>
                </a:lnTo>
                <a:lnTo>
                  <a:pt x="25056" y="402"/>
                </a:lnTo>
                <a:lnTo>
                  <a:pt x="29970" y="0"/>
                </a:lnTo>
                <a:lnTo>
                  <a:pt x="3930904" y="0"/>
                </a:lnTo>
                <a:lnTo>
                  <a:pt x="3944643" y="3345"/>
                </a:lnTo>
                <a:lnTo>
                  <a:pt x="3955060" y="12261"/>
                </a:lnTo>
                <a:lnTo>
                  <a:pt x="3960473" y="25067"/>
                </a:lnTo>
                <a:lnTo>
                  <a:pt x="3960876" y="29972"/>
                </a:lnTo>
                <a:lnTo>
                  <a:pt x="3960876" y="149860"/>
                </a:lnTo>
                <a:lnTo>
                  <a:pt x="3957530" y="163599"/>
                </a:lnTo>
                <a:lnTo>
                  <a:pt x="3948614" y="174016"/>
                </a:lnTo>
                <a:lnTo>
                  <a:pt x="3935808" y="179429"/>
                </a:lnTo>
                <a:lnTo>
                  <a:pt x="3930904" y="179832"/>
                </a:lnTo>
                <a:lnTo>
                  <a:pt x="29970" y="179832"/>
                </a:lnTo>
                <a:lnTo>
                  <a:pt x="16213" y="176486"/>
                </a:lnTo>
                <a:lnTo>
                  <a:pt x="5803" y="167570"/>
                </a:lnTo>
                <a:lnTo>
                  <a:pt x="400" y="154764"/>
                </a:lnTo>
                <a:lnTo>
                  <a:pt x="0" y="149860"/>
                </a:lnTo>
                <a:lnTo>
                  <a:pt x="0" y="29972"/>
                </a:lnTo>
                <a:close/>
              </a:path>
            </a:pathLst>
          </a:custGeom>
          <a:ln w="9144">
            <a:solidFill>
              <a:srgbClr val="000000"/>
            </a:solidFill>
          </a:ln>
        </p:spPr>
        <p:txBody>
          <a:bodyPr wrap="square" lIns="0" tIns="0" rIns="0" bIns="0" rtlCol="0">
            <a:noAutofit/>
          </a:bodyPr>
          <a:lstStyle/>
          <a:p>
            <a:endParaRPr/>
          </a:p>
        </p:txBody>
      </p:sp>
      <p:sp>
        <p:nvSpPr>
          <p:cNvPr id="52" name="TextBox 1"/>
          <p:cNvSpPr txBox="1"/>
          <p:nvPr/>
        </p:nvSpPr>
        <p:spPr>
          <a:xfrm>
            <a:off x="268400" y="3248552"/>
            <a:ext cx="3985493" cy="861774"/>
          </a:xfrm>
          <a:prstGeom prst="rect">
            <a:avLst/>
          </a:prstGeom>
          <a:noFill/>
        </p:spPr>
        <p:txBody>
          <a:bodyPr wrap="square" rtlCol="0">
            <a:spAutoFit/>
          </a:bodyPr>
          <a:lstStyle/>
          <a:p>
            <a:pPr algn="ctr"/>
            <a:r>
              <a:rPr lang="bg-BG" sz="1000" b="1" dirty="0" smtClean="0">
                <a:cs typeface="Arial" pitchFamily="34" charset="0"/>
              </a:rPr>
              <a:t>ИНСТРУКЦИИ ЗА СГЛОБЯВАНЕ</a:t>
            </a:r>
            <a:r>
              <a:rPr lang="en-US" sz="1000" b="1" dirty="0" smtClean="0">
                <a:cs typeface="Arial" pitchFamily="34" charset="0"/>
              </a:rPr>
              <a:t>/ASSEMBLY INSTRUCTIONS/</a:t>
            </a:r>
            <a:r>
              <a:rPr lang="de-DE" sz="1000" b="1" dirty="0" smtClean="0"/>
              <a:t>ZUSAMMENBAUANLEITUNG/</a:t>
            </a:r>
            <a:r>
              <a:rPr lang="el-GR" sz="1000" b="1" dirty="0" smtClean="0">
                <a:cs typeface="Arial" pitchFamily="34" charset="0"/>
              </a:rPr>
              <a:t>ΟΔΗΓΙΕΣ ΣΥΝΑΡΜΟΛΟΓΗΣΗΣ</a:t>
            </a:r>
            <a:r>
              <a:rPr lang="en-US" sz="1000" b="1" dirty="0" smtClean="0">
                <a:cs typeface="Arial" pitchFamily="34" charset="0"/>
              </a:rPr>
              <a:t>/ </a:t>
            </a:r>
            <a:r>
              <a:rPr lang="fr-FR" sz="1000" b="1" dirty="0" smtClean="0"/>
              <a:t>INSTRUCTIONS DE MONTAGE/ INSTRUCTIONS DE MONTAGE/</a:t>
            </a:r>
            <a:r>
              <a:rPr lang="bg-BG" sz="1000" b="1" dirty="0" smtClean="0"/>
              <a:t>ИНСТРУКЦИЯ ПО СБОРКЕ</a:t>
            </a:r>
            <a:endParaRPr lang="bg-BG" sz="1000" b="1" dirty="0" smtClean="0">
              <a:cs typeface="Arial" pitchFamily="34" charset="0"/>
            </a:endParaRPr>
          </a:p>
          <a:p>
            <a:pPr algn="ctr"/>
            <a:endParaRPr lang="bg-BG" sz="1000" b="1" dirty="0">
              <a:cs typeface="Arial" pitchFamily="34" charset="0"/>
            </a:endParaRPr>
          </a:p>
        </p:txBody>
      </p:sp>
      <p:pic>
        <p:nvPicPr>
          <p:cNvPr id="53" name="Picture 1" descr="C:\Users\user\Desktop\Untitled_1.png"/>
          <p:cNvPicPr>
            <a:picLocks noChangeAspect="1" noChangeArrowheads="1"/>
          </p:cNvPicPr>
          <p:nvPr/>
        </p:nvPicPr>
        <p:blipFill>
          <a:blip r:embed="rId13"/>
          <a:srcRect/>
          <a:stretch>
            <a:fillRect/>
          </a:stretch>
        </p:blipFill>
        <p:spPr bwMode="auto">
          <a:xfrm>
            <a:off x="1604073" y="4148957"/>
            <a:ext cx="1351827" cy="1321175"/>
          </a:xfrm>
          <a:prstGeom prst="rect">
            <a:avLst/>
          </a:prstGeom>
          <a:noFill/>
        </p:spPr>
      </p:pic>
      <p:graphicFrame>
        <p:nvGraphicFramePr>
          <p:cNvPr id="54" name="对象 8"/>
          <p:cNvGraphicFramePr>
            <a:graphicFrameLocks noChangeAspect="1"/>
          </p:cNvGraphicFramePr>
          <p:nvPr>
            <p:extLst>
              <p:ext uri="{D42A27DB-BD31-4B8C-83A1-F6EECF244321}">
                <p14:modId xmlns:p14="http://schemas.microsoft.com/office/powerpoint/2010/main" val="121962998"/>
              </p:ext>
            </p:extLst>
          </p:nvPr>
        </p:nvGraphicFramePr>
        <p:xfrm>
          <a:off x="955003" y="5409230"/>
          <a:ext cx="2689520" cy="1070497"/>
        </p:xfrm>
        <a:graphic>
          <a:graphicData uri="http://schemas.openxmlformats.org/presentationml/2006/ole">
            <mc:AlternateContent xmlns:mc="http://schemas.openxmlformats.org/markup-compatibility/2006">
              <mc:Choice xmlns:v="urn:schemas-microsoft-com:vml" Requires="v">
                <p:oleObj spid="_x0000_s46387" r:id="rId14" imgW="17506950" imgH="8658225" progId="">
                  <p:embed/>
                </p:oleObj>
              </mc:Choice>
              <mc:Fallback>
                <p:oleObj r:id="rId14" imgW="17506950" imgH="8658225" progId="">
                  <p:embed/>
                  <p:pic>
                    <p:nvPicPr>
                      <p:cNvPr id="32" name="对象 8"/>
                      <p:cNvPicPr>
                        <a:picLocks noChangeAspect="1" noChangeArrowheads="1"/>
                      </p:cNvPicPr>
                      <p:nvPr/>
                    </p:nvPicPr>
                    <p:blipFill>
                      <a:blip r:embed="rId15">
                        <a:extLst>
                          <a:ext uri="{28A0092B-C50C-407E-A947-70E740481C1C}">
                            <a14:useLocalDpi xmlns:a14="http://schemas.microsoft.com/office/drawing/2010/main" val="0"/>
                          </a:ext>
                        </a:extLst>
                      </a:blip>
                      <a:srcRect l="19398" t="21407" r="16779" b="21915"/>
                      <a:stretch>
                        <a:fillRect/>
                      </a:stretch>
                    </p:blipFill>
                    <p:spPr bwMode="auto">
                      <a:xfrm>
                        <a:off x="955003" y="5409230"/>
                        <a:ext cx="2689520" cy="1070497"/>
                      </a:xfrm>
                      <a:prstGeom prst="rect">
                        <a:avLst/>
                      </a:prstGeom>
                      <a:noFill/>
                      <a:extLst/>
                    </p:spPr>
                  </p:pic>
                </p:oleObj>
              </mc:Fallback>
            </mc:AlternateContent>
          </a:graphicData>
        </a:graphic>
      </p:graphicFrame>
      <p:sp>
        <p:nvSpPr>
          <p:cNvPr id="15" name="TextBox 14"/>
          <p:cNvSpPr txBox="1"/>
          <p:nvPr/>
        </p:nvSpPr>
        <p:spPr>
          <a:xfrm>
            <a:off x="496031" y="4118633"/>
            <a:ext cx="648072" cy="246221"/>
          </a:xfrm>
          <a:prstGeom prst="rect">
            <a:avLst/>
          </a:prstGeom>
          <a:noFill/>
        </p:spPr>
        <p:txBody>
          <a:bodyPr wrap="square" rtlCol="0">
            <a:spAutoFit/>
          </a:bodyPr>
          <a:lstStyle/>
          <a:p>
            <a:r>
              <a:rPr lang="en-US" sz="1000" b="1" dirty="0" smtClean="0"/>
              <a:t>1.</a:t>
            </a:r>
            <a:endParaRPr lang="bg-BG" sz="1000" b="1" dirty="0"/>
          </a:p>
        </p:txBody>
      </p:sp>
      <p:sp>
        <p:nvSpPr>
          <p:cNvPr id="55" name="Oval 54"/>
          <p:cNvSpPr/>
          <p:nvPr/>
        </p:nvSpPr>
        <p:spPr>
          <a:xfrm>
            <a:off x="505545" y="4131084"/>
            <a:ext cx="253005" cy="239923"/>
          </a:xfrm>
          <a:prstGeom prst="ellipse">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bg-BG" sz="1000" u="sng" dirty="0"/>
          </a:p>
        </p:txBody>
      </p:sp>
      <p:sp>
        <p:nvSpPr>
          <p:cNvPr id="57" name="TextBox 56"/>
          <p:cNvSpPr txBox="1"/>
          <p:nvPr/>
        </p:nvSpPr>
        <p:spPr>
          <a:xfrm>
            <a:off x="700958" y="5462641"/>
            <a:ext cx="648072" cy="246221"/>
          </a:xfrm>
          <a:prstGeom prst="rect">
            <a:avLst/>
          </a:prstGeom>
          <a:noFill/>
        </p:spPr>
        <p:txBody>
          <a:bodyPr wrap="square" rtlCol="0">
            <a:spAutoFit/>
          </a:bodyPr>
          <a:lstStyle/>
          <a:p>
            <a:r>
              <a:rPr lang="en-US" sz="1000" b="1" dirty="0"/>
              <a:t>2</a:t>
            </a:r>
            <a:r>
              <a:rPr lang="en-US" sz="1000" b="1" dirty="0" smtClean="0"/>
              <a:t>.</a:t>
            </a:r>
            <a:endParaRPr lang="bg-BG" sz="1000" b="1" dirty="0"/>
          </a:p>
        </p:txBody>
      </p:sp>
      <p:sp>
        <p:nvSpPr>
          <p:cNvPr id="58" name="Oval 57"/>
          <p:cNvSpPr/>
          <p:nvPr/>
        </p:nvSpPr>
        <p:spPr>
          <a:xfrm>
            <a:off x="703338" y="5470132"/>
            <a:ext cx="253005" cy="239923"/>
          </a:xfrm>
          <a:prstGeom prst="ellipse">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bg-BG" sz="1000" u="sng" dirty="0"/>
          </a:p>
        </p:txBody>
      </p:sp>
      <p:sp>
        <p:nvSpPr>
          <p:cNvPr id="49" name="TextBox 52"/>
          <p:cNvSpPr txBox="1"/>
          <p:nvPr/>
        </p:nvSpPr>
        <p:spPr>
          <a:xfrm>
            <a:off x="2881017" y="4300293"/>
            <a:ext cx="863570" cy="73866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700" dirty="0" smtClean="0">
                <a:latin typeface="Arial" pitchFamily="34" charset="0"/>
                <a:cs typeface="Arial" pitchFamily="34" charset="0"/>
              </a:rPr>
              <a:t>Unfold the connecting frames in accordance with the direction of the arrows</a:t>
            </a:r>
            <a:endParaRPr lang="bg-BG" sz="700" dirty="0">
              <a:latin typeface="Arial" pitchFamily="34" charset="0"/>
              <a:cs typeface="Arial" pitchFamily="34" charset="0"/>
            </a:endParaRPr>
          </a:p>
        </p:txBody>
      </p:sp>
      <p:sp>
        <p:nvSpPr>
          <p:cNvPr id="56" name="TextBox 52"/>
          <p:cNvSpPr txBox="1"/>
          <p:nvPr/>
        </p:nvSpPr>
        <p:spPr>
          <a:xfrm>
            <a:off x="882759" y="4100186"/>
            <a:ext cx="863570" cy="30777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700" dirty="0" smtClean="0">
                <a:latin typeface="Arial" pitchFamily="34" charset="0"/>
                <a:cs typeface="Arial" pitchFamily="34" charset="0"/>
              </a:rPr>
              <a:t>Press the buttons</a:t>
            </a:r>
            <a:endParaRPr lang="bg-BG" sz="700" dirty="0">
              <a:latin typeface="Arial" pitchFamily="34" charset="0"/>
              <a:cs typeface="Arial" pitchFamily="34" charset="0"/>
            </a:endParaRPr>
          </a:p>
        </p:txBody>
      </p:sp>
      <p:sp>
        <p:nvSpPr>
          <p:cNvPr id="43" name="TextBox 30"/>
          <p:cNvSpPr txBox="1"/>
          <p:nvPr/>
        </p:nvSpPr>
        <p:spPr>
          <a:xfrm>
            <a:off x="4993220" y="45021"/>
            <a:ext cx="3880800" cy="2308324"/>
          </a:xfrm>
          <a:prstGeom prst="rect">
            <a:avLst/>
          </a:prstGeom>
          <a:noFill/>
        </p:spPr>
        <p:txBody>
          <a:bodyPr wrap="square" rtlCol="0">
            <a:spAutoFit/>
          </a:bodyPr>
          <a:lstStyle/>
          <a:p>
            <a:pPr algn="just"/>
            <a:r>
              <a:rPr lang="ru-RU" sz="800" dirty="0"/>
              <a:t>(IV) 4* 1.5 АА батарейки в основной раме или использование адаптера 1) Вставьте батарейки в основную раму: как показано, расслабьте винт крестовой отверткой, потом снимите крышку батарейного отсека и поставьте батарейки, соблюдая полярность, обозначенную в батарейном отсеке, после чего поставьте крышку и застегните ее. Удалите батарейки из батарейного отсека таким же образом.</a:t>
            </a:r>
          </a:p>
          <a:p>
            <a:pPr algn="just"/>
            <a:r>
              <a:rPr lang="ru-RU" sz="800" dirty="0" smtClean="0"/>
              <a:t>2</a:t>
            </a:r>
            <a:r>
              <a:rPr lang="ru-RU" sz="800" dirty="0"/>
              <a:t>. Поставьте положительную полярность 5АА батарейки в сторону „+“ батарейного отсека.</a:t>
            </a:r>
          </a:p>
          <a:p>
            <a:pPr algn="just"/>
            <a:r>
              <a:rPr lang="ru-RU" sz="800" dirty="0" smtClean="0"/>
              <a:t>3</a:t>
            </a:r>
            <a:r>
              <a:rPr lang="ru-RU" sz="800" dirty="0"/>
              <a:t>. Пусть батарейки лежат</a:t>
            </a:r>
          </a:p>
          <a:p>
            <a:pPr algn="just"/>
            <a:r>
              <a:rPr lang="ru-RU" sz="800" dirty="0" smtClean="0"/>
              <a:t>4</a:t>
            </a:r>
            <a:r>
              <a:rPr lang="ru-RU" sz="800" dirty="0"/>
              <a:t>. Закройте и фиксируйте крышку батарейного отсека</a:t>
            </a:r>
          </a:p>
          <a:p>
            <a:pPr algn="just"/>
            <a:r>
              <a:rPr lang="ru-RU" sz="800" dirty="0" smtClean="0"/>
              <a:t>Кнопка </a:t>
            </a:r>
            <a:r>
              <a:rPr lang="ru-RU" sz="800" dirty="0"/>
              <a:t>для выбора времени</a:t>
            </a:r>
          </a:p>
          <a:p>
            <a:pPr algn="just"/>
            <a:r>
              <a:rPr lang="ru-RU" sz="800" dirty="0" smtClean="0"/>
              <a:t>Поставить </a:t>
            </a:r>
            <a:r>
              <a:rPr lang="ru-RU" sz="800" dirty="0"/>
              <a:t>отрицательную полярность 5АА батарейки к стержне в конце батарейного отсека</a:t>
            </a:r>
          </a:p>
          <a:p>
            <a:pPr algn="just"/>
            <a:r>
              <a:rPr lang="ru-RU" sz="800" dirty="0" smtClean="0"/>
              <a:t>3</a:t>
            </a:r>
            <a:r>
              <a:rPr lang="ru-RU" sz="800" dirty="0"/>
              <a:t>) Как и на следующем рисунке, вставьте штекер адаптера постоянного тока в разъем постоянного тока, штекер переменного тока – в выход переменного тока.</a:t>
            </a:r>
          </a:p>
          <a:p>
            <a:pPr algn="just"/>
            <a:endParaRPr lang="ru-RU" sz="800" dirty="0"/>
          </a:p>
          <a:p>
            <a:pPr algn="just"/>
            <a:r>
              <a:rPr lang="ru-RU" sz="800" dirty="0"/>
              <a:t>Штекер переменного тока можно подключить к розетке переменного тока с напряжением 100240V 50/60Hz</a:t>
            </a:r>
          </a:p>
          <a:p>
            <a:pPr algn="just"/>
            <a:r>
              <a:rPr lang="ru-RU" sz="800" dirty="0"/>
              <a:t>5.8-6 V, &lt;=800ma: выходное напряжение адаптера 5.8-6 V, &lt;=800мА</a:t>
            </a:r>
            <a:endParaRPr lang="ru-RU" sz="800" dirty="0"/>
          </a:p>
        </p:txBody>
      </p:sp>
      <p:sp>
        <p:nvSpPr>
          <p:cNvPr id="48" name="TextBox 15"/>
          <p:cNvSpPr txBox="1"/>
          <p:nvPr/>
        </p:nvSpPr>
        <p:spPr>
          <a:xfrm>
            <a:off x="4993220" y="2499795"/>
            <a:ext cx="3886121" cy="461665"/>
          </a:xfrm>
          <a:prstGeom prst="rect">
            <a:avLst/>
          </a:prstGeom>
          <a:noFill/>
        </p:spPr>
        <p:txBody>
          <a:bodyPr wrap="square" rtlCol="0">
            <a:spAutoFit/>
          </a:bodyPr>
          <a:lstStyle/>
          <a:p>
            <a:pPr algn="just"/>
            <a:r>
              <a:rPr lang="ru-RU" sz="800" dirty="0"/>
              <a:t>(</a:t>
            </a:r>
            <a:r>
              <a:rPr lang="ru-RU" sz="800" dirty="0" smtClean="0"/>
              <a:t>1) Регулирование </a:t>
            </a:r>
            <a:r>
              <a:rPr lang="ru-RU" sz="800" dirty="0"/>
              <a:t>угла спинки: как показано, нажмите на левую и правую кнопки для регулирования сиденья одновременно, после чего поверните сиденье вверх и вниз, угол спинки можно отрегулировать.</a:t>
            </a:r>
            <a:endParaRPr lang="bg-BG" sz="800" dirty="0" smtClean="0">
              <a:latin typeface="Arial" pitchFamily="34" charset="0"/>
              <a:cs typeface="Arial" pitchFamily="34" charset="0"/>
            </a:endParaRPr>
          </a:p>
        </p:txBody>
      </p:sp>
      <p:sp>
        <p:nvSpPr>
          <p:cNvPr id="59" name="TextBox 46"/>
          <p:cNvSpPr txBox="1"/>
          <p:nvPr/>
        </p:nvSpPr>
        <p:spPr>
          <a:xfrm>
            <a:off x="4993751" y="2899553"/>
            <a:ext cx="3886121" cy="338554"/>
          </a:xfrm>
          <a:prstGeom prst="rect">
            <a:avLst/>
          </a:prstGeom>
          <a:noFill/>
        </p:spPr>
        <p:txBody>
          <a:bodyPr wrap="square" rtlCol="0">
            <a:spAutoFit/>
          </a:bodyPr>
          <a:lstStyle/>
          <a:p>
            <a:pPr algn="just"/>
            <a:r>
              <a:rPr lang="ru-RU" sz="800" dirty="0">
                <a:cs typeface="Arial" pitchFamily="34" charset="0"/>
              </a:rPr>
              <a:t>(</a:t>
            </a:r>
            <a:r>
              <a:rPr lang="ru-RU" sz="800" dirty="0" smtClean="0">
                <a:cs typeface="Arial" pitchFamily="34" charset="0"/>
              </a:rPr>
              <a:t>2) Выталкивание </a:t>
            </a:r>
            <a:r>
              <a:rPr lang="ru-RU" sz="800" dirty="0">
                <a:cs typeface="Arial" pitchFamily="34" charset="0"/>
              </a:rPr>
              <a:t>дуги с игрушками: как показано стрелкой, дугу с игрушками можно крутить, чтобы устранить от ребенка, как показано на следующем рисунке</a:t>
            </a:r>
            <a:endParaRPr lang="bg-BG" sz="800" dirty="0" smtClean="0">
              <a:cs typeface="Arial" pitchFamily="34" charset="0"/>
            </a:endParaRPr>
          </a:p>
        </p:txBody>
      </p:sp>
      <p:sp>
        <p:nvSpPr>
          <p:cNvPr id="60" name="TextBox 48"/>
          <p:cNvSpPr txBox="1"/>
          <p:nvPr/>
        </p:nvSpPr>
        <p:spPr>
          <a:xfrm>
            <a:off x="5050199" y="2339403"/>
            <a:ext cx="3886121" cy="180000"/>
          </a:xfrm>
          <a:prstGeom prst="roundRect">
            <a:avLst/>
          </a:prstGeom>
          <a:ln/>
        </p:spPr>
        <p:style>
          <a:lnRef idx="1">
            <a:schemeClr val="dk1"/>
          </a:lnRef>
          <a:fillRef idx="2">
            <a:schemeClr val="dk1"/>
          </a:fillRef>
          <a:effectRef idx="1">
            <a:schemeClr val="dk1"/>
          </a:effectRef>
          <a:fontRef idx="minor">
            <a:schemeClr val="dk1"/>
          </a:fontRef>
        </p:style>
        <p:txBody>
          <a:bodyPr wrap="square" rtlCol="0" anchor="ctr">
            <a:spAutoFit/>
          </a:bodyPr>
          <a:lstStyle/>
          <a:p>
            <a:pPr algn="ctr"/>
            <a:r>
              <a:rPr lang="en-US" sz="900" b="1" dirty="0" smtClean="0"/>
              <a:t>III.</a:t>
            </a:r>
            <a:r>
              <a:rPr lang="bg-BG" sz="900" b="1" dirty="0" smtClean="0"/>
              <a:t> Характеристики</a:t>
            </a:r>
            <a:endParaRPr lang="bg-BG" sz="900" b="1" dirty="0">
              <a:solidFill>
                <a:schemeClr val="tx1"/>
              </a:solidFill>
              <a:cs typeface="Arial" pitchFamily="34" charset="0"/>
            </a:endParaRPr>
          </a:p>
        </p:txBody>
      </p:sp>
      <p:sp>
        <p:nvSpPr>
          <p:cNvPr id="61" name="Правоъгълник 10"/>
          <p:cNvSpPr/>
          <p:nvPr/>
        </p:nvSpPr>
        <p:spPr>
          <a:xfrm>
            <a:off x="5008836" y="3180150"/>
            <a:ext cx="3982802" cy="830997"/>
          </a:xfrm>
          <a:prstGeom prst="rect">
            <a:avLst/>
          </a:prstGeom>
        </p:spPr>
        <p:txBody>
          <a:bodyPr wrap="square">
            <a:spAutoFit/>
          </a:bodyPr>
          <a:lstStyle/>
          <a:p>
            <a:r>
              <a:rPr lang="ru-RU" sz="800" dirty="0">
                <a:solidFill>
                  <a:srgbClr val="000000"/>
                </a:solidFill>
                <a:latin typeface="+mj-lt"/>
                <a:ea typeface="Times New Roman" panose="02020603050405020304" pitchFamily="18" charset="0"/>
              </a:rPr>
              <a:t>(</a:t>
            </a:r>
            <a:r>
              <a:rPr lang="ru-RU" sz="800" dirty="0" smtClean="0">
                <a:solidFill>
                  <a:srgbClr val="000000"/>
                </a:solidFill>
                <a:latin typeface="+mj-lt"/>
                <a:ea typeface="Times New Roman" panose="02020603050405020304" pitchFamily="18" charset="0"/>
              </a:rPr>
              <a:t>3) Складывание</a:t>
            </a:r>
            <a:r>
              <a:rPr lang="ru-RU" sz="800" dirty="0">
                <a:solidFill>
                  <a:srgbClr val="000000"/>
                </a:solidFill>
                <a:latin typeface="+mj-lt"/>
                <a:ea typeface="Times New Roman" panose="02020603050405020304" pitchFamily="18" charset="0"/>
              </a:rPr>
              <a:t>: как показано на следующих рисунках, сложите сиденье и застегните пальчиком. Потом активируйте застегивающий механизм, чтобы сложить дополнительную раму, согласно рисункам ниже. 1. Сложите сиденье, вытянув обе стороны сиденья, следуя за направлением стрелки. 2. Застегните пальчик после того, как сложите сиденье. 3. Сложите дополнительную раму, нажимая вниз на кнопку складывания основной рамы и дополнительной рамы.</a:t>
            </a:r>
            <a:endParaRPr lang="en-US" sz="800" dirty="0">
              <a:latin typeface="+mj-lt"/>
            </a:endParaRPr>
          </a:p>
        </p:txBody>
      </p:sp>
      <p:sp>
        <p:nvSpPr>
          <p:cNvPr id="62" name="Правоъгълник 25"/>
          <p:cNvSpPr/>
          <p:nvPr/>
        </p:nvSpPr>
        <p:spPr>
          <a:xfrm>
            <a:off x="5042620" y="4169009"/>
            <a:ext cx="3870786" cy="1692771"/>
          </a:xfrm>
          <a:prstGeom prst="rect">
            <a:avLst/>
          </a:prstGeom>
        </p:spPr>
        <p:txBody>
          <a:bodyPr wrap="square">
            <a:spAutoFit/>
          </a:bodyPr>
          <a:lstStyle/>
          <a:p>
            <a:r>
              <a:rPr lang="ru-RU" sz="800" dirty="0" smtClean="0"/>
              <a:t>1</a:t>
            </a:r>
            <a:r>
              <a:rPr lang="ru-RU" sz="800" dirty="0"/>
              <a:t>. Храните батарейки в недоступном для детей месте! Не позволяйте им играть с батареями!</a:t>
            </a:r>
          </a:p>
          <a:p>
            <a:r>
              <a:rPr lang="ru-RU" sz="800" dirty="0"/>
              <a:t>2. Всегда устанавливайте гнездо батарейки в крышку после установки батарей.</a:t>
            </a:r>
          </a:p>
          <a:p>
            <a:r>
              <a:rPr lang="ru-RU" sz="800" dirty="0"/>
              <a:t>3. Различные типы батарей или новые и использованные батареи не должны смешиваться.</a:t>
            </a:r>
          </a:p>
          <a:p>
            <a:r>
              <a:rPr lang="ru-RU" sz="800" dirty="0"/>
              <a:t>4. Неперезаряжаемые батареи не подлежат перезарядке.</a:t>
            </a:r>
          </a:p>
          <a:p>
            <a:r>
              <a:rPr lang="ru-RU" sz="800" dirty="0"/>
              <a:t>5. Всегда вставляйте батареи с правильной полярностью.</a:t>
            </a:r>
          </a:p>
          <a:p>
            <a:r>
              <a:rPr lang="ru-RU" sz="800" dirty="0"/>
              <a:t>6. Удалите разряженные батарейки из детской качели.</a:t>
            </a:r>
          </a:p>
          <a:p>
            <a:r>
              <a:rPr lang="ru-RU" sz="800" dirty="0"/>
              <a:t>7. Всегда используйте батареи 3 * 1,5 В ”C”</a:t>
            </a:r>
          </a:p>
          <a:p>
            <a:r>
              <a:rPr lang="ru-RU" sz="800" dirty="0"/>
              <a:t>Замена батарей: открутите винт на крышке батарейного отсека с помощью отвертки, нажмите стрелку, чтобы открыть колпачок, обращая внимание на полярность батарей, установите обе батарейки и установите на место крышку батарейного отсека.</a:t>
            </a:r>
            <a:endParaRPr lang="en-US" altLang="en-US" sz="800" dirty="0"/>
          </a:p>
        </p:txBody>
      </p:sp>
      <p:pic>
        <p:nvPicPr>
          <p:cNvPr id="63" name="Picture 6" descr="29CBC_12-18_OR_fire_and_battery_symbol_"/>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453871" y="5981638"/>
            <a:ext cx="481786" cy="318161"/>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7" descr="recycle"/>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909328" y="5939485"/>
            <a:ext cx="518587" cy="381869"/>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8" descr="no trash"/>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427915" y="5886806"/>
            <a:ext cx="363284" cy="512744"/>
          </a:xfrm>
          <a:prstGeom prst="rect">
            <a:avLst/>
          </a:prstGeom>
          <a:noFill/>
          <a:extLst>
            <a:ext uri="{909E8E84-426E-40DD-AFC4-6F175D3DCCD1}">
              <a14:hiddenFill xmlns:a14="http://schemas.microsoft.com/office/drawing/2010/main">
                <a:solidFill>
                  <a:srgbClr val="FFFFFF"/>
                </a:solidFill>
              </a14:hiddenFill>
            </a:ext>
          </a:extLst>
        </p:spPr>
      </p:pic>
      <p:sp>
        <p:nvSpPr>
          <p:cNvPr id="66" name="Правоъгълник 29"/>
          <p:cNvSpPr/>
          <p:nvPr/>
        </p:nvSpPr>
        <p:spPr>
          <a:xfrm>
            <a:off x="6736380" y="5714921"/>
            <a:ext cx="1991692" cy="830997"/>
          </a:xfrm>
          <a:prstGeom prst="rect">
            <a:avLst/>
          </a:prstGeom>
        </p:spPr>
        <p:txBody>
          <a:bodyPr wrap="square">
            <a:spAutoFit/>
          </a:bodyPr>
          <a:lstStyle/>
          <a:p>
            <a:pPr lvl="0" algn="r" eaLnBrk="0" fontAlgn="base" hangingPunct="0">
              <a:spcBef>
                <a:spcPct val="0"/>
              </a:spcBef>
              <a:spcAft>
                <a:spcPct val="0"/>
              </a:spcAft>
            </a:pPr>
            <a:r>
              <a:rPr lang="ru-RU" altLang="en-US" sz="800" dirty="0" smtClean="0">
                <a:ea typeface="Calibri" panose="020F0502020204030204" pitchFamily="34" charset="0"/>
                <a:cs typeface="Times New Roman" panose="02020603050405020304" pitchFamily="18" charset="0"/>
              </a:rPr>
              <a:t>Удалите </a:t>
            </a:r>
            <a:r>
              <a:rPr lang="ru-RU" altLang="en-US" sz="800" dirty="0">
                <a:ea typeface="Calibri" panose="020F0502020204030204" pitchFamily="34" charset="0"/>
                <a:cs typeface="Times New Roman" panose="02020603050405020304" pitchFamily="18" charset="0"/>
              </a:rPr>
              <a:t>разряженные батареи, утилизируйте их в соответствующих местах.</a:t>
            </a:r>
          </a:p>
          <a:p>
            <a:pPr lvl="0" algn="r" eaLnBrk="0" fontAlgn="base" hangingPunct="0">
              <a:spcBef>
                <a:spcPct val="0"/>
              </a:spcBef>
              <a:spcAft>
                <a:spcPct val="0"/>
              </a:spcAft>
            </a:pPr>
            <a:r>
              <a:rPr lang="ru-RU" altLang="en-US" sz="800" dirty="0">
                <a:ea typeface="Calibri" panose="020F0502020204030204" pitchFamily="34" charset="0"/>
                <a:cs typeface="Times New Roman" panose="02020603050405020304" pitchFamily="18" charset="0"/>
              </a:rPr>
              <a:t>Не выбрасывайте их вместе с бытовыми отходами.</a:t>
            </a:r>
          </a:p>
          <a:p>
            <a:pPr lvl="0" algn="r" eaLnBrk="0" fontAlgn="base" hangingPunct="0">
              <a:spcBef>
                <a:spcPct val="0"/>
              </a:spcBef>
              <a:spcAft>
                <a:spcPct val="0"/>
              </a:spcAft>
            </a:pPr>
            <a:r>
              <a:rPr lang="ru-RU" altLang="en-US" sz="800" dirty="0">
                <a:ea typeface="Calibri" panose="020F0502020204030204" pitchFamily="34" charset="0"/>
                <a:cs typeface="Times New Roman" panose="02020603050405020304" pitchFamily="18" charset="0"/>
              </a:rPr>
              <a:t>Не бросайте их в огонь.</a:t>
            </a:r>
            <a:endParaRPr lang="bg-BG" altLang="en-US" sz="800" dirty="0"/>
          </a:p>
        </p:txBody>
      </p:sp>
      <p:sp>
        <p:nvSpPr>
          <p:cNvPr id="67" name="object 26"/>
          <p:cNvSpPr/>
          <p:nvPr/>
        </p:nvSpPr>
        <p:spPr>
          <a:xfrm>
            <a:off x="5065533" y="4009482"/>
            <a:ext cx="3870787" cy="163838"/>
          </a:xfrm>
          <a:prstGeom prst="rect">
            <a:avLst/>
          </a:prstGeom>
          <a:blipFill>
            <a:blip r:embed="rId19" cstate="print"/>
            <a:stretch>
              <a:fillRect/>
            </a:stretch>
          </a:blipFill>
        </p:spPr>
        <p:txBody>
          <a:bodyPr wrap="square" lIns="0" tIns="0" rIns="0" bIns="0" rtlCol="0">
            <a:noAutofit/>
          </a:bodyPr>
          <a:lstStyle/>
          <a:p>
            <a:endParaRPr/>
          </a:p>
        </p:txBody>
      </p:sp>
      <p:sp>
        <p:nvSpPr>
          <p:cNvPr id="68" name="object 5"/>
          <p:cNvSpPr txBox="1"/>
          <p:nvPr/>
        </p:nvSpPr>
        <p:spPr>
          <a:xfrm>
            <a:off x="5453871" y="3884105"/>
            <a:ext cx="2959497" cy="163988"/>
          </a:xfrm>
          <a:prstGeom prst="rect">
            <a:avLst/>
          </a:prstGeom>
        </p:spPr>
        <p:txBody>
          <a:bodyPr wrap="square" lIns="0" tIns="0" rIns="0" bIns="0" rtlCol="0">
            <a:noAutofit/>
          </a:bodyPr>
          <a:lstStyle/>
          <a:p>
            <a:pPr marL="469900" lvl="1">
              <a:lnSpc>
                <a:spcPts val="1115"/>
              </a:lnSpc>
              <a:spcBef>
                <a:spcPts val="55"/>
              </a:spcBef>
            </a:pPr>
            <a:endParaRPr lang="ru-RU" sz="1000" b="1" dirty="0">
              <a:cs typeface="Calibri"/>
            </a:endParaRPr>
          </a:p>
          <a:p>
            <a:pPr marL="469900" lvl="1">
              <a:lnSpc>
                <a:spcPts val="1115"/>
              </a:lnSpc>
              <a:spcBef>
                <a:spcPts val="55"/>
              </a:spcBef>
            </a:pPr>
            <a:r>
              <a:rPr lang="ru-RU" sz="1000" b="1" dirty="0">
                <a:cs typeface="Calibri"/>
              </a:rPr>
              <a:t>III. ВАЖНАЯ ИНФОРМАЦИЯ ДЛЯ БАТАРЕЙ</a:t>
            </a:r>
            <a:endParaRPr sz="1000" dirty="0">
              <a:latin typeface="Calibri"/>
              <a:cs typeface="Calibri"/>
            </a:endParaRPr>
          </a:p>
        </p:txBody>
      </p:sp>
      <p:pic>
        <p:nvPicPr>
          <p:cNvPr id="69" name="Picture 11" descr="2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671767" y="4919911"/>
            <a:ext cx="920902" cy="3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object 39"/>
          <p:cNvSpPr/>
          <p:nvPr/>
        </p:nvSpPr>
        <p:spPr>
          <a:xfrm>
            <a:off x="5041955" y="4011147"/>
            <a:ext cx="3872116" cy="169652"/>
          </a:xfrm>
          <a:custGeom>
            <a:avLst/>
            <a:gdLst/>
            <a:ahLst/>
            <a:cxnLst/>
            <a:rect l="l" t="t" r="r" b="b"/>
            <a:pathLst>
              <a:path w="3960876" h="179832">
                <a:moveTo>
                  <a:pt x="0" y="29972"/>
                </a:moveTo>
                <a:lnTo>
                  <a:pt x="3337" y="16232"/>
                </a:lnTo>
                <a:lnTo>
                  <a:pt x="12242" y="5815"/>
                </a:lnTo>
                <a:lnTo>
                  <a:pt x="25056" y="402"/>
                </a:lnTo>
                <a:lnTo>
                  <a:pt x="29970" y="0"/>
                </a:lnTo>
                <a:lnTo>
                  <a:pt x="3930904" y="0"/>
                </a:lnTo>
                <a:lnTo>
                  <a:pt x="3944643" y="3345"/>
                </a:lnTo>
                <a:lnTo>
                  <a:pt x="3955060" y="12261"/>
                </a:lnTo>
                <a:lnTo>
                  <a:pt x="3960473" y="25067"/>
                </a:lnTo>
                <a:lnTo>
                  <a:pt x="3960876" y="29972"/>
                </a:lnTo>
                <a:lnTo>
                  <a:pt x="3960876" y="149860"/>
                </a:lnTo>
                <a:lnTo>
                  <a:pt x="3957530" y="163599"/>
                </a:lnTo>
                <a:lnTo>
                  <a:pt x="3948614" y="174016"/>
                </a:lnTo>
                <a:lnTo>
                  <a:pt x="3935808" y="179429"/>
                </a:lnTo>
                <a:lnTo>
                  <a:pt x="3930904" y="179832"/>
                </a:lnTo>
                <a:lnTo>
                  <a:pt x="29970" y="179832"/>
                </a:lnTo>
                <a:lnTo>
                  <a:pt x="16213" y="176486"/>
                </a:lnTo>
                <a:lnTo>
                  <a:pt x="5803" y="167570"/>
                </a:lnTo>
                <a:lnTo>
                  <a:pt x="400" y="154764"/>
                </a:lnTo>
                <a:lnTo>
                  <a:pt x="0" y="149860"/>
                </a:lnTo>
                <a:lnTo>
                  <a:pt x="0" y="29972"/>
                </a:lnTo>
                <a:close/>
              </a:path>
            </a:pathLst>
          </a:custGeom>
          <a:ln w="9144">
            <a:solidFill>
              <a:srgbClr val="000000"/>
            </a:solidFill>
          </a:ln>
        </p:spPr>
        <p:txBody>
          <a:bodyPr wrap="square" lIns="0" tIns="0" rIns="0" bIns="0" rtlCol="0">
            <a:noAutofit/>
          </a:bodyPr>
          <a:lstStyle/>
          <a:p>
            <a:endParaRPr/>
          </a:p>
        </p:txBody>
      </p:sp>
      <p:sp>
        <p:nvSpPr>
          <p:cNvPr id="71" name="TextBox 17"/>
          <p:cNvSpPr txBox="1"/>
          <p:nvPr/>
        </p:nvSpPr>
        <p:spPr>
          <a:xfrm>
            <a:off x="8517406" y="6569989"/>
            <a:ext cx="396000" cy="180000"/>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3</a:t>
            </a:r>
            <a:r>
              <a:rPr lang="en-US" sz="900" b="1" dirty="0">
                <a:latin typeface="Arial" pitchFamily="34" charset="0"/>
                <a:cs typeface="Arial" pitchFamily="34" charset="0"/>
              </a:rPr>
              <a:t>7</a:t>
            </a:r>
            <a:endParaRPr lang="bg-BG" sz="900" b="1" dirty="0">
              <a:latin typeface="Arial" pitchFamily="34" charset="0"/>
              <a:cs typeface="Arial" pitchFamily="34" charset="0"/>
            </a:endParaRPr>
          </a:p>
        </p:txBody>
      </p:sp>
    </p:spTree>
    <p:extLst>
      <p:ext uri="{BB962C8B-B14F-4D97-AF65-F5344CB8AC3E}">
        <p14:creationId xmlns:p14="http://schemas.microsoft.com/office/powerpoint/2010/main" val="3098771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user\Desktop\Untitled_111.png"/>
          <p:cNvPicPr>
            <a:picLocks noChangeAspect="1" noChangeArrowheads="1"/>
          </p:cNvPicPr>
          <p:nvPr/>
        </p:nvPicPr>
        <p:blipFill>
          <a:blip r:embed="rId3"/>
          <a:srcRect t="1811" r="45930" b="38406"/>
          <a:stretch>
            <a:fillRect/>
          </a:stretch>
        </p:blipFill>
        <p:spPr bwMode="auto">
          <a:xfrm>
            <a:off x="507081" y="161881"/>
            <a:ext cx="1151775" cy="760796"/>
          </a:xfrm>
          <a:prstGeom prst="rect">
            <a:avLst/>
          </a:prstGeom>
          <a:noFill/>
        </p:spPr>
      </p:pic>
      <p:graphicFrame>
        <p:nvGraphicFramePr>
          <p:cNvPr id="3" name="对象 39"/>
          <p:cNvGraphicFramePr>
            <a:graphicFrameLocks noChangeAspect="1"/>
          </p:cNvGraphicFramePr>
          <p:nvPr>
            <p:extLst>
              <p:ext uri="{D42A27DB-BD31-4B8C-83A1-F6EECF244321}">
                <p14:modId xmlns:p14="http://schemas.microsoft.com/office/powerpoint/2010/main" val="2501756539"/>
              </p:ext>
            </p:extLst>
          </p:nvPr>
        </p:nvGraphicFramePr>
        <p:xfrm>
          <a:off x="1475656" y="19545"/>
          <a:ext cx="2157471" cy="1045468"/>
        </p:xfrm>
        <a:graphic>
          <a:graphicData uri="http://schemas.openxmlformats.org/presentationml/2006/ole">
            <mc:AlternateContent xmlns:mc="http://schemas.openxmlformats.org/markup-compatibility/2006">
              <mc:Choice xmlns:v="urn:schemas-microsoft-com:vml" Requires="v">
                <p:oleObj spid="_x0000_s62513" r:id="rId4" imgW="175393350" imgH="204635100" progId="">
                  <p:embed/>
                </p:oleObj>
              </mc:Choice>
              <mc:Fallback>
                <p:oleObj r:id="rId4" imgW="175393350" imgH="204635100" progId="">
                  <p:embed/>
                  <p:pic>
                    <p:nvPicPr>
                      <p:cNvPr id="35" name="对象 39"/>
                      <p:cNvPicPr>
                        <a:picLocks noChangeAspect="1" noChangeArrowheads="1"/>
                      </p:cNvPicPr>
                      <p:nvPr/>
                    </p:nvPicPr>
                    <p:blipFill>
                      <a:blip r:embed="rId5">
                        <a:extLst>
                          <a:ext uri="{28A0092B-C50C-407E-A947-70E740481C1C}">
                            <a14:useLocalDpi xmlns:a14="http://schemas.microsoft.com/office/drawing/2010/main" val="0"/>
                          </a:ext>
                        </a:extLst>
                      </a:blip>
                      <a:srcRect l="40323" t="30222" r="29523" b="37770"/>
                      <a:stretch>
                        <a:fillRect/>
                      </a:stretch>
                    </p:blipFill>
                    <p:spPr bwMode="auto">
                      <a:xfrm>
                        <a:off x="1475656" y="19545"/>
                        <a:ext cx="2157471" cy="1045468"/>
                      </a:xfrm>
                      <a:prstGeom prst="rect">
                        <a:avLst/>
                      </a:prstGeom>
                      <a:noFill/>
                      <a:extLst/>
                    </p:spPr>
                  </p:pic>
                </p:oleObj>
              </mc:Fallback>
            </mc:AlternateContent>
          </a:graphicData>
        </a:graphic>
      </p:graphicFrame>
      <p:sp>
        <p:nvSpPr>
          <p:cNvPr id="4" name="TextBox 3"/>
          <p:cNvSpPr txBox="1"/>
          <p:nvPr/>
        </p:nvSpPr>
        <p:spPr>
          <a:xfrm>
            <a:off x="221858" y="145130"/>
            <a:ext cx="648072" cy="246221"/>
          </a:xfrm>
          <a:prstGeom prst="rect">
            <a:avLst/>
          </a:prstGeom>
          <a:noFill/>
        </p:spPr>
        <p:txBody>
          <a:bodyPr wrap="square" rtlCol="0">
            <a:spAutoFit/>
          </a:bodyPr>
          <a:lstStyle/>
          <a:p>
            <a:r>
              <a:rPr lang="en-US" sz="1000" b="1" dirty="0" smtClean="0"/>
              <a:t>3.</a:t>
            </a:r>
            <a:endParaRPr lang="bg-BG" sz="1000" b="1" dirty="0"/>
          </a:p>
        </p:txBody>
      </p:sp>
      <p:sp>
        <p:nvSpPr>
          <p:cNvPr id="5" name="Oval 4"/>
          <p:cNvSpPr/>
          <p:nvPr/>
        </p:nvSpPr>
        <p:spPr>
          <a:xfrm>
            <a:off x="224536" y="151428"/>
            <a:ext cx="253005" cy="239923"/>
          </a:xfrm>
          <a:prstGeom prst="ellipse">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bg-BG" sz="1000" u="sng" dirty="0"/>
          </a:p>
        </p:txBody>
      </p:sp>
      <p:graphicFrame>
        <p:nvGraphicFramePr>
          <p:cNvPr id="6" name="对象 24"/>
          <p:cNvGraphicFramePr>
            <a:graphicFrameLocks noChangeAspect="1"/>
          </p:cNvGraphicFramePr>
          <p:nvPr>
            <p:extLst>
              <p:ext uri="{D42A27DB-BD31-4B8C-83A1-F6EECF244321}">
                <p14:modId xmlns:p14="http://schemas.microsoft.com/office/powerpoint/2010/main" val="756647291"/>
              </p:ext>
            </p:extLst>
          </p:nvPr>
        </p:nvGraphicFramePr>
        <p:xfrm>
          <a:off x="683568" y="868236"/>
          <a:ext cx="2438690" cy="1182664"/>
        </p:xfrm>
        <a:graphic>
          <a:graphicData uri="http://schemas.openxmlformats.org/presentationml/2006/ole">
            <mc:AlternateContent xmlns:mc="http://schemas.openxmlformats.org/markup-compatibility/2006">
              <mc:Choice xmlns:v="urn:schemas-microsoft-com:vml" Requires="v">
                <p:oleObj spid="_x0000_s62514" r:id="rId6" imgW="175393350" imgH="204635100" progId="">
                  <p:embed/>
                </p:oleObj>
              </mc:Choice>
              <mc:Fallback>
                <p:oleObj r:id="rId6" imgW="175393350" imgH="204635100" progId="">
                  <p:embed/>
                  <p:pic>
                    <p:nvPicPr>
                      <p:cNvPr id="18" name="对象 24"/>
                      <p:cNvPicPr>
                        <a:picLocks noChangeAspect="1" noChangeArrowheads="1"/>
                      </p:cNvPicPr>
                      <p:nvPr/>
                    </p:nvPicPr>
                    <p:blipFill>
                      <a:blip r:embed="rId7">
                        <a:extLst>
                          <a:ext uri="{28A0092B-C50C-407E-A947-70E740481C1C}">
                            <a14:useLocalDpi xmlns:a14="http://schemas.microsoft.com/office/drawing/2010/main" val="0"/>
                          </a:ext>
                        </a:extLst>
                      </a:blip>
                      <a:srcRect l="23206" t="8820" r="-923" b="8606"/>
                      <a:stretch>
                        <a:fillRect/>
                      </a:stretch>
                    </p:blipFill>
                    <p:spPr bwMode="auto">
                      <a:xfrm>
                        <a:off x="683568" y="868236"/>
                        <a:ext cx="2438690" cy="1182664"/>
                      </a:xfrm>
                      <a:prstGeom prst="rect">
                        <a:avLst/>
                      </a:prstGeom>
                      <a:noFill/>
                      <a:extLst/>
                    </p:spPr>
                  </p:pic>
                </p:oleObj>
              </mc:Fallback>
            </mc:AlternateContent>
          </a:graphicData>
        </a:graphic>
      </p:graphicFrame>
      <p:sp>
        <p:nvSpPr>
          <p:cNvPr id="7" name="Oval 6"/>
          <p:cNvSpPr/>
          <p:nvPr/>
        </p:nvSpPr>
        <p:spPr>
          <a:xfrm>
            <a:off x="257952" y="915671"/>
            <a:ext cx="253005" cy="239923"/>
          </a:xfrm>
          <a:prstGeom prst="ellipse">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bg-BG" sz="1000" u="sng" dirty="0"/>
          </a:p>
        </p:txBody>
      </p:sp>
      <p:sp>
        <p:nvSpPr>
          <p:cNvPr id="8" name="TextBox 7"/>
          <p:cNvSpPr txBox="1"/>
          <p:nvPr/>
        </p:nvSpPr>
        <p:spPr>
          <a:xfrm>
            <a:off x="243461" y="909373"/>
            <a:ext cx="648072" cy="246221"/>
          </a:xfrm>
          <a:prstGeom prst="rect">
            <a:avLst/>
          </a:prstGeom>
          <a:noFill/>
        </p:spPr>
        <p:txBody>
          <a:bodyPr wrap="square" rtlCol="0">
            <a:spAutoFit/>
          </a:bodyPr>
          <a:lstStyle/>
          <a:p>
            <a:r>
              <a:rPr lang="en-US" sz="1000" b="1" dirty="0"/>
              <a:t>4</a:t>
            </a:r>
            <a:r>
              <a:rPr lang="en-US" sz="1000" b="1" dirty="0" smtClean="0"/>
              <a:t>.</a:t>
            </a:r>
            <a:endParaRPr lang="bg-BG" sz="1000" b="1" dirty="0"/>
          </a:p>
        </p:txBody>
      </p:sp>
      <p:pic>
        <p:nvPicPr>
          <p:cNvPr id="10" name="Picture 2" descr="C:\Users\user\Desktop\Untitled_333.png"/>
          <p:cNvPicPr>
            <a:picLocks noChangeAspect="1" noChangeArrowheads="1"/>
          </p:cNvPicPr>
          <p:nvPr/>
        </p:nvPicPr>
        <p:blipFill>
          <a:blip r:embed="rId8"/>
          <a:srcRect r="63593" b="65097"/>
          <a:stretch>
            <a:fillRect/>
          </a:stretch>
        </p:blipFill>
        <p:spPr bwMode="auto">
          <a:xfrm>
            <a:off x="572019" y="3465595"/>
            <a:ext cx="2446255" cy="1401044"/>
          </a:xfrm>
          <a:prstGeom prst="rect">
            <a:avLst/>
          </a:prstGeom>
          <a:noFill/>
        </p:spPr>
      </p:pic>
      <p:sp>
        <p:nvSpPr>
          <p:cNvPr id="11" name="TextBox 75"/>
          <p:cNvSpPr txBox="1"/>
          <p:nvPr/>
        </p:nvSpPr>
        <p:spPr>
          <a:xfrm>
            <a:off x="2751402" y="4131559"/>
            <a:ext cx="1198925" cy="20005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700" dirty="0" smtClean="0">
                <a:latin typeface="Arial" pitchFamily="34" charset="0"/>
                <a:cs typeface="Arial" pitchFamily="34" charset="0"/>
              </a:rPr>
              <a:t>Indicator light for the time</a:t>
            </a:r>
            <a:endParaRPr lang="bg-BG" sz="700" dirty="0" smtClean="0">
              <a:latin typeface="Arial" pitchFamily="34" charset="0"/>
              <a:cs typeface="Arial" pitchFamily="34" charset="0"/>
            </a:endParaRPr>
          </a:p>
        </p:txBody>
      </p:sp>
      <p:sp>
        <p:nvSpPr>
          <p:cNvPr id="12" name="TextBox 77"/>
          <p:cNvSpPr txBox="1"/>
          <p:nvPr/>
        </p:nvSpPr>
        <p:spPr>
          <a:xfrm>
            <a:off x="1781642" y="3465999"/>
            <a:ext cx="969862" cy="20005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700" dirty="0" smtClean="0">
                <a:latin typeface="Arial" pitchFamily="34" charset="0"/>
                <a:cs typeface="Arial" pitchFamily="34" charset="0"/>
              </a:rPr>
              <a:t>Speed reduction</a:t>
            </a:r>
            <a:endParaRPr lang="bg-BG" sz="700" dirty="0" smtClean="0">
              <a:latin typeface="Arial" pitchFamily="34" charset="0"/>
              <a:cs typeface="Arial" pitchFamily="34" charset="0"/>
            </a:endParaRPr>
          </a:p>
        </p:txBody>
      </p:sp>
      <p:sp>
        <p:nvSpPr>
          <p:cNvPr id="13" name="TextBox 78"/>
          <p:cNvSpPr txBox="1"/>
          <p:nvPr/>
        </p:nvSpPr>
        <p:spPr>
          <a:xfrm>
            <a:off x="2756625" y="3809797"/>
            <a:ext cx="1193702" cy="20005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700" dirty="0" smtClean="0">
                <a:latin typeface="Arial" pitchFamily="34" charset="0"/>
                <a:cs typeface="Arial" pitchFamily="34" charset="0"/>
              </a:rPr>
              <a:t>Light  indicator for speed</a:t>
            </a:r>
            <a:endParaRPr lang="bg-BG" sz="700" dirty="0" smtClean="0">
              <a:latin typeface="Arial" pitchFamily="34" charset="0"/>
              <a:cs typeface="Arial" pitchFamily="34" charset="0"/>
            </a:endParaRPr>
          </a:p>
        </p:txBody>
      </p:sp>
      <p:sp>
        <p:nvSpPr>
          <p:cNvPr id="14" name="TextBox 79"/>
          <p:cNvSpPr txBox="1"/>
          <p:nvPr/>
        </p:nvSpPr>
        <p:spPr>
          <a:xfrm>
            <a:off x="2761301" y="3465999"/>
            <a:ext cx="1189026" cy="20005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700" dirty="0" smtClean="0">
                <a:latin typeface="Arial" pitchFamily="34" charset="0"/>
                <a:cs typeface="Arial" pitchFamily="34" charset="0"/>
              </a:rPr>
              <a:t>Increasing of the speed</a:t>
            </a:r>
            <a:endParaRPr lang="bg-BG" sz="700" dirty="0" smtClean="0">
              <a:latin typeface="Arial" pitchFamily="34" charset="0"/>
              <a:cs typeface="Arial" pitchFamily="34" charset="0"/>
            </a:endParaRPr>
          </a:p>
        </p:txBody>
      </p:sp>
      <p:sp>
        <p:nvSpPr>
          <p:cNvPr id="15" name="TextBox 80"/>
          <p:cNvSpPr txBox="1"/>
          <p:nvPr/>
        </p:nvSpPr>
        <p:spPr>
          <a:xfrm>
            <a:off x="2759781" y="3646229"/>
            <a:ext cx="753158" cy="20005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700" dirty="0" smtClean="0">
                <a:latin typeface="Arial" pitchFamily="34" charset="0"/>
                <a:cs typeface="Arial" pitchFamily="34" charset="0"/>
              </a:rPr>
              <a:t>Music button</a:t>
            </a:r>
            <a:endParaRPr lang="bg-BG" sz="700" dirty="0" smtClean="0">
              <a:latin typeface="Arial" pitchFamily="34" charset="0"/>
              <a:cs typeface="Arial" pitchFamily="34" charset="0"/>
            </a:endParaRPr>
          </a:p>
        </p:txBody>
      </p:sp>
      <p:sp>
        <p:nvSpPr>
          <p:cNvPr id="16" name="TextBox 81"/>
          <p:cNvSpPr txBox="1"/>
          <p:nvPr/>
        </p:nvSpPr>
        <p:spPr>
          <a:xfrm>
            <a:off x="2751402" y="3971502"/>
            <a:ext cx="1193702" cy="20005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700" dirty="0" smtClean="0">
                <a:latin typeface="Arial" pitchFamily="34" charset="0"/>
                <a:cs typeface="Arial" pitchFamily="34" charset="0"/>
              </a:rPr>
              <a:t>Button for time setting</a:t>
            </a:r>
            <a:endParaRPr lang="bg-BG" sz="700" dirty="0" smtClean="0">
              <a:latin typeface="Arial" pitchFamily="34" charset="0"/>
              <a:cs typeface="Arial" pitchFamily="34" charset="0"/>
            </a:endParaRPr>
          </a:p>
        </p:txBody>
      </p:sp>
      <p:sp>
        <p:nvSpPr>
          <p:cNvPr id="17" name="Oval 16"/>
          <p:cNvSpPr/>
          <p:nvPr/>
        </p:nvSpPr>
        <p:spPr>
          <a:xfrm>
            <a:off x="243461" y="3475038"/>
            <a:ext cx="253005" cy="239923"/>
          </a:xfrm>
          <a:prstGeom prst="ellipse">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bg-BG" sz="1000" u="sng" dirty="0"/>
          </a:p>
        </p:txBody>
      </p:sp>
      <p:sp>
        <p:nvSpPr>
          <p:cNvPr id="18" name="TextBox 17"/>
          <p:cNvSpPr txBox="1"/>
          <p:nvPr/>
        </p:nvSpPr>
        <p:spPr>
          <a:xfrm>
            <a:off x="243461" y="3464843"/>
            <a:ext cx="306457" cy="246221"/>
          </a:xfrm>
          <a:prstGeom prst="rect">
            <a:avLst/>
          </a:prstGeom>
          <a:noFill/>
        </p:spPr>
        <p:txBody>
          <a:bodyPr wrap="square" rtlCol="0">
            <a:spAutoFit/>
          </a:bodyPr>
          <a:lstStyle/>
          <a:p>
            <a:r>
              <a:rPr lang="en-US" sz="1000" b="1" dirty="0"/>
              <a:t>6</a:t>
            </a:r>
            <a:r>
              <a:rPr lang="en-US" sz="1000" b="1" dirty="0" smtClean="0"/>
              <a:t>.</a:t>
            </a:r>
            <a:endParaRPr lang="bg-BG" sz="1000" b="1" dirty="0"/>
          </a:p>
        </p:txBody>
      </p:sp>
      <p:pic>
        <p:nvPicPr>
          <p:cNvPr id="19" name="Picture 5" descr="C:\Users\user\Desktop\Untitled_999.png"/>
          <p:cNvPicPr>
            <a:picLocks noChangeAspect="1" noChangeArrowheads="1"/>
          </p:cNvPicPr>
          <p:nvPr/>
        </p:nvPicPr>
        <p:blipFill>
          <a:blip r:embed="rId9"/>
          <a:srcRect t="1787" r="50967" b="63430"/>
          <a:stretch>
            <a:fillRect/>
          </a:stretch>
        </p:blipFill>
        <p:spPr bwMode="auto">
          <a:xfrm>
            <a:off x="683568" y="4988346"/>
            <a:ext cx="3035296" cy="1291565"/>
          </a:xfrm>
          <a:prstGeom prst="rect">
            <a:avLst/>
          </a:prstGeom>
          <a:noFill/>
        </p:spPr>
      </p:pic>
      <p:sp>
        <p:nvSpPr>
          <p:cNvPr id="20" name="TextBox 82"/>
          <p:cNvSpPr txBox="1"/>
          <p:nvPr/>
        </p:nvSpPr>
        <p:spPr>
          <a:xfrm>
            <a:off x="2018643" y="5796962"/>
            <a:ext cx="852042" cy="95410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bg-BG" sz="700" dirty="0" smtClean="0">
                <a:latin typeface="Arial" pitchFamily="34" charset="0"/>
                <a:cs typeface="Arial" pitchFamily="34" charset="0"/>
              </a:rPr>
              <a:t>1. </a:t>
            </a:r>
            <a:r>
              <a:rPr lang="en-US" sz="700" dirty="0" smtClean="0">
                <a:latin typeface="Arial" pitchFamily="34" charset="0"/>
                <a:cs typeface="Arial" pitchFamily="34" charset="0"/>
              </a:rPr>
              <a:t>Place the negative polarity of the </a:t>
            </a:r>
            <a:r>
              <a:rPr lang="bg-BG" sz="700" dirty="0" smtClean="0">
                <a:latin typeface="Arial" pitchFamily="34" charset="0"/>
                <a:cs typeface="Arial" pitchFamily="34" charset="0"/>
              </a:rPr>
              <a:t>5АА </a:t>
            </a:r>
            <a:r>
              <a:rPr lang="en-US" sz="700" dirty="0" smtClean="0">
                <a:latin typeface="Arial" pitchFamily="34" charset="0"/>
                <a:cs typeface="Arial" pitchFamily="34" charset="0"/>
              </a:rPr>
              <a:t>battery towards the spring at the end of the battery compartment</a:t>
            </a:r>
            <a:endParaRPr lang="bg-BG" sz="700" dirty="0" smtClean="0">
              <a:latin typeface="Arial" pitchFamily="34" charset="0"/>
              <a:cs typeface="Arial" pitchFamily="34" charset="0"/>
            </a:endParaRPr>
          </a:p>
        </p:txBody>
      </p:sp>
      <p:sp>
        <p:nvSpPr>
          <p:cNvPr id="21" name="TextBox 83"/>
          <p:cNvSpPr txBox="1"/>
          <p:nvPr/>
        </p:nvSpPr>
        <p:spPr>
          <a:xfrm>
            <a:off x="2152014" y="4767915"/>
            <a:ext cx="1638238" cy="41549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bg-BG" sz="700" dirty="0" smtClean="0">
                <a:latin typeface="Arial" pitchFamily="34" charset="0"/>
                <a:cs typeface="Arial" pitchFamily="34" charset="0"/>
              </a:rPr>
              <a:t> </a:t>
            </a:r>
            <a:r>
              <a:rPr lang="en-US" sz="700" dirty="0" smtClean="0">
                <a:latin typeface="Arial" pitchFamily="34" charset="0"/>
                <a:cs typeface="Arial" pitchFamily="34" charset="0"/>
              </a:rPr>
              <a:t>Place the positive polarity of the </a:t>
            </a:r>
            <a:r>
              <a:rPr lang="bg-BG" sz="700" dirty="0" smtClean="0">
                <a:latin typeface="Arial" pitchFamily="34" charset="0"/>
                <a:cs typeface="Arial" pitchFamily="34" charset="0"/>
              </a:rPr>
              <a:t>5АА </a:t>
            </a:r>
            <a:r>
              <a:rPr lang="en-US" sz="700" dirty="0" smtClean="0">
                <a:latin typeface="Arial" pitchFamily="34" charset="0"/>
                <a:cs typeface="Arial" pitchFamily="34" charset="0"/>
              </a:rPr>
              <a:t>battery towards the </a:t>
            </a:r>
            <a:r>
              <a:rPr lang="bg-BG" sz="700" dirty="0" smtClean="0">
                <a:latin typeface="Arial" pitchFamily="34" charset="0"/>
                <a:cs typeface="Arial" pitchFamily="34" charset="0"/>
              </a:rPr>
              <a:t>“+” </a:t>
            </a:r>
            <a:r>
              <a:rPr lang="en-US" sz="700" dirty="0" smtClean="0">
                <a:latin typeface="Arial" pitchFamily="34" charset="0"/>
                <a:cs typeface="Arial" pitchFamily="34" charset="0"/>
              </a:rPr>
              <a:t>end of the battery compartment</a:t>
            </a:r>
            <a:endParaRPr lang="bg-BG" sz="700" dirty="0" smtClean="0">
              <a:latin typeface="Arial" pitchFamily="34" charset="0"/>
              <a:cs typeface="Arial" pitchFamily="34" charset="0"/>
            </a:endParaRPr>
          </a:p>
        </p:txBody>
      </p:sp>
      <p:sp>
        <p:nvSpPr>
          <p:cNvPr id="22" name="TextBox 84"/>
          <p:cNvSpPr txBox="1"/>
          <p:nvPr/>
        </p:nvSpPr>
        <p:spPr>
          <a:xfrm>
            <a:off x="3585543" y="5653385"/>
            <a:ext cx="604254" cy="84638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bg-BG" sz="700" dirty="0" smtClean="0">
                <a:latin typeface="Arial" pitchFamily="34" charset="0"/>
                <a:cs typeface="Arial" pitchFamily="34" charset="0"/>
              </a:rPr>
              <a:t>4. </a:t>
            </a:r>
            <a:r>
              <a:rPr lang="en-US" sz="700" dirty="0" smtClean="0">
                <a:latin typeface="Arial" pitchFamily="34" charset="0"/>
                <a:cs typeface="Arial" pitchFamily="34" charset="0"/>
              </a:rPr>
              <a:t>Close and fasten the lid of the battery compartment </a:t>
            </a:r>
            <a:endParaRPr lang="bg-BG" sz="700" dirty="0" smtClean="0">
              <a:latin typeface="Arial" pitchFamily="34" charset="0"/>
              <a:cs typeface="Arial" pitchFamily="34" charset="0"/>
            </a:endParaRPr>
          </a:p>
        </p:txBody>
      </p:sp>
      <p:sp>
        <p:nvSpPr>
          <p:cNvPr id="23" name="TextBox 85"/>
          <p:cNvSpPr txBox="1"/>
          <p:nvPr/>
        </p:nvSpPr>
        <p:spPr>
          <a:xfrm>
            <a:off x="2803507" y="5800970"/>
            <a:ext cx="782035" cy="41549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bg-BG" sz="700" dirty="0" smtClean="0">
                <a:latin typeface="Arial" pitchFamily="34" charset="0"/>
                <a:cs typeface="Arial" pitchFamily="34" charset="0"/>
              </a:rPr>
              <a:t>3. </a:t>
            </a:r>
            <a:r>
              <a:rPr lang="en-US" sz="700" dirty="0" smtClean="0">
                <a:latin typeface="Arial" pitchFamily="34" charset="0"/>
                <a:cs typeface="Arial" pitchFamily="34" charset="0"/>
              </a:rPr>
              <a:t>The batteries must lie flat</a:t>
            </a:r>
            <a:endParaRPr lang="bg-BG" sz="700" dirty="0" smtClean="0">
              <a:latin typeface="Arial" pitchFamily="34" charset="0"/>
              <a:cs typeface="Arial" pitchFamily="34" charset="0"/>
            </a:endParaRPr>
          </a:p>
        </p:txBody>
      </p:sp>
      <p:sp>
        <p:nvSpPr>
          <p:cNvPr id="24" name="TextBox 87"/>
          <p:cNvSpPr txBox="1"/>
          <p:nvPr/>
        </p:nvSpPr>
        <p:spPr>
          <a:xfrm>
            <a:off x="3261499" y="5183817"/>
            <a:ext cx="794977" cy="52322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700" dirty="0" smtClean="0">
                <a:latin typeface="Arial" pitchFamily="34" charset="0"/>
                <a:cs typeface="Arial" pitchFamily="34" charset="0"/>
              </a:rPr>
              <a:t>Installation of a lid on the battery compartment</a:t>
            </a:r>
            <a:endParaRPr lang="bg-BG" sz="700" dirty="0" smtClean="0">
              <a:latin typeface="Arial" pitchFamily="34" charset="0"/>
              <a:cs typeface="Arial" pitchFamily="34" charset="0"/>
            </a:endParaRPr>
          </a:p>
        </p:txBody>
      </p:sp>
      <p:sp>
        <p:nvSpPr>
          <p:cNvPr id="27" name="Oval 26"/>
          <p:cNvSpPr/>
          <p:nvPr/>
        </p:nvSpPr>
        <p:spPr>
          <a:xfrm>
            <a:off x="280977" y="2098323"/>
            <a:ext cx="253005" cy="239923"/>
          </a:xfrm>
          <a:prstGeom prst="ellipse">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bg-BG" sz="1000" u="sng" dirty="0"/>
          </a:p>
        </p:txBody>
      </p:sp>
      <p:sp>
        <p:nvSpPr>
          <p:cNvPr id="28" name="TextBox 27"/>
          <p:cNvSpPr txBox="1"/>
          <p:nvPr/>
        </p:nvSpPr>
        <p:spPr>
          <a:xfrm>
            <a:off x="271048" y="2092025"/>
            <a:ext cx="306457" cy="246221"/>
          </a:xfrm>
          <a:prstGeom prst="rect">
            <a:avLst/>
          </a:prstGeom>
          <a:noFill/>
        </p:spPr>
        <p:txBody>
          <a:bodyPr wrap="square" rtlCol="0">
            <a:spAutoFit/>
          </a:bodyPr>
          <a:lstStyle/>
          <a:p>
            <a:r>
              <a:rPr lang="en-US" sz="1000" b="1" dirty="0" smtClean="0"/>
              <a:t>5.</a:t>
            </a:r>
            <a:endParaRPr lang="bg-BG" sz="1000" b="1" dirty="0"/>
          </a:p>
        </p:txBody>
      </p:sp>
      <p:pic>
        <p:nvPicPr>
          <p:cNvPr id="29" name="图片 11"/>
          <p:cNvPicPr>
            <a:picLocks noChangeAspect="1" noChangeArrowheads="1"/>
          </p:cNvPicPr>
          <p:nvPr/>
        </p:nvPicPr>
        <p:blipFill>
          <a:blip r:embed="rId10"/>
          <a:srcRect/>
          <a:stretch>
            <a:fillRect/>
          </a:stretch>
        </p:blipFill>
        <p:spPr bwMode="auto">
          <a:xfrm>
            <a:off x="537537" y="2309080"/>
            <a:ext cx="3458072" cy="1052339"/>
          </a:xfrm>
          <a:prstGeom prst="rect">
            <a:avLst/>
          </a:prstGeom>
          <a:noFill/>
          <a:ln w="9525">
            <a:noFill/>
            <a:miter lim="800000"/>
            <a:headEnd/>
            <a:tailEnd/>
          </a:ln>
        </p:spPr>
      </p:pic>
      <p:sp>
        <p:nvSpPr>
          <p:cNvPr id="30" name="TextBox 17"/>
          <p:cNvSpPr txBox="1"/>
          <p:nvPr/>
        </p:nvSpPr>
        <p:spPr>
          <a:xfrm>
            <a:off x="243461" y="6525260"/>
            <a:ext cx="396000" cy="180000"/>
          </a:xfrm>
          <a:prstGeom prst="roundRect">
            <a:avLst/>
          </a:prstGeom>
          <a:noFill/>
          <a:ln w="6350">
            <a:solidFill>
              <a:schemeClr val="tx1"/>
            </a:solidFill>
          </a:ln>
        </p:spPr>
        <p:txBody>
          <a:bodyPr wrap="square" rtlCol="0" anchor="ctr">
            <a:spAutoFit/>
          </a:bodyPr>
          <a:lstStyle/>
          <a:p>
            <a:pPr algn="ctr"/>
            <a:r>
              <a:rPr lang="bg-BG" sz="900" b="1" dirty="0" smtClean="0">
                <a:latin typeface="Arial" pitchFamily="34" charset="0"/>
                <a:cs typeface="Arial" pitchFamily="34" charset="0"/>
              </a:rPr>
              <a:t>3</a:t>
            </a:r>
            <a:endParaRPr lang="bg-BG" sz="900" b="1" dirty="0">
              <a:latin typeface="Arial" pitchFamily="34" charset="0"/>
              <a:cs typeface="Arial" pitchFamily="34" charset="0"/>
            </a:endParaRPr>
          </a:p>
        </p:txBody>
      </p:sp>
      <p:sp>
        <p:nvSpPr>
          <p:cNvPr id="31" name="TextBox 17"/>
          <p:cNvSpPr txBox="1"/>
          <p:nvPr/>
        </p:nvSpPr>
        <p:spPr>
          <a:xfrm>
            <a:off x="8575120" y="6525260"/>
            <a:ext cx="396000" cy="180000"/>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3</a:t>
            </a:r>
            <a:r>
              <a:rPr lang="bg-BG" sz="900" b="1" dirty="0" smtClean="0">
                <a:latin typeface="Arial" pitchFamily="34" charset="0"/>
                <a:cs typeface="Arial" pitchFamily="34" charset="0"/>
              </a:rPr>
              <a:t>6</a:t>
            </a:r>
            <a:endParaRPr lang="bg-BG" sz="900" b="1" dirty="0">
              <a:latin typeface="Arial" pitchFamily="34" charset="0"/>
              <a:cs typeface="Arial" pitchFamily="34" charset="0"/>
            </a:endParaRPr>
          </a:p>
        </p:txBody>
      </p:sp>
      <p:pic>
        <p:nvPicPr>
          <p:cNvPr id="32" name="Picture 5" descr="C:\Users\user\Desktop\Untitled_222.png"/>
          <p:cNvPicPr>
            <a:picLocks noChangeAspect="1" noChangeArrowheads="1"/>
          </p:cNvPicPr>
          <p:nvPr/>
        </p:nvPicPr>
        <p:blipFill>
          <a:blip r:embed="rId11"/>
          <a:srcRect t="459" r="50318" b="74541"/>
          <a:stretch>
            <a:fillRect/>
          </a:stretch>
        </p:blipFill>
        <p:spPr bwMode="auto">
          <a:xfrm>
            <a:off x="5194186" y="3540549"/>
            <a:ext cx="3176073" cy="1108784"/>
          </a:xfrm>
          <a:prstGeom prst="rect">
            <a:avLst/>
          </a:prstGeom>
          <a:noFill/>
        </p:spPr>
      </p:pic>
      <p:sp>
        <p:nvSpPr>
          <p:cNvPr id="33" name="TextBox 48"/>
          <p:cNvSpPr txBox="1"/>
          <p:nvPr/>
        </p:nvSpPr>
        <p:spPr>
          <a:xfrm>
            <a:off x="5195608" y="3987219"/>
            <a:ext cx="406979" cy="153888"/>
          </a:xfrm>
          <a:prstGeom prst="rect">
            <a:avLst/>
          </a:prstGeom>
          <a:noFill/>
        </p:spPr>
        <p:txBody>
          <a:bodyPr wrap="square" rtlCol="0">
            <a:spAutoFit/>
          </a:bodyPr>
          <a:lstStyle/>
          <a:p>
            <a:r>
              <a:rPr lang="en-US" sz="400" dirty="0" err="1" smtClean="0">
                <a:latin typeface="Arial" pitchFamily="34" charset="0"/>
                <a:cs typeface="Arial" pitchFamily="34" charset="0"/>
              </a:rPr>
              <a:t>Traîner</a:t>
            </a:r>
            <a:endParaRPr lang="bg-BG" sz="400" dirty="0">
              <a:latin typeface="Arial" pitchFamily="34" charset="0"/>
              <a:cs typeface="Arial" pitchFamily="34" charset="0"/>
            </a:endParaRPr>
          </a:p>
        </p:txBody>
      </p:sp>
      <p:sp>
        <p:nvSpPr>
          <p:cNvPr id="34" name="TextBox 49"/>
          <p:cNvSpPr txBox="1"/>
          <p:nvPr/>
        </p:nvSpPr>
        <p:spPr>
          <a:xfrm>
            <a:off x="5785396" y="3987219"/>
            <a:ext cx="406979" cy="153888"/>
          </a:xfrm>
          <a:prstGeom prst="rect">
            <a:avLst/>
          </a:prstGeom>
          <a:noFill/>
        </p:spPr>
        <p:txBody>
          <a:bodyPr wrap="square" rtlCol="0">
            <a:spAutoFit/>
          </a:bodyPr>
          <a:lstStyle/>
          <a:p>
            <a:r>
              <a:rPr lang="en-US" sz="400" dirty="0" err="1" smtClean="0">
                <a:latin typeface="Arial" pitchFamily="34" charset="0"/>
                <a:cs typeface="Arial" pitchFamily="34" charset="0"/>
              </a:rPr>
              <a:t>Traîner</a:t>
            </a:r>
            <a:endParaRPr lang="bg-BG" sz="400" dirty="0">
              <a:latin typeface="Arial" pitchFamily="34" charset="0"/>
              <a:cs typeface="Arial" pitchFamily="34" charset="0"/>
            </a:endParaRPr>
          </a:p>
        </p:txBody>
      </p:sp>
      <p:sp>
        <p:nvSpPr>
          <p:cNvPr id="35" name="TextBox 53"/>
          <p:cNvSpPr txBox="1"/>
          <p:nvPr/>
        </p:nvSpPr>
        <p:spPr>
          <a:xfrm>
            <a:off x="6655283" y="4017997"/>
            <a:ext cx="523258" cy="153888"/>
          </a:xfrm>
          <a:prstGeom prst="rect">
            <a:avLst/>
          </a:prstGeom>
          <a:noFill/>
        </p:spPr>
        <p:txBody>
          <a:bodyPr wrap="square" rtlCol="0">
            <a:spAutoFit/>
          </a:bodyPr>
          <a:lstStyle/>
          <a:p>
            <a:r>
              <a:rPr lang="en-US" sz="400" dirty="0" err="1" smtClean="0">
                <a:latin typeface="Arial" pitchFamily="34" charset="0"/>
                <a:cs typeface="Arial" pitchFamily="34" charset="0"/>
              </a:rPr>
              <a:t>Traîner</a:t>
            </a:r>
            <a:r>
              <a:rPr lang="bg-BG" sz="400" dirty="0" smtClean="0">
                <a:latin typeface="Arial" pitchFamily="34" charset="0"/>
                <a:cs typeface="Arial" pitchFamily="34" charset="0"/>
              </a:rPr>
              <a:t> </a:t>
            </a:r>
            <a:endParaRPr lang="bg-BG" sz="400" dirty="0"/>
          </a:p>
        </p:txBody>
      </p:sp>
      <p:sp>
        <p:nvSpPr>
          <p:cNvPr id="36" name="TextBox 54"/>
          <p:cNvSpPr txBox="1"/>
          <p:nvPr/>
        </p:nvSpPr>
        <p:spPr>
          <a:xfrm>
            <a:off x="7506700" y="3987219"/>
            <a:ext cx="348839" cy="215444"/>
          </a:xfrm>
          <a:prstGeom prst="rect">
            <a:avLst/>
          </a:prstGeom>
          <a:noFill/>
        </p:spPr>
        <p:txBody>
          <a:bodyPr wrap="square" rtlCol="0">
            <a:spAutoFit/>
          </a:bodyPr>
          <a:lstStyle/>
          <a:p>
            <a:r>
              <a:rPr lang="en-US" sz="400" dirty="0" err="1" smtClean="0">
                <a:latin typeface="Arial" pitchFamily="34" charset="0"/>
                <a:cs typeface="Arial" pitchFamily="34" charset="0"/>
              </a:rPr>
              <a:t>Traîner</a:t>
            </a:r>
            <a:endParaRPr lang="bg-BG" sz="400" dirty="0"/>
          </a:p>
        </p:txBody>
      </p:sp>
      <p:sp>
        <p:nvSpPr>
          <p:cNvPr id="37" name="TextBox 119"/>
          <p:cNvSpPr txBox="1"/>
          <p:nvPr/>
        </p:nvSpPr>
        <p:spPr>
          <a:xfrm>
            <a:off x="5107779" y="4963459"/>
            <a:ext cx="3807527" cy="1569660"/>
          </a:xfrm>
          <a:prstGeom prst="rect">
            <a:avLst/>
          </a:prstGeom>
          <a:noFill/>
        </p:spPr>
        <p:txBody>
          <a:bodyPr wrap="square" rtlCol="0">
            <a:spAutoFit/>
          </a:bodyPr>
          <a:lstStyle/>
          <a:p>
            <a:pPr algn="just"/>
            <a:r>
              <a:rPr lang="ru-RU" sz="800" dirty="0" smtClean="0"/>
              <a:t>6. Контрольная </a:t>
            </a:r>
            <a:r>
              <a:rPr lang="ru-RU" sz="800" dirty="0"/>
              <a:t>панель (I) Функция качелей: Имеется пять скоростей качания. </a:t>
            </a:r>
          </a:p>
          <a:p>
            <a:pPr algn="just"/>
            <a:r>
              <a:rPr lang="ru-RU" sz="800" dirty="0"/>
              <a:t>Нажмите „+“, скорость увеличится и загорится первый индикатор, нажмите „-“,  скорость уменьшится и лампочка выключится. (Как показано на рисунках). (II) Имеется три настройки времени, нажмите раз – загорится лампочка на 8 минут, нажмите второй раз на 15 минут, нажмите третий раз на 30 минут, все функции прекратятся по истечении выбранного времени, после чего качели перейдут в режим готовности для экономии энергии. Если не будет выбрано время работы, все начатые функции продолжат свою работу, пока не кончится питание энергией. (III) Музыкальная кнопка: Нажмите раз для начала, нажмите второй раз до четвертого раза, чтобы увеличить громкость. Нажмите пятый раз, чтобы остановить музыку, нажмите шестой раз, чтобы перейти к следующей мелодии (всего 12 мелодий, 4 аккорда)</a:t>
            </a:r>
            <a:endParaRPr lang="ru-RU" sz="800" dirty="0"/>
          </a:p>
        </p:txBody>
      </p:sp>
      <p:graphicFrame>
        <p:nvGraphicFramePr>
          <p:cNvPr id="38" name="Table 55"/>
          <p:cNvGraphicFramePr>
            <a:graphicFrameLocks noGrp="1"/>
          </p:cNvGraphicFramePr>
          <p:nvPr>
            <p:extLst>
              <p:ext uri="{D42A27DB-BD31-4B8C-83A1-F6EECF244321}">
                <p14:modId xmlns:p14="http://schemas.microsoft.com/office/powerpoint/2010/main" val="1569011414"/>
              </p:ext>
            </p:extLst>
          </p:nvPr>
        </p:nvGraphicFramePr>
        <p:xfrm>
          <a:off x="5178182" y="4554856"/>
          <a:ext cx="3737124" cy="457200"/>
        </p:xfrm>
        <a:graphic>
          <a:graphicData uri="http://schemas.openxmlformats.org/drawingml/2006/table">
            <a:tbl>
              <a:tblPr firstRow="1" bandRow="1">
                <a:tableStyleId>{2D5ABB26-0587-4C30-8999-92F81FD0307C}</a:tableStyleId>
              </a:tblPr>
              <a:tblGrid>
                <a:gridCol w="1868562">
                  <a:extLst>
                    <a:ext uri="{9D8B030D-6E8A-4147-A177-3AD203B41FA5}">
                      <a16:colId xmlns:a16="http://schemas.microsoft.com/office/drawing/2014/main" val="20000"/>
                    </a:ext>
                  </a:extLst>
                </a:gridCol>
                <a:gridCol w="1868562">
                  <a:extLst>
                    <a:ext uri="{9D8B030D-6E8A-4147-A177-3AD203B41FA5}">
                      <a16:colId xmlns:a16="http://schemas.microsoft.com/office/drawing/2014/main" val="20001"/>
                    </a:ext>
                  </a:extLst>
                </a:gridCol>
              </a:tblGrid>
              <a:tr h="280987">
                <a:tc>
                  <a:txBody>
                    <a:bodyPr/>
                    <a:lstStyle/>
                    <a:p>
                      <a:r>
                        <a:rPr lang="ru-RU" sz="800" dirty="0" smtClean="0"/>
                        <a:t>Продвиньте пряжку налево/направо, чтобы отрегулировать длину поясного ремня</a:t>
                      </a:r>
                      <a:r>
                        <a:rPr lang="es-ES" sz="800" dirty="0" smtClean="0"/>
                        <a:t>.</a:t>
                      </a:r>
                      <a:endParaRPr lang="bg-BG"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800" dirty="0" smtClean="0"/>
                        <a:t>Нажмите на кнопку пряжки, чтобы выровнять поясного ремня</a:t>
                      </a:r>
                      <a:endParaRPr lang="bg-BG" sz="800" dirty="0" smtClean="0">
                        <a:latin typeface="Arial" pitchFamily="34" charset="0"/>
                        <a:cs typeface="Arial" pitchFamily="34" charset="0"/>
                      </a:endParaRPr>
                    </a:p>
                  </a:txBody>
                  <a:tcPr/>
                </a:tc>
                <a:extLst>
                  <a:ext uri="{0D108BD9-81ED-4DB2-BD59-A6C34878D82A}">
                    <a16:rowId xmlns:a16="http://schemas.microsoft.com/office/drawing/2014/main" val="10000"/>
                  </a:ext>
                </a:extLst>
              </a:tr>
            </a:tbl>
          </a:graphicData>
        </a:graphic>
      </p:graphicFrame>
      <p:pic>
        <p:nvPicPr>
          <p:cNvPr id="39" name="图片 11"/>
          <p:cNvPicPr>
            <a:picLocks noChangeAspect="1" noChangeArrowheads="1"/>
          </p:cNvPicPr>
          <p:nvPr/>
        </p:nvPicPr>
        <p:blipFill>
          <a:blip r:embed="rId10"/>
          <a:srcRect/>
          <a:stretch>
            <a:fillRect/>
          </a:stretch>
        </p:blipFill>
        <p:spPr bwMode="auto">
          <a:xfrm>
            <a:off x="5134104" y="515183"/>
            <a:ext cx="3785113" cy="1005864"/>
          </a:xfrm>
          <a:prstGeom prst="rect">
            <a:avLst/>
          </a:prstGeom>
          <a:noFill/>
          <a:ln w="9525">
            <a:noFill/>
            <a:miter lim="800000"/>
            <a:headEnd/>
            <a:tailEnd/>
          </a:ln>
        </p:spPr>
      </p:pic>
      <p:graphicFrame>
        <p:nvGraphicFramePr>
          <p:cNvPr id="40" name="Table 46"/>
          <p:cNvGraphicFramePr>
            <a:graphicFrameLocks noGrp="1"/>
          </p:cNvGraphicFramePr>
          <p:nvPr>
            <p:extLst>
              <p:ext uri="{D42A27DB-BD31-4B8C-83A1-F6EECF244321}">
                <p14:modId xmlns:p14="http://schemas.microsoft.com/office/powerpoint/2010/main" val="4275809195"/>
              </p:ext>
            </p:extLst>
          </p:nvPr>
        </p:nvGraphicFramePr>
        <p:xfrm>
          <a:off x="5195699" y="1503033"/>
          <a:ext cx="3888563" cy="626595"/>
        </p:xfrm>
        <a:graphic>
          <a:graphicData uri="http://schemas.openxmlformats.org/drawingml/2006/table">
            <a:tbl>
              <a:tblPr firstRow="1" bandRow="1">
                <a:tableStyleId>{2D5ABB26-0587-4C30-8999-92F81FD0307C}</a:tableStyleId>
              </a:tblPr>
              <a:tblGrid>
                <a:gridCol w="1102481">
                  <a:extLst>
                    <a:ext uri="{9D8B030D-6E8A-4147-A177-3AD203B41FA5}">
                      <a16:colId xmlns:a16="http://schemas.microsoft.com/office/drawing/2014/main" val="20000"/>
                    </a:ext>
                  </a:extLst>
                </a:gridCol>
                <a:gridCol w="785818">
                  <a:extLst>
                    <a:ext uri="{9D8B030D-6E8A-4147-A177-3AD203B41FA5}">
                      <a16:colId xmlns:a16="http://schemas.microsoft.com/office/drawing/2014/main" val="20001"/>
                    </a:ext>
                  </a:extLst>
                </a:gridCol>
                <a:gridCol w="1071570">
                  <a:extLst>
                    <a:ext uri="{9D8B030D-6E8A-4147-A177-3AD203B41FA5}">
                      <a16:colId xmlns:a16="http://schemas.microsoft.com/office/drawing/2014/main" val="20002"/>
                    </a:ext>
                  </a:extLst>
                </a:gridCol>
                <a:gridCol w="928694">
                  <a:extLst>
                    <a:ext uri="{9D8B030D-6E8A-4147-A177-3AD203B41FA5}">
                      <a16:colId xmlns:a16="http://schemas.microsoft.com/office/drawing/2014/main" val="20003"/>
                    </a:ext>
                  </a:extLst>
                </a:gridCol>
              </a:tblGrid>
              <a:tr h="6265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g-BG" sz="900" dirty="0" smtClean="0">
                          <a:latin typeface="Arial" pitchFamily="34" charset="0"/>
                          <a:cs typeface="Arial" pitchFamily="34" charset="0"/>
                        </a:rPr>
                        <a:t>Верхнее место</a:t>
                      </a:r>
                      <a:br>
                        <a:rPr lang="bg-BG" sz="900" dirty="0" smtClean="0">
                          <a:latin typeface="Arial" pitchFamily="34" charset="0"/>
                          <a:cs typeface="Arial" pitchFamily="34" charset="0"/>
                        </a:rPr>
                      </a:br>
                      <a:r>
                        <a:rPr lang="bg-BG" sz="900" dirty="0" smtClean="0">
                          <a:latin typeface="Arial" pitchFamily="34" charset="0"/>
                          <a:cs typeface="Arial" pitchFamily="34" charset="0"/>
                        </a:rPr>
                        <a:t> </a:t>
                      </a:r>
                      <a:r>
                        <a:rPr lang="en-US" sz="900" dirty="0" smtClean="0">
                          <a:latin typeface="Arial" pitchFamily="34" charset="0"/>
                          <a:cs typeface="Arial" pitchFamily="34" charset="0"/>
                        </a:rPr>
                        <a:t>     </a:t>
                      </a:r>
                      <a:r>
                        <a:rPr lang="bg-BG" sz="900" dirty="0" smtClean="0">
                          <a:latin typeface="Arial" pitchFamily="34" charset="0"/>
                          <a:cs typeface="Arial" pitchFamily="34" charset="0"/>
                        </a:rPr>
                        <a:t>Нижнее место</a:t>
                      </a:r>
                      <a:r>
                        <a:rPr lang="en-US" sz="900" dirty="0" smtClean="0">
                          <a:latin typeface="Arial" pitchFamily="34" charset="0"/>
                          <a:cs typeface="Arial" pitchFamily="34" charset="0"/>
                        </a:rPr>
                        <a:t>       </a:t>
                      </a:r>
                      <a:r>
                        <a:rPr lang="bg-BG" sz="900" dirty="0" smtClean="0">
                          <a:latin typeface="Arial" pitchFamily="34" charset="0"/>
                          <a:cs typeface="Arial" pitchFamily="34" charset="0"/>
                        </a:rPr>
                        <a:t> </a:t>
                      </a:r>
                      <a:endParaRPr lang="bg-BG" sz="900" dirty="0" smtClean="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g-BG" sz="900" dirty="0" smtClean="0">
                          <a:latin typeface="Arial" pitchFamily="34" charset="0"/>
                          <a:cs typeface="Arial" pitchFamily="34" charset="0"/>
                        </a:rPr>
                        <a:t>Ремень проходит сверху</a:t>
                      </a:r>
                      <a:endParaRPr lang="bg-BG" sz="900" dirty="0" smtClean="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900" dirty="0" smtClean="0">
                          <a:latin typeface="Arial" pitchFamily="34" charset="0"/>
                          <a:cs typeface="Arial" pitchFamily="34" charset="0"/>
                        </a:rPr>
                        <a:t>Проведите ремень снизу и нажмите</a:t>
                      </a:r>
                      <a:endParaRPr lang="bg-BG" sz="900" dirty="0" smtClean="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g-BG" sz="900" dirty="0" smtClean="0">
                          <a:latin typeface="Arial" pitchFamily="34" charset="0"/>
                          <a:cs typeface="Arial" pitchFamily="34" charset="0"/>
                        </a:rPr>
                        <a:t>Пристегните, вытянув сильно</a:t>
                      </a:r>
                      <a:endParaRPr lang="bg-BG" sz="900" dirty="0" smtClean="0">
                        <a:latin typeface="Arial" pitchFamily="34" charset="0"/>
                        <a:cs typeface="Arial" pitchFamily="34" charset="0"/>
                      </a:endParaRPr>
                    </a:p>
                  </a:txBody>
                  <a:tcPr/>
                </a:tc>
                <a:extLst>
                  <a:ext uri="{0D108BD9-81ED-4DB2-BD59-A6C34878D82A}">
                    <a16:rowId xmlns:a16="http://schemas.microsoft.com/office/drawing/2014/main" val="10000"/>
                  </a:ext>
                </a:extLst>
              </a:tr>
            </a:tbl>
          </a:graphicData>
        </a:graphic>
      </p:graphicFrame>
      <p:pic>
        <p:nvPicPr>
          <p:cNvPr id="41" name="图片 10085"/>
          <p:cNvPicPr>
            <a:picLocks noChangeAspect="1" noChangeArrowheads="1"/>
          </p:cNvPicPr>
          <p:nvPr/>
        </p:nvPicPr>
        <p:blipFill>
          <a:blip r:embed="rId12"/>
          <a:srcRect/>
          <a:stretch>
            <a:fillRect/>
          </a:stretch>
        </p:blipFill>
        <p:spPr bwMode="auto">
          <a:xfrm>
            <a:off x="7295180" y="2291659"/>
            <a:ext cx="330044" cy="598630"/>
          </a:xfrm>
          <a:prstGeom prst="rect">
            <a:avLst/>
          </a:prstGeom>
          <a:noFill/>
          <a:ln w="9525">
            <a:noFill/>
            <a:miter lim="800000"/>
            <a:headEnd/>
            <a:tailEnd/>
          </a:ln>
        </p:spPr>
      </p:pic>
      <p:pic>
        <p:nvPicPr>
          <p:cNvPr id="42" name="图片 12"/>
          <p:cNvPicPr>
            <a:picLocks noChangeAspect="1" noChangeArrowheads="1"/>
          </p:cNvPicPr>
          <p:nvPr/>
        </p:nvPicPr>
        <p:blipFill>
          <a:blip r:embed="rId13"/>
          <a:srcRect/>
          <a:stretch>
            <a:fillRect/>
          </a:stretch>
        </p:blipFill>
        <p:spPr bwMode="auto">
          <a:xfrm>
            <a:off x="5229422" y="1982290"/>
            <a:ext cx="916455" cy="1219959"/>
          </a:xfrm>
          <a:prstGeom prst="rect">
            <a:avLst/>
          </a:prstGeom>
          <a:noFill/>
          <a:ln w="9525">
            <a:noFill/>
            <a:miter lim="800000"/>
            <a:headEnd/>
            <a:tailEnd/>
          </a:ln>
        </p:spPr>
      </p:pic>
      <p:pic>
        <p:nvPicPr>
          <p:cNvPr id="43" name="图片 13"/>
          <p:cNvPicPr>
            <a:picLocks noChangeAspect="1" noChangeArrowheads="1"/>
          </p:cNvPicPr>
          <p:nvPr/>
        </p:nvPicPr>
        <p:blipFill>
          <a:blip r:embed="rId14"/>
          <a:srcRect b="10271"/>
          <a:stretch>
            <a:fillRect/>
          </a:stretch>
        </p:blipFill>
        <p:spPr bwMode="auto">
          <a:xfrm>
            <a:off x="6193888" y="2032318"/>
            <a:ext cx="1148824" cy="1121470"/>
          </a:xfrm>
          <a:prstGeom prst="rect">
            <a:avLst/>
          </a:prstGeom>
          <a:noFill/>
          <a:ln w="9525">
            <a:noFill/>
            <a:miter lim="800000"/>
            <a:headEnd/>
            <a:tailEnd/>
          </a:ln>
        </p:spPr>
      </p:pic>
      <p:pic>
        <p:nvPicPr>
          <p:cNvPr id="44" name="图片 14"/>
          <p:cNvPicPr>
            <a:picLocks noChangeAspect="1" noChangeArrowheads="1"/>
          </p:cNvPicPr>
          <p:nvPr/>
        </p:nvPicPr>
        <p:blipFill>
          <a:blip r:embed="rId15"/>
          <a:srcRect/>
          <a:stretch>
            <a:fillRect/>
          </a:stretch>
        </p:blipFill>
        <p:spPr bwMode="auto">
          <a:xfrm>
            <a:off x="7625224" y="2054593"/>
            <a:ext cx="931761" cy="1147656"/>
          </a:xfrm>
          <a:prstGeom prst="rect">
            <a:avLst/>
          </a:prstGeom>
          <a:noFill/>
          <a:ln w="9525">
            <a:noFill/>
            <a:miter lim="800000"/>
            <a:headEnd/>
            <a:tailEnd/>
          </a:ln>
        </p:spPr>
      </p:pic>
      <p:sp>
        <p:nvSpPr>
          <p:cNvPr id="45" name="Правоъгълник 43"/>
          <p:cNvSpPr/>
          <p:nvPr/>
        </p:nvSpPr>
        <p:spPr>
          <a:xfrm>
            <a:off x="5195699" y="3153788"/>
            <a:ext cx="3827124" cy="388696"/>
          </a:xfrm>
          <a:prstGeom prst="rect">
            <a:avLst/>
          </a:prstGeom>
        </p:spPr>
        <p:txBody>
          <a:bodyPr wrap="square">
            <a:spAutoFit/>
          </a:bodyPr>
          <a:lstStyle/>
          <a:p>
            <a:pPr>
              <a:lnSpc>
                <a:spcPct val="107000"/>
              </a:lnSpc>
              <a:spcAft>
                <a:spcPts val="0"/>
              </a:spcAft>
            </a:pPr>
            <a:r>
              <a:rPr lang="ru-RU" sz="900" dirty="0">
                <a:latin typeface="+mj-lt"/>
                <a:ea typeface="Calibri" panose="020F0502020204030204" pitchFamily="34" charset="0"/>
                <a:cs typeface="Times New Roman" panose="02020603050405020304" pitchFamily="18" charset="0"/>
              </a:rPr>
              <a:t>Отрегулируйте длину плечевых и поясных ремней, как показано на рисунках</a:t>
            </a:r>
            <a:endParaRPr lang="en-US" sz="900" dirty="0">
              <a:effectLst/>
              <a:latin typeface="+mj-lt"/>
              <a:ea typeface="Calibri" panose="020F0502020204030204" pitchFamily="34" charset="0"/>
              <a:cs typeface="Times New Roman" panose="02020603050405020304" pitchFamily="18" charset="0"/>
            </a:endParaRPr>
          </a:p>
        </p:txBody>
      </p:sp>
      <p:sp>
        <p:nvSpPr>
          <p:cNvPr id="46" name="Правоъгълник 9"/>
          <p:cNvSpPr/>
          <p:nvPr/>
        </p:nvSpPr>
        <p:spPr>
          <a:xfrm>
            <a:off x="5124211" y="30949"/>
            <a:ext cx="3846909" cy="536878"/>
          </a:xfrm>
          <a:prstGeom prst="rect">
            <a:avLst/>
          </a:prstGeom>
        </p:spPr>
        <p:txBody>
          <a:bodyPr wrap="square">
            <a:spAutoFit/>
          </a:bodyPr>
          <a:lstStyle/>
          <a:p>
            <a:pPr>
              <a:lnSpc>
                <a:spcPct val="107000"/>
              </a:lnSpc>
            </a:pPr>
            <a:r>
              <a:rPr lang="ru-RU" sz="900" dirty="0" smtClean="0">
                <a:ea typeface="Calibri" panose="020F0502020204030204" pitchFamily="34" charset="0"/>
                <a:cs typeface="Times New Roman" panose="02020603050405020304" pitchFamily="18" charset="0"/>
              </a:rPr>
              <a:t>4. Как </a:t>
            </a:r>
            <a:r>
              <a:rPr lang="ru-RU" sz="900" dirty="0">
                <a:ea typeface="Calibri" panose="020F0502020204030204" pitchFamily="34" charset="0"/>
                <a:cs typeface="Times New Roman" panose="02020603050405020304" pitchFamily="18" charset="0"/>
              </a:rPr>
              <a:t>показано на рисунках ниже, конец дуги с игрушками устанавливается в отверстии правого основания.</a:t>
            </a:r>
          </a:p>
          <a:p>
            <a:pPr>
              <a:lnSpc>
                <a:spcPct val="107000"/>
              </a:lnSpc>
            </a:pPr>
            <a:r>
              <a:rPr lang="ru-RU" sz="900" dirty="0" smtClean="0">
                <a:ea typeface="Calibri" panose="020F0502020204030204" pitchFamily="34" charset="0"/>
                <a:cs typeface="Times New Roman" panose="02020603050405020304" pitchFamily="18" charset="0"/>
              </a:rPr>
              <a:t>5. Размещение </a:t>
            </a:r>
            <a:r>
              <a:rPr lang="ru-RU" sz="900" dirty="0">
                <a:ea typeface="Calibri" panose="020F0502020204030204" pitchFamily="34" charset="0"/>
                <a:cs typeface="Times New Roman" panose="02020603050405020304" pitchFamily="18" charset="0"/>
              </a:rPr>
              <a:t>ремней безопасности – следуйте рисункам ниже.</a:t>
            </a:r>
          </a:p>
        </p:txBody>
      </p:sp>
    </p:spTree>
    <p:extLst>
      <p:ext uri="{BB962C8B-B14F-4D97-AF65-F5344CB8AC3E}">
        <p14:creationId xmlns:p14="http://schemas.microsoft.com/office/powerpoint/2010/main" val="2700699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Users\user\Desktop\Untitled_555.png"/>
          <p:cNvPicPr>
            <a:picLocks noChangeAspect="1" noChangeArrowheads="1"/>
          </p:cNvPicPr>
          <p:nvPr/>
        </p:nvPicPr>
        <p:blipFill>
          <a:blip r:embed="rId2"/>
          <a:srcRect r="66046" b="64635"/>
          <a:stretch>
            <a:fillRect/>
          </a:stretch>
        </p:blipFill>
        <p:spPr bwMode="auto">
          <a:xfrm>
            <a:off x="361123" y="0"/>
            <a:ext cx="2482685" cy="1544802"/>
          </a:xfrm>
          <a:prstGeom prst="rect">
            <a:avLst/>
          </a:prstGeom>
          <a:noFill/>
        </p:spPr>
      </p:pic>
      <p:sp>
        <p:nvSpPr>
          <p:cNvPr id="12" name="TextBox 77"/>
          <p:cNvSpPr txBox="1"/>
          <p:nvPr/>
        </p:nvSpPr>
        <p:spPr>
          <a:xfrm>
            <a:off x="1886861" y="935741"/>
            <a:ext cx="1650791" cy="41549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700" dirty="0" smtClean="0">
                <a:latin typeface="Arial" pitchFamily="34" charset="0"/>
                <a:cs typeface="Arial" pitchFamily="34" charset="0"/>
              </a:rPr>
              <a:t>5.8-6V, &lt;=800ma: output voltage of adapter </a:t>
            </a:r>
            <a:r>
              <a:rPr lang="bg-BG" sz="700" dirty="0" smtClean="0">
                <a:latin typeface="Arial" pitchFamily="34" charset="0"/>
                <a:cs typeface="Arial" pitchFamily="34" charset="0"/>
              </a:rPr>
              <a:t>5.8-6</a:t>
            </a:r>
            <a:r>
              <a:rPr lang="en-US" sz="700" dirty="0" smtClean="0">
                <a:latin typeface="Arial" pitchFamily="34" charset="0"/>
                <a:cs typeface="Arial" pitchFamily="34" charset="0"/>
              </a:rPr>
              <a:t>V, </a:t>
            </a:r>
            <a:r>
              <a:rPr lang="bg-BG" sz="700" dirty="0" smtClean="0">
                <a:latin typeface="Arial" pitchFamily="34" charset="0"/>
                <a:cs typeface="Arial" pitchFamily="34" charset="0"/>
              </a:rPr>
              <a:t>&lt;=</a:t>
            </a:r>
            <a:r>
              <a:rPr lang="en-US" sz="700" dirty="0" smtClean="0">
                <a:latin typeface="Arial" pitchFamily="34" charset="0"/>
                <a:cs typeface="Arial" pitchFamily="34" charset="0"/>
              </a:rPr>
              <a:t>800</a:t>
            </a:r>
            <a:r>
              <a:rPr lang="bg-BG" sz="700" dirty="0" err="1" smtClean="0">
                <a:latin typeface="Arial" pitchFamily="34" charset="0"/>
                <a:cs typeface="Arial" pitchFamily="34" charset="0"/>
              </a:rPr>
              <a:t>мА</a:t>
            </a:r>
            <a:endParaRPr lang="bg-BG" sz="700" dirty="0" smtClean="0">
              <a:latin typeface="Arial" pitchFamily="34" charset="0"/>
              <a:cs typeface="Arial" pitchFamily="34" charset="0"/>
            </a:endParaRPr>
          </a:p>
          <a:p>
            <a:pPr marL="265113" indent="-265113"/>
            <a:endParaRPr lang="bg-BG" sz="700" dirty="0">
              <a:latin typeface="Arial" pitchFamily="34" charset="0"/>
              <a:cs typeface="Arial" pitchFamily="34" charset="0"/>
            </a:endParaRPr>
          </a:p>
        </p:txBody>
      </p:sp>
      <p:sp>
        <p:nvSpPr>
          <p:cNvPr id="13" name="TextBox 78"/>
          <p:cNvSpPr txBox="1"/>
          <p:nvPr/>
        </p:nvSpPr>
        <p:spPr>
          <a:xfrm>
            <a:off x="2649043" y="205525"/>
            <a:ext cx="791775" cy="20005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700" dirty="0" smtClean="0">
                <a:latin typeface="Arial" pitchFamily="34" charset="0"/>
                <a:cs typeface="Arial" pitchFamily="34" charset="0"/>
              </a:rPr>
              <a:t>DC connector</a:t>
            </a:r>
            <a:endParaRPr lang="bg-BG" sz="700" dirty="0" smtClean="0">
              <a:latin typeface="Arial" pitchFamily="34" charset="0"/>
              <a:cs typeface="Arial" pitchFamily="34" charset="0"/>
            </a:endParaRPr>
          </a:p>
        </p:txBody>
      </p:sp>
      <p:sp>
        <p:nvSpPr>
          <p:cNvPr id="14" name="TextBox 79"/>
          <p:cNvSpPr txBox="1"/>
          <p:nvPr/>
        </p:nvSpPr>
        <p:spPr>
          <a:xfrm>
            <a:off x="2649043" y="366731"/>
            <a:ext cx="722113" cy="20005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700" dirty="0" smtClean="0">
                <a:latin typeface="Arial" pitchFamily="34" charset="0"/>
                <a:cs typeface="Arial" pitchFamily="34" charset="0"/>
              </a:rPr>
              <a:t>DC plug</a:t>
            </a:r>
            <a:endParaRPr lang="bg-BG" sz="700" dirty="0" smtClean="0">
              <a:latin typeface="Arial" pitchFamily="34" charset="0"/>
              <a:cs typeface="Arial" pitchFamily="34" charset="0"/>
            </a:endParaRPr>
          </a:p>
        </p:txBody>
      </p:sp>
      <p:sp>
        <p:nvSpPr>
          <p:cNvPr id="15" name="TextBox 80"/>
          <p:cNvSpPr txBox="1"/>
          <p:nvPr/>
        </p:nvSpPr>
        <p:spPr>
          <a:xfrm>
            <a:off x="2845674" y="520243"/>
            <a:ext cx="1263950" cy="41549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700" dirty="0" smtClean="0">
                <a:latin typeface="Arial" pitchFamily="34" charset="0"/>
                <a:cs typeface="Arial" pitchFamily="34" charset="0"/>
              </a:rPr>
              <a:t>AC plug can be inserted in AC socket with</a:t>
            </a:r>
            <a:r>
              <a:rPr lang="bg-BG" sz="700" dirty="0" smtClean="0">
                <a:latin typeface="Arial" pitchFamily="34" charset="0"/>
                <a:cs typeface="Arial" pitchFamily="34" charset="0"/>
              </a:rPr>
              <a:t> 100-240</a:t>
            </a:r>
            <a:r>
              <a:rPr lang="en-US" sz="700" dirty="0" smtClean="0">
                <a:latin typeface="Arial" pitchFamily="34" charset="0"/>
                <a:cs typeface="Arial" pitchFamily="34" charset="0"/>
              </a:rPr>
              <a:t>V, 50/60HZ</a:t>
            </a:r>
          </a:p>
        </p:txBody>
      </p:sp>
      <p:sp>
        <p:nvSpPr>
          <p:cNvPr id="18" name="object 38"/>
          <p:cNvSpPr/>
          <p:nvPr/>
        </p:nvSpPr>
        <p:spPr>
          <a:xfrm>
            <a:off x="244885" y="1512357"/>
            <a:ext cx="3864739" cy="552664"/>
          </a:xfrm>
          <a:prstGeom prst="rect">
            <a:avLst/>
          </a:prstGeom>
          <a:blipFill>
            <a:blip r:embed="rId3" cstate="print"/>
            <a:stretch>
              <a:fillRect/>
            </a:stretch>
          </a:blipFill>
        </p:spPr>
        <p:txBody>
          <a:bodyPr wrap="square" lIns="0" tIns="0" rIns="0" bIns="0" rtlCol="0">
            <a:noAutofit/>
          </a:bodyPr>
          <a:lstStyle/>
          <a:p>
            <a:endParaRPr/>
          </a:p>
        </p:txBody>
      </p:sp>
      <p:sp>
        <p:nvSpPr>
          <p:cNvPr id="19" name="object 39"/>
          <p:cNvSpPr/>
          <p:nvPr/>
        </p:nvSpPr>
        <p:spPr>
          <a:xfrm>
            <a:off x="240185" y="1504388"/>
            <a:ext cx="3869439" cy="551477"/>
          </a:xfrm>
          <a:custGeom>
            <a:avLst/>
            <a:gdLst/>
            <a:ahLst/>
            <a:cxnLst/>
            <a:rect l="l" t="t" r="r" b="b"/>
            <a:pathLst>
              <a:path w="3960876" h="179832">
                <a:moveTo>
                  <a:pt x="0" y="29972"/>
                </a:moveTo>
                <a:lnTo>
                  <a:pt x="3337" y="16232"/>
                </a:lnTo>
                <a:lnTo>
                  <a:pt x="12242" y="5815"/>
                </a:lnTo>
                <a:lnTo>
                  <a:pt x="25056" y="402"/>
                </a:lnTo>
                <a:lnTo>
                  <a:pt x="29970" y="0"/>
                </a:lnTo>
                <a:lnTo>
                  <a:pt x="3930904" y="0"/>
                </a:lnTo>
                <a:lnTo>
                  <a:pt x="3944643" y="3345"/>
                </a:lnTo>
                <a:lnTo>
                  <a:pt x="3955060" y="12261"/>
                </a:lnTo>
                <a:lnTo>
                  <a:pt x="3960473" y="25067"/>
                </a:lnTo>
                <a:lnTo>
                  <a:pt x="3960876" y="29972"/>
                </a:lnTo>
                <a:lnTo>
                  <a:pt x="3960876" y="149860"/>
                </a:lnTo>
                <a:lnTo>
                  <a:pt x="3957530" y="163599"/>
                </a:lnTo>
                <a:lnTo>
                  <a:pt x="3948614" y="174016"/>
                </a:lnTo>
                <a:lnTo>
                  <a:pt x="3935808" y="179429"/>
                </a:lnTo>
                <a:lnTo>
                  <a:pt x="3930904" y="179832"/>
                </a:lnTo>
                <a:lnTo>
                  <a:pt x="29970" y="179832"/>
                </a:lnTo>
                <a:lnTo>
                  <a:pt x="16213" y="176486"/>
                </a:lnTo>
                <a:lnTo>
                  <a:pt x="5803" y="167570"/>
                </a:lnTo>
                <a:lnTo>
                  <a:pt x="400" y="154764"/>
                </a:lnTo>
                <a:lnTo>
                  <a:pt x="0" y="149860"/>
                </a:lnTo>
                <a:lnTo>
                  <a:pt x="0" y="29972"/>
                </a:lnTo>
                <a:close/>
              </a:path>
            </a:pathLst>
          </a:custGeom>
          <a:ln w="9144">
            <a:solidFill>
              <a:srgbClr val="000000"/>
            </a:solidFill>
          </a:ln>
        </p:spPr>
        <p:txBody>
          <a:bodyPr wrap="square" lIns="0" tIns="0" rIns="0" bIns="0" rtlCol="0">
            <a:noAutofit/>
          </a:bodyPr>
          <a:lstStyle/>
          <a:p>
            <a:endParaRPr/>
          </a:p>
        </p:txBody>
      </p:sp>
      <p:sp>
        <p:nvSpPr>
          <p:cNvPr id="20" name="TextBox 27"/>
          <p:cNvSpPr txBox="1"/>
          <p:nvPr/>
        </p:nvSpPr>
        <p:spPr>
          <a:xfrm>
            <a:off x="542665" y="1501867"/>
            <a:ext cx="3594173" cy="553998"/>
          </a:xfrm>
          <a:prstGeom prst="rect">
            <a:avLst/>
          </a:prstGeom>
          <a:noFill/>
        </p:spPr>
        <p:txBody>
          <a:bodyPr wrap="square" rtlCol="0">
            <a:spAutoFit/>
          </a:bodyPr>
          <a:lstStyle/>
          <a:p>
            <a:pPr algn="ctr"/>
            <a:r>
              <a:rPr lang="en-US" sz="1000" b="1" dirty="0" smtClean="0">
                <a:latin typeface="Arial" pitchFamily="34" charset="0"/>
                <a:cs typeface="Arial" pitchFamily="34" charset="0"/>
              </a:rPr>
              <a:t> </a:t>
            </a:r>
            <a:r>
              <a:rPr lang="bg-BG" sz="1000" b="1" dirty="0" smtClean="0">
                <a:cs typeface="Arial" pitchFamily="34" charset="0"/>
              </a:rPr>
              <a:t>ХАРАКТЕРИСТИКИ</a:t>
            </a:r>
            <a:r>
              <a:rPr lang="en-US" sz="1000" b="1" dirty="0" smtClean="0">
                <a:cs typeface="Arial" pitchFamily="34" charset="0"/>
              </a:rPr>
              <a:t>/ CHARACTERISTICS OF THE PRODUCT/ </a:t>
            </a:r>
            <a:r>
              <a:rPr lang="bg-BG" sz="1000" b="1" dirty="0" smtClean="0"/>
              <a:t>PRODUKT</a:t>
            </a:r>
            <a:r>
              <a:rPr lang="de-DE" sz="1000" b="1" dirty="0" smtClean="0"/>
              <a:t>BESCHREIBUNG</a:t>
            </a:r>
            <a:r>
              <a:rPr lang="en-US" sz="1000" b="1" dirty="0" smtClean="0">
                <a:cs typeface="Arial" pitchFamily="34" charset="0"/>
              </a:rPr>
              <a:t>/ </a:t>
            </a:r>
            <a:r>
              <a:rPr lang="el-GR" sz="1000" b="1" dirty="0" smtClean="0">
                <a:cs typeface="Arial" pitchFamily="34" charset="0"/>
              </a:rPr>
              <a:t>ΧΑΡΑΚΤΗΡΙΣΤΙΚΑ</a:t>
            </a:r>
            <a:r>
              <a:rPr lang="en-US" sz="1000" b="1" dirty="0" smtClean="0">
                <a:cs typeface="Arial" pitchFamily="34" charset="0"/>
              </a:rPr>
              <a:t>/ </a:t>
            </a:r>
            <a:r>
              <a:rPr lang="fr-FR" sz="1000" b="1" dirty="0" smtClean="0"/>
              <a:t>CARACTÉRISTIQUES/</a:t>
            </a:r>
            <a:r>
              <a:rPr lang="bg-BG" sz="1000" b="1" dirty="0" smtClean="0"/>
              <a:t>ХАРАКТЕРИСТИКИ</a:t>
            </a:r>
            <a:r>
              <a:rPr lang="fr-FR" sz="1000" b="1" dirty="0" smtClean="0"/>
              <a:t> </a:t>
            </a:r>
            <a:endParaRPr lang="bg-BG" sz="1000" b="1" dirty="0">
              <a:cs typeface="Arial" pitchFamily="34" charset="0"/>
            </a:endParaRPr>
          </a:p>
        </p:txBody>
      </p:sp>
      <p:pic>
        <p:nvPicPr>
          <p:cNvPr id="21" name="Picture 4" descr="C:\Users\user\Desktop\Untitled_666.png"/>
          <p:cNvPicPr>
            <a:picLocks noChangeAspect="1" noChangeArrowheads="1"/>
          </p:cNvPicPr>
          <p:nvPr/>
        </p:nvPicPr>
        <p:blipFill>
          <a:blip r:embed="rId4"/>
          <a:srcRect r="53593" b="64082"/>
          <a:stretch>
            <a:fillRect/>
          </a:stretch>
        </p:blipFill>
        <p:spPr bwMode="auto">
          <a:xfrm>
            <a:off x="683568" y="2311181"/>
            <a:ext cx="2971967" cy="1374175"/>
          </a:xfrm>
          <a:prstGeom prst="rect">
            <a:avLst/>
          </a:prstGeom>
          <a:noFill/>
        </p:spPr>
      </p:pic>
      <p:sp>
        <p:nvSpPr>
          <p:cNvPr id="22" name="TextBox 68"/>
          <p:cNvSpPr txBox="1"/>
          <p:nvPr/>
        </p:nvSpPr>
        <p:spPr>
          <a:xfrm>
            <a:off x="3354032" y="2761002"/>
            <a:ext cx="1000132" cy="200055"/>
          </a:xfrm>
          <a:prstGeom prst="rect">
            <a:avLst/>
          </a:prstGeom>
          <a:noFill/>
        </p:spPr>
        <p:txBody>
          <a:bodyPr wrap="square" rtlCol="0">
            <a:spAutoFit/>
          </a:bodyPr>
          <a:lstStyle/>
          <a:p>
            <a:r>
              <a:rPr lang="en-US" sz="700" dirty="0" smtClean="0">
                <a:latin typeface="Arial" pitchFamily="34" charset="0"/>
                <a:cs typeface="Arial" pitchFamily="34" charset="0"/>
              </a:rPr>
              <a:t>Lying position</a:t>
            </a:r>
            <a:endParaRPr lang="bg-BG" sz="700" dirty="0" smtClean="0">
              <a:latin typeface="Arial" pitchFamily="34" charset="0"/>
              <a:cs typeface="Arial" pitchFamily="34" charset="0"/>
            </a:endParaRPr>
          </a:p>
        </p:txBody>
      </p:sp>
      <p:sp>
        <p:nvSpPr>
          <p:cNvPr id="23" name="TextBox 70"/>
          <p:cNvSpPr txBox="1"/>
          <p:nvPr/>
        </p:nvSpPr>
        <p:spPr>
          <a:xfrm>
            <a:off x="1663739" y="2591058"/>
            <a:ext cx="1000132" cy="200055"/>
          </a:xfrm>
          <a:prstGeom prst="rect">
            <a:avLst/>
          </a:prstGeom>
          <a:noFill/>
        </p:spPr>
        <p:txBody>
          <a:bodyPr wrap="square" rtlCol="0">
            <a:spAutoFit/>
          </a:bodyPr>
          <a:lstStyle/>
          <a:p>
            <a:r>
              <a:rPr lang="en-US" sz="700" dirty="0" smtClean="0">
                <a:latin typeface="Arial" pitchFamily="34" charset="0"/>
                <a:cs typeface="Arial" pitchFamily="34" charset="0"/>
              </a:rPr>
              <a:t>Sitting position</a:t>
            </a:r>
            <a:endParaRPr lang="bg-BG" sz="700" dirty="0" smtClean="0">
              <a:latin typeface="Arial" pitchFamily="34" charset="0"/>
              <a:cs typeface="Arial" pitchFamily="34" charset="0"/>
            </a:endParaRPr>
          </a:p>
        </p:txBody>
      </p:sp>
      <p:pic>
        <p:nvPicPr>
          <p:cNvPr id="24" name="Picture 3" descr="C:\Users\user\Desktop\Untitled_777.png"/>
          <p:cNvPicPr>
            <a:picLocks noChangeAspect="1" noChangeArrowheads="1"/>
          </p:cNvPicPr>
          <p:nvPr/>
        </p:nvPicPr>
        <p:blipFill>
          <a:blip r:embed="rId5"/>
          <a:srcRect r="53792" b="64278"/>
          <a:stretch>
            <a:fillRect/>
          </a:stretch>
        </p:blipFill>
        <p:spPr bwMode="auto">
          <a:xfrm>
            <a:off x="683568" y="3635186"/>
            <a:ext cx="3312368" cy="1529765"/>
          </a:xfrm>
          <a:prstGeom prst="rect">
            <a:avLst/>
          </a:prstGeom>
          <a:noFill/>
        </p:spPr>
      </p:pic>
      <p:sp>
        <p:nvSpPr>
          <p:cNvPr id="25" name="TextBox 34"/>
          <p:cNvSpPr txBox="1"/>
          <p:nvPr/>
        </p:nvSpPr>
        <p:spPr>
          <a:xfrm>
            <a:off x="1120195" y="3619685"/>
            <a:ext cx="2357454" cy="215444"/>
          </a:xfrm>
          <a:prstGeom prst="rect">
            <a:avLst/>
          </a:prstGeom>
          <a:noFill/>
        </p:spPr>
        <p:txBody>
          <a:bodyPr wrap="square" rtlCol="0">
            <a:spAutoFit/>
          </a:bodyPr>
          <a:lstStyle/>
          <a:p>
            <a:pPr algn="ctr"/>
            <a:r>
              <a:rPr lang="en-US" sz="800" dirty="0" smtClean="0">
                <a:latin typeface="Arial" pitchFamily="34" charset="0"/>
                <a:cs typeface="Arial" pitchFamily="34" charset="0"/>
              </a:rPr>
              <a:t>Turning away of the toy bar</a:t>
            </a:r>
            <a:endParaRPr lang="bg-BG" sz="800" dirty="0" smtClean="0">
              <a:latin typeface="Arial" pitchFamily="34" charset="0"/>
              <a:cs typeface="Arial" pitchFamily="34" charset="0"/>
            </a:endParaRPr>
          </a:p>
        </p:txBody>
      </p:sp>
      <p:sp>
        <p:nvSpPr>
          <p:cNvPr id="26" name="TextBox 25"/>
          <p:cNvSpPr txBox="1"/>
          <p:nvPr/>
        </p:nvSpPr>
        <p:spPr>
          <a:xfrm>
            <a:off x="362777" y="2386289"/>
            <a:ext cx="648072" cy="246221"/>
          </a:xfrm>
          <a:prstGeom prst="rect">
            <a:avLst/>
          </a:prstGeom>
          <a:noFill/>
        </p:spPr>
        <p:txBody>
          <a:bodyPr wrap="square" rtlCol="0">
            <a:spAutoFit/>
          </a:bodyPr>
          <a:lstStyle/>
          <a:p>
            <a:r>
              <a:rPr lang="en-US" sz="1000" b="1" dirty="0" smtClean="0"/>
              <a:t>1.</a:t>
            </a:r>
            <a:endParaRPr lang="bg-BG" sz="1000" b="1" dirty="0"/>
          </a:p>
        </p:txBody>
      </p:sp>
      <p:sp>
        <p:nvSpPr>
          <p:cNvPr id="27" name="Oval 26"/>
          <p:cNvSpPr/>
          <p:nvPr/>
        </p:nvSpPr>
        <p:spPr>
          <a:xfrm>
            <a:off x="362776" y="2401743"/>
            <a:ext cx="253005" cy="239923"/>
          </a:xfrm>
          <a:prstGeom prst="ellipse">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bg-BG" sz="1000" u="sng" dirty="0"/>
          </a:p>
        </p:txBody>
      </p:sp>
      <p:sp>
        <p:nvSpPr>
          <p:cNvPr id="28" name="TextBox 27"/>
          <p:cNvSpPr txBox="1"/>
          <p:nvPr/>
        </p:nvSpPr>
        <p:spPr>
          <a:xfrm>
            <a:off x="372081" y="3792484"/>
            <a:ext cx="648072" cy="246221"/>
          </a:xfrm>
          <a:prstGeom prst="rect">
            <a:avLst/>
          </a:prstGeom>
          <a:noFill/>
        </p:spPr>
        <p:txBody>
          <a:bodyPr wrap="square" rtlCol="0">
            <a:spAutoFit/>
          </a:bodyPr>
          <a:lstStyle/>
          <a:p>
            <a:r>
              <a:rPr lang="en-US" sz="1000" b="1" dirty="0"/>
              <a:t>2</a:t>
            </a:r>
            <a:r>
              <a:rPr lang="en-US" sz="1000" b="1" dirty="0" smtClean="0"/>
              <a:t>.</a:t>
            </a:r>
            <a:endParaRPr lang="bg-BG" sz="1000" b="1" dirty="0"/>
          </a:p>
        </p:txBody>
      </p:sp>
      <p:sp>
        <p:nvSpPr>
          <p:cNvPr id="29" name="Oval 28"/>
          <p:cNvSpPr/>
          <p:nvPr/>
        </p:nvSpPr>
        <p:spPr>
          <a:xfrm>
            <a:off x="361123" y="3792484"/>
            <a:ext cx="253005" cy="239923"/>
          </a:xfrm>
          <a:prstGeom prst="ellipse">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bg-BG" sz="1000" u="sng" dirty="0"/>
          </a:p>
        </p:txBody>
      </p:sp>
      <p:sp>
        <p:nvSpPr>
          <p:cNvPr id="32" name="TextBox 31"/>
          <p:cNvSpPr txBox="1"/>
          <p:nvPr/>
        </p:nvSpPr>
        <p:spPr>
          <a:xfrm>
            <a:off x="359532" y="5025858"/>
            <a:ext cx="648072" cy="246221"/>
          </a:xfrm>
          <a:prstGeom prst="rect">
            <a:avLst/>
          </a:prstGeom>
          <a:noFill/>
        </p:spPr>
        <p:txBody>
          <a:bodyPr wrap="square" rtlCol="0">
            <a:spAutoFit/>
          </a:bodyPr>
          <a:lstStyle/>
          <a:p>
            <a:r>
              <a:rPr lang="en-US" sz="1000" b="1" dirty="0" smtClean="0"/>
              <a:t>3.</a:t>
            </a:r>
            <a:endParaRPr lang="bg-BG" sz="1000" b="1" dirty="0"/>
          </a:p>
        </p:txBody>
      </p:sp>
      <p:sp>
        <p:nvSpPr>
          <p:cNvPr id="33" name="Oval 32"/>
          <p:cNvSpPr/>
          <p:nvPr/>
        </p:nvSpPr>
        <p:spPr>
          <a:xfrm>
            <a:off x="372748" y="5035014"/>
            <a:ext cx="253005" cy="239923"/>
          </a:xfrm>
          <a:prstGeom prst="ellipse">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bg-BG" sz="1000" u="sng" dirty="0"/>
          </a:p>
        </p:txBody>
      </p:sp>
      <p:pic>
        <p:nvPicPr>
          <p:cNvPr id="34" name="Picture 4" descr="C:\Users\user\Desktop\Untitled_888.png"/>
          <p:cNvPicPr>
            <a:picLocks noChangeAspect="1" noChangeArrowheads="1"/>
          </p:cNvPicPr>
          <p:nvPr/>
        </p:nvPicPr>
        <p:blipFill>
          <a:blip r:embed="rId6"/>
          <a:srcRect l="4271" r="39969" b="63331"/>
          <a:stretch>
            <a:fillRect/>
          </a:stretch>
        </p:blipFill>
        <p:spPr bwMode="auto">
          <a:xfrm>
            <a:off x="709623" y="5060490"/>
            <a:ext cx="3260258" cy="1280816"/>
          </a:xfrm>
          <a:prstGeom prst="rect">
            <a:avLst/>
          </a:prstGeom>
          <a:noFill/>
        </p:spPr>
      </p:pic>
      <p:sp>
        <p:nvSpPr>
          <p:cNvPr id="30" name="TextBox 17"/>
          <p:cNvSpPr txBox="1"/>
          <p:nvPr/>
        </p:nvSpPr>
        <p:spPr>
          <a:xfrm>
            <a:off x="256433" y="6525344"/>
            <a:ext cx="396000" cy="180000"/>
          </a:xfrm>
          <a:prstGeom prst="roundRect">
            <a:avLst/>
          </a:prstGeom>
          <a:noFill/>
          <a:ln w="6350">
            <a:solidFill>
              <a:schemeClr val="tx1"/>
            </a:solidFill>
          </a:ln>
        </p:spPr>
        <p:txBody>
          <a:bodyPr wrap="square" rtlCol="0" anchor="ctr">
            <a:spAutoFit/>
          </a:bodyPr>
          <a:lstStyle/>
          <a:p>
            <a:pPr algn="ctr"/>
            <a:r>
              <a:rPr lang="bg-BG" sz="900" b="1" dirty="0">
                <a:latin typeface="Arial" pitchFamily="34" charset="0"/>
                <a:cs typeface="Arial" pitchFamily="34" charset="0"/>
              </a:rPr>
              <a:t>4</a:t>
            </a:r>
            <a:endParaRPr lang="bg-BG" sz="900" b="1" dirty="0">
              <a:latin typeface="Arial" pitchFamily="34" charset="0"/>
              <a:cs typeface="Arial" pitchFamily="34" charset="0"/>
            </a:endParaRPr>
          </a:p>
        </p:txBody>
      </p:sp>
      <p:sp>
        <p:nvSpPr>
          <p:cNvPr id="31" name="TextBox 30"/>
          <p:cNvSpPr txBox="1"/>
          <p:nvPr/>
        </p:nvSpPr>
        <p:spPr>
          <a:xfrm>
            <a:off x="8497146" y="6571895"/>
            <a:ext cx="396000" cy="180000"/>
          </a:xfrm>
          <a:prstGeom prst="roundRect">
            <a:avLst/>
          </a:prstGeom>
          <a:noFill/>
          <a:ln w="6350">
            <a:solidFill>
              <a:schemeClr val="tx1"/>
            </a:solidFill>
          </a:ln>
        </p:spPr>
        <p:txBody>
          <a:bodyPr wrap="square" rtlCol="0" anchor="ctr">
            <a:spAutoFit/>
          </a:bodyPr>
          <a:lstStyle/>
          <a:p>
            <a:pPr algn="ctr"/>
            <a:r>
              <a:rPr lang="bg-BG" sz="900" b="1" dirty="0" smtClean="0">
                <a:latin typeface="Arial" pitchFamily="34" charset="0"/>
                <a:cs typeface="Arial" pitchFamily="34" charset="0"/>
              </a:rPr>
              <a:t>35</a:t>
            </a:r>
            <a:endParaRPr lang="bg-BG" sz="900" b="1" dirty="0">
              <a:latin typeface="Arial" pitchFamily="34" charset="0"/>
              <a:cs typeface="Arial" pitchFamily="34" charset="0"/>
            </a:endParaRPr>
          </a:p>
        </p:txBody>
      </p:sp>
      <p:sp>
        <p:nvSpPr>
          <p:cNvPr id="35" name="object 2"/>
          <p:cNvSpPr txBox="1"/>
          <p:nvPr/>
        </p:nvSpPr>
        <p:spPr>
          <a:xfrm>
            <a:off x="4988621" y="1650779"/>
            <a:ext cx="3919392" cy="370839"/>
          </a:xfrm>
          <a:prstGeom prst="rect">
            <a:avLst/>
          </a:prstGeom>
        </p:spPr>
        <p:txBody>
          <a:bodyPr wrap="square" lIns="0" tIns="0" rIns="0" bIns="0" rtlCol="0">
            <a:noAutofit/>
          </a:bodyPr>
          <a:lstStyle/>
          <a:p>
            <a:pPr marL="91445">
              <a:lnSpc>
                <a:spcPct val="101725"/>
              </a:lnSpc>
              <a:spcBef>
                <a:spcPts val="345"/>
              </a:spcBef>
            </a:pPr>
            <a:r>
              <a:rPr sz="900" spc="4" dirty="0" smtClean="0">
                <a:latin typeface="Calibri"/>
                <a:cs typeface="Calibri"/>
              </a:rPr>
              <a:t>T</a:t>
            </a:r>
            <a:r>
              <a:rPr sz="900" spc="0" dirty="0" smtClean="0">
                <a:latin typeface="Calibri"/>
                <a:cs typeface="Calibri"/>
              </a:rPr>
              <a:t>h</a:t>
            </a:r>
            <a:r>
              <a:rPr sz="900" spc="-4" dirty="0" smtClean="0">
                <a:latin typeface="Calibri"/>
                <a:cs typeface="Calibri"/>
              </a:rPr>
              <a:t>i</a:t>
            </a:r>
            <a:r>
              <a:rPr sz="900" spc="0" dirty="0" smtClean="0">
                <a:latin typeface="Calibri"/>
                <a:cs typeface="Calibri"/>
              </a:rPr>
              <a:t>s</a:t>
            </a:r>
            <a:r>
              <a:rPr sz="900" spc="-4" dirty="0" smtClean="0">
                <a:latin typeface="Calibri"/>
                <a:cs typeface="Calibri"/>
              </a:rPr>
              <a:t> </a:t>
            </a:r>
            <a:r>
              <a:rPr sz="900" spc="0" dirty="0" smtClean="0">
                <a:latin typeface="Calibri"/>
                <a:cs typeface="Calibri"/>
              </a:rPr>
              <a:t>p</a:t>
            </a:r>
            <a:r>
              <a:rPr sz="900" spc="-4" dirty="0" smtClean="0">
                <a:latin typeface="Calibri"/>
                <a:cs typeface="Calibri"/>
              </a:rPr>
              <a:t>ro</a:t>
            </a:r>
            <a:r>
              <a:rPr sz="900" spc="0" dirty="0" smtClean="0">
                <a:latin typeface="Calibri"/>
                <a:cs typeface="Calibri"/>
              </a:rPr>
              <a:t>d</a:t>
            </a:r>
            <a:r>
              <a:rPr sz="900" spc="-4" dirty="0" smtClean="0">
                <a:latin typeface="Calibri"/>
                <a:cs typeface="Calibri"/>
              </a:rPr>
              <a:t>uc</a:t>
            </a:r>
            <a:r>
              <a:rPr sz="900" spc="0" dirty="0" smtClean="0">
                <a:latin typeface="Calibri"/>
                <a:cs typeface="Calibri"/>
              </a:rPr>
              <a:t>t</a:t>
            </a:r>
            <a:r>
              <a:rPr sz="900" spc="4" dirty="0" smtClean="0">
                <a:latin typeface="Calibri"/>
                <a:cs typeface="Calibri"/>
              </a:rPr>
              <a:t> </a:t>
            </a:r>
            <a:r>
              <a:rPr sz="900" spc="-4" dirty="0" smtClean="0">
                <a:latin typeface="Calibri"/>
                <a:cs typeface="Calibri"/>
              </a:rPr>
              <a:t>i</a:t>
            </a:r>
            <a:r>
              <a:rPr sz="900" spc="0" dirty="0" smtClean="0">
                <a:latin typeface="Calibri"/>
                <a:cs typeface="Calibri"/>
              </a:rPr>
              <a:t>s</a:t>
            </a:r>
            <a:r>
              <a:rPr sz="900" spc="-4" dirty="0" smtClean="0">
                <a:latin typeface="Calibri"/>
                <a:cs typeface="Calibri"/>
              </a:rPr>
              <a:t> te</a:t>
            </a:r>
            <a:r>
              <a:rPr sz="900" spc="0" dirty="0" smtClean="0">
                <a:latin typeface="Calibri"/>
                <a:cs typeface="Calibri"/>
              </a:rPr>
              <a:t>s</a:t>
            </a:r>
            <a:r>
              <a:rPr sz="900" spc="-9" dirty="0" smtClean="0">
                <a:latin typeface="Calibri"/>
                <a:cs typeface="Calibri"/>
              </a:rPr>
              <a:t>t</a:t>
            </a:r>
            <a:r>
              <a:rPr sz="900" spc="-4" dirty="0" smtClean="0">
                <a:latin typeface="Calibri"/>
                <a:cs typeface="Calibri"/>
              </a:rPr>
              <a:t>e</a:t>
            </a:r>
            <a:r>
              <a:rPr sz="900" spc="0" dirty="0" smtClean="0">
                <a:latin typeface="Calibri"/>
                <a:cs typeface="Calibri"/>
              </a:rPr>
              <a:t>d</a:t>
            </a:r>
            <a:r>
              <a:rPr sz="900" spc="9" dirty="0" smtClean="0">
                <a:latin typeface="Calibri"/>
                <a:cs typeface="Calibri"/>
              </a:rPr>
              <a:t> </a:t>
            </a:r>
            <a:r>
              <a:rPr sz="900" spc="-4" dirty="0" smtClean="0">
                <a:latin typeface="Calibri"/>
                <a:cs typeface="Calibri"/>
              </a:rPr>
              <a:t>i</a:t>
            </a:r>
            <a:r>
              <a:rPr sz="900" spc="0" dirty="0" smtClean="0">
                <a:latin typeface="Calibri"/>
                <a:cs typeface="Calibri"/>
              </a:rPr>
              <a:t>n</a:t>
            </a:r>
            <a:r>
              <a:rPr sz="900" spc="-4" dirty="0" smtClean="0">
                <a:latin typeface="Calibri"/>
                <a:cs typeface="Calibri"/>
              </a:rPr>
              <a:t> </a:t>
            </a:r>
            <a:r>
              <a:rPr sz="900" spc="0" dirty="0" smtClean="0">
                <a:latin typeface="Calibri"/>
                <a:cs typeface="Calibri"/>
              </a:rPr>
              <a:t>a</a:t>
            </a:r>
            <a:r>
              <a:rPr sz="900" spc="-4" dirty="0" smtClean="0">
                <a:latin typeface="Calibri"/>
                <a:cs typeface="Calibri"/>
              </a:rPr>
              <a:t>ccor</a:t>
            </a:r>
            <a:r>
              <a:rPr sz="900" spc="0" dirty="0" smtClean="0">
                <a:latin typeface="Calibri"/>
                <a:cs typeface="Calibri"/>
              </a:rPr>
              <a:t>d</a:t>
            </a:r>
            <a:r>
              <a:rPr sz="900" spc="-4" dirty="0" smtClean="0">
                <a:latin typeface="Calibri"/>
                <a:cs typeface="Calibri"/>
              </a:rPr>
              <a:t>a</a:t>
            </a:r>
            <a:r>
              <a:rPr sz="900" spc="0" dirty="0" smtClean="0">
                <a:latin typeface="Calibri"/>
                <a:cs typeface="Calibri"/>
              </a:rPr>
              <a:t>n</a:t>
            </a:r>
            <a:r>
              <a:rPr sz="900" spc="-4" dirty="0" smtClean="0">
                <a:latin typeface="Calibri"/>
                <a:cs typeface="Calibri"/>
              </a:rPr>
              <a:t>c</a:t>
            </a:r>
            <a:r>
              <a:rPr sz="900" spc="0" dirty="0" smtClean="0">
                <a:latin typeface="Calibri"/>
                <a:cs typeface="Calibri"/>
              </a:rPr>
              <a:t>e</a:t>
            </a:r>
            <a:r>
              <a:rPr sz="900" spc="19" dirty="0" smtClean="0">
                <a:latin typeface="Calibri"/>
                <a:cs typeface="Calibri"/>
              </a:rPr>
              <a:t> </a:t>
            </a:r>
            <a:r>
              <a:rPr sz="900" spc="0" dirty="0" smtClean="0">
                <a:latin typeface="Calibri"/>
                <a:cs typeface="Calibri"/>
              </a:rPr>
              <a:t>a</a:t>
            </a:r>
            <a:r>
              <a:rPr sz="900" spc="-4" dirty="0" smtClean="0">
                <a:latin typeface="Calibri"/>
                <a:cs typeface="Calibri"/>
              </a:rPr>
              <a:t>n</a:t>
            </a:r>
            <a:r>
              <a:rPr sz="900" spc="0" dirty="0" smtClean="0">
                <a:latin typeface="Calibri"/>
                <a:cs typeface="Calibri"/>
              </a:rPr>
              <a:t>d</a:t>
            </a:r>
            <a:r>
              <a:rPr sz="900" spc="14" dirty="0" smtClean="0">
                <a:latin typeface="Calibri"/>
                <a:cs typeface="Calibri"/>
              </a:rPr>
              <a:t> </a:t>
            </a:r>
            <a:r>
              <a:rPr sz="900" spc="-4" dirty="0" smtClean="0">
                <a:latin typeface="Calibri"/>
                <a:cs typeface="Calibri"/>
              </a:rPr>
              <a:t>co</a:t>
            </a:r>
            <a:r>
              <a:rPr sz="900" spc="4" dirty="0" smtClean="0">
                <a:latin typeface="Calibri"/>
                <a:cs typeface="Calibri"/>
              </a:rPr>
              <a:t>m</a:t>
            </a:r>
            <a:r>
              <a:rPr sz="900" spc="0" dirty="0" smtClean="0">
                <a:latin typeface="Calibri"/>
                <a:cs typeface="Calibri"/>
              </a:rPr>
              <a:t>p</a:t>
            </a:r>
            <a:r>
              <a:rPr sz="900" spc="-4" dirty="0" smtClean="0">
                <a:latin typeface="Calibri"/>
                <a:cs typeface="Calibri"/>
              </a:rPr>
              <a:t>lie</a:t>
            </a:r>
            <a:r>
              <a:rPr sz="900" spc="0" dirty="0" smtClean="0">
                <a:latin typeface="Calibri"/>
                <a:cs typeface="Calibri"/>
              </a:rPr>
              <a:t>s</a:t>
            </a:r>
            <a:r>
              <a:rPr sz="900" spc="19" dirty="0" smtClean="0">
                <a:latin typeface="Calibri"/>
                <a:cs typeface="Calibri"/>
              </a:rPr>
              <a:t> </a:t>
            </a:r>
            <a:r>
              <a:rPr sz="900" spc="0" dirty="0" smtClean="0">
                <a:latin typeface="Calibri"/>
                <a:cs typeface="Calibri"/>
              </a:rPr>
              <a:t>w</a:t>
            </a:r>
            <a:r>
              <a:rPr sz="900" spc="-4" dirty="0" smtClean="0">
                <a:latin typeface="Calibri"/>
                <a:cs typeface="Calibri"/>
              </a:rPr>
              <a:t>it</a:t>
            </a:r>
            <a:r>
              <a:rPr sz="900" spc="0" dirty="0" smtClean="0">
                <a:latin typeface="Calibri"/>
                <a:cs typeface="Calibri"/>
              </a:rPr>
              <a:t>h</a:t>
            </a:r>
            <a:r>
              <a:rPr sz="900" spc="-4" dirty="0" smtClean="0">
                <a:latin typeface="Calibri"/>
                <a:cs typeface="Calibri"/>
              </a:rPr>
              <a:t> </a:t>
            </a:r>
            <a:r>
              <a:rPr sz="900" spc="0" dirty="0" smtClean="0">
                <a:latin typeface="Calibri"/>
                <a:cs typeface="Calibri"/>
              </a:rPr>
              <a:t>s</a:t>
            </a:r>
            <a:r>
              <a:rPr sz="900" spc="-9" dirty="0" smtClean="0">
                <a:latin typeface="Calibri"/>
                <a:cs typeface="Calibri"/>
              </a:rPr>
              <a:t>t</a:t>
            </a:r>
            <a:r>
              <a:rPr sz="900" spc="0" dirty="0" smtClean="0">
                <a:latin typeface="Calibri"/>
                <a:cs typeface="Calibri"/>
              </a:rPr>
              <a:t>a</a:t>
            </a:r>
            <a:r>
              <a:rPr sz="900" spc="-4" dirty="0" smtClean="0">
                <a:latin typeface="Calibri"/>
                <a:cs typeface="Calibri"/>
              </a:rPr>
              <a:t>n</a:t>
            </a:r>
            <a:r>
              <a:rPr sz="900" spc="0" dirty="0" smtClean="0">
                <a:latin typeface="Calibri"/>
                <a:cs typeface="Calibri"/>
              </a:rPr>
              <a:t>d</a:t>
            </a:r>
            <a:r>
              <a:rPr sz="900" spc="-4" dirty="0" smtClean="0">
                <a:latin typeface="Calibri"/>
                <a:cs typeface="Calibri"/>
              </a:rPr>
              <a:t>ar</a:t>
            </a:r>
            <a:r>
              <a:rPr sz="900" spc="0" dirty="0" smtClean="0">
                <a:latin typeface="Calibri"/>
                <a:cs typeface="Calibri"/>
              </a:rPr>
              <a:t>ds</a:t>
            </a:r>
            <a:r>
              <a:rPr sz="900" spc="4" dirty="0" smtClean="0">
                <a:latin typeface="Calibri"/>
                <a:cs typeface="Calibri"/>
              </a:rPr>
              <a:t> </a:t>
            </a:r>
            <a:r>
              <a:rPr sz="900" spc="0" dirty="0" smtClean="0">
                <a:latin typeface="Calibri"/>
                <a:cs typeface="Calibri"/>
              </a:rPr>
              <a:t>a</a:t>
            </a:r>
            <a:r>
              <a:rPr sz="900" spc="-4" dirty="0" smtClean="0">
                <a:latin typeface="Calibri"/>
                <a:cs typeface="Calibri"/>
              </a:rPr>
              <a:t>n</a:t>
            </a:r>
            <a:r>
              <a:rPr sz="900" spc="0" dirty="0" smtClean="0">
                <a:latin typeface="Calibri"/>
                <a:cs typeface="Calibri"/>
              </a:rPr>
              <a:t>d</a:t>
            </a:r>
            <a:r>
              <a:rPr lang="en-US" sz="900" dirty="0" smtClean="0">
                <a:latin typeface="Calibri"/>
                <a:cs typeface="Calibri"/>
              </a:rPr>
              <a:t> </a:t>
            </a:r>
            <a:r>
              <a:rPr sz="900" spc="0" dirty="0" smtClean="0">
                <a:latin typeface="Calibri"/>
                <a:cs typeface="Calibri"/>
              </a:rPr>
              <a:t>EN</a:t>
            </a:r>
            <a:r>
              <a:rPr sz="900" spc="-19" dirty="0" smtClean="0">
                <a:latin typeface="Calibri"/>
                <a:cs typeface="Calibri"/>
              </a:rPr>
              <a:t> </a:t>
            </a:r>
            <a:r>
              <a:rPr sz="900" spc="0" dirty="0" smtClean="0">
                <a:latin typeface="Calibri"/>
                <a:cs typeface="Calibri"/>
              </a:rPr>
              <a:t>1623</a:t>
            </a:r>
            <a:r>
              <a:rPr sz="900" spc="-14" dirty="0" smtClean="0">
                <a:latin typeface="Calibri"/>
                <a:cs typeface="Calibri"/>
              </a:rPr>
              <a:t>2</a:t>
            </a:r>
            <a:r>
              <a:rPr sz="900" spc="0" dirty="0" smtClean="0">
                <a:latin typeface="Calibri"/>
                <a:cs typeface="Calibri"/>
              </a:rPr>
              <a:t>:</a:t>
            </a:r>
            <a:r>
              <a:rPr sz="900" spc="-9" dirty="0" smtClean="0">
                <a:latin typeface="Calibri"/>
                <a:cs typeface="Calibri"/>
              </a:rPr>
              <a:t>2</a:t>
            </a:r>
            <a:r>
              <a:rPr sz="900" spc="0" dirty="0" smtClean="0">
                <a:latin typeface="Calibri"/>
                <a:cs typeface="Calibri"/>
              </a:rPr>
              <a:t>0</a:t>
            </a:r>
            <a:r>
              <a:rPr sz="900" spc="-14" dirty="0" smtClean="0">
                <a:latin typeface="Calibri"/>
                <a:cs typeface="Calibri"/>
              </a:rPr>
              <a:t>13</a:t>
            </a:r>
            <a:r>
              <a:rPr lang="en-US" sz="900" dirty="0">
                <a:latin typeface="Calibri"/>
                <a:cs typeface="Calibri"/>
              </a:rPr>
              <a:t> </a:t>
            </a:r>
            <a:r>
              <a:rPr lang="en-US" sz="900" dirty="0" smtClean="0">
                <a:latin typeface="Calibri"/>
                <a:cs typeface="Calibri"/>
              </a:rPr>
              <a:t>+ A1:2018.</a:t>
            </a:r>
            <a:endParaRPr sz="900" dirty="0">
              <a:latin typeface="Calibri"/>
              <a:cs typeface="Calibri"/>
            </a:endParaRPr>
          </a:p>
        </p:txBody>
      </p:sp>
      <p:sp>
        <p:nvSpPr>
          <p:cNvPr id="36" name="Правоъгълник 21"/>
          <p:cNvSpPr/>
          <p:nvPr/>
        </p:nvSpPr>
        <p:spPr>
          <a:xfrm>
            <a:off x="4939056" y="1573469"/>
            <a:ext cx="3891902" cy="4105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bject 38"/>
          <p:cNvSpPr/>
          <p:nvPr/>
        </p:nvSpPr>
        <p:spPr>
          <a:xfrm>
            <a:off x="4899784" y="2059742"/>
            <a:ext cx="3980781" cy="174452"/>
          </a:xfrm>
          <a:prstGeom prst="rect">
            <a:avLst/>
          </a:prstGeom>
          <a:blipFill>
            <a:blip r:embed="rId3" cstate="print"/>
            <a:stretch>
              <a:fillRect/>
            </a:stretch>
          </a:blipFill>
        </p:spPr>
        <p:txBody>
          <a:bodyPr wrap="square" lIns="0" tIns="0" rIns="0" bIns="0" rtlCol="0">
            <a:noAutofit/>
          </a:bodyPr>
          <a:lstStyle/>
          <a:p>
            <a:endParaRPr/>
          </a:p>
        </p:txBody>
      </p:sp>
      <p:sp>
        <p:nvSpPr>
          <p:cNvPr id="38" name="object 39"/>
          <p:cNvSpPr/>
          <p:nvPr/>
        </p:nvSpPr>
        <p:spPr>
          <a:xfrm>
            <a:off x="4899785" y="2051773"/>
            <a:ext cx="3975988" cy="182421"/>
          </a:xfrm>
          <a:custGeom>
            <a:avLst/>
            <a:gdLst/>
            <a:ahLst/>
            <a:cxnLst/>
            <a:rect l="l" t="t" r="r" b="b"/>
            <a:pathLst>
              <a:path w="3960876" h="179832">
                <a:moveTo>
                  <a:pt x="0" y="29972"/>
                </a:moveTo>
                <a:lnTo>
                  <a:pt x="3337" y="16232"/>
                </a:lnTo>
                <a:lnTo>
                  <a:pt x="12242" y="5815"/>
                </a:lnTo>
                <a:lnTo>
                  <a:pt x="25056" y="402"/>
                </a:lnTo>
                <a:lnTo>
                  <a:pt x="29970" y="0"/>
                </a:lnTo>
                <a:lnTo>
                  <a:pt x="3930904" y="0"/>
                </a:lnTo>
                <a:lnTo>
                  <a:pt x="3944643" y="3345"/>
                </a:lnTo>
                <a:lnTo>
                  <a:pt x="3955060" y="12261"/>
                </a:lnTo>
                <a:lnTo>
                  <a:pt x="3960473" y="25067"/>
                </a:lnTo>
                <a:lnTo>
                  <a:pt x="3960876" y="29972"/>
                </a:lnTo>
                <a:lnTo>
                  <a:pt x="3960876" y="149860"/>
                </a:lnTo>
                <a:lnTo>
                  <a:pt x="3957530" y="163599"/>
                </a:lnTo>
                <a:lnTo>
                  <a:pt x="3948614" y="174016"/>
                </a:lnTo>
                <a:lnTo>
                  <a:pt x="3935808" y="179429"/>
                </a:lnTo>
                <a:lnTo>
                  <a:pt x="3930904" y="179832"/>
                </a:lnTo>
                <a:lnTo>
                  <a:pt x="29970" y="179832"/>
                </a:lnTo>
                <a:lnTo>
                  <a:pt x="16213" y="176486"/>
                </a:lnTo>
                <a:lnTo>
                  <a:pt x="5803" y="167570"/>
                </a:lnTo>
                <a:lnTo>
                  <a:pt x="400" y="154764"/>
                </a:lnTo>
                <a:lnTo>
                  <a:pt x="0" y="149860"/>
                </a:lnTo>
                <a:lnTo>
                  <a:pt x="0" y="29972"/>
                </a:lnTo>
                <a:close/>
              </a:path>
            </a:pathLst>
          </a:custGeom>
          <a:ln w="9144">
            <a:solidFill>
              <a:srgbClr val="000000"/>
            </a:solidFill>
          </a:ln>
        </p:spPr>
        <p:txBody>
          <a:bodyPr wrap="square" lIns="0" tIns="0" rIns="0" bIns="0" rtlCol="0">
            <a:noAutofit/>
          </a:bodyPr>
          <a:lstStyle/>
          <a:p>
            <a:endParaRPr/>
          </a:p>
        </p:txBody>
      </p:sp>
      <p:sp>
        <p:nvSpPr>
          <p:cNvPr id="39" name="object 19"/>
          <p:cNvSpPr txBox="1"/>
          <p:nvPr/>
        </p:nvSpPr>
        <p:spPr>
          <a:xfrm>
            <a:off x="4923578" y="2094030"/>
            <a:ext cx="3871805" cy="148133"/>
          </a:xfrm>
          <a:prstGeom prst="rect">
            <a:avLst/>
          </a:prstGeom>
        </p:spPr>
        <p:txBody>
          <a:bodyPr wrap="square" lIns="0" tIns="0" rIns="0" bIns="0" rtlCol="0">
            <a:noAutofit/>
          </a:bodyPr>
          <a:lstStyle/>
          <a:p>
            <a:pPr marL="56738" marR="66401" algn="ctr">
              <a:lnSpc>
                <a:spcPts val="960"/>
              </a:lnSpc>
            </a:pPr>
            <a:r>
              <a:rPr lang="en-US" sz="1000" b="1" dirty="0" smtClean="0">
                <a:cs typeface="Calibri"/>
              </a:rPr>
              <a:t>I.</a:t>
            </a:r>
            <a:r>
              <a:rPr lang="bg-BG" sz="1000" b="1" dirty="0" smtClean="0">
                <a:cs typeface="Calibri"/>
              </a:rPr>
              <a:t> Части</a:t>
            </a:r>
            <a:endParaRPr sz="800" dirty="0">
              <a:latin typeface="Calibri"/>
              <a:cs typeface="Calibri"/>
            </a:endParaRPr>
          </a:p>
        </p:txBody>
      </p:sp>
      <p:sp>
        <p:nvSpPr>
          <p:cNvPr id="40" name="Правоъгълник 25"/>
          <p:cNvSpPr/>
          <p:nvPr/>
        </p:nvSpPr>
        <p:spPr>
          <a:xfrm>
            <a:off x="4876927" y="2268482"/>
            <a:ext cx="3954031" cy="461665"/>
          </a:xfrm>
          <a:prstGeom prst="rect">
            <a:avLst/>
          </a:prstGeom>
        </p:spPr>
        <p:txBody>
          <a:bodyPr wrap="square">
            <a:spAutoFit/>
          </a:bodyPr>
          <a:lstStyle/>
          <a:p>
            <a:r>
              <a:rPr lang="ru-RU" sz="800" dirty="0" smtClean="0">
                <a:latin typeface="+mj-lt"/>
                <a:cs typeface="Arial" pitchFamily="34" charset="0"/>
              </a:rPr>
              <a:t>1. Передняя </a:t>
            </a:r>
            <a:r>
              <a:rPr lang="ru-RU" sz="800" dirty="0">
                <a:latin typeface="+mj-lt"/>
                <a:cs typeface="Arial" pitchFamily="34" charset="0"/>
              </a:rPr>
              <a:t>и задняя основная трубка – 2 шт.</a:t>
            </a:r>
          </a:p>
          <a:p>
            <a:r>
              <a:rPr lang="ru-RU" sz="800" dirty="0" smtClean="0">
                <a:latin typeface="+mj-lt"/>
                <a:cs typeface="Arial" pitchFamily="34" charset="0"/>
              </a:rPr>
              <a:t>2. Основная </a:t>
            </a:r>
            <a:r>
              <a:rPr lang="ru-RU" sz="800" dirty="0">
                <a:latin typeface="+mj-lt"/>
                <a:cs typeface="Arial" pitchFamily="34" charset="0"/>
              </a:rPr>
              <a:t>рама – 1 шт.</a:t>
            </a:r>
          </a:p>
          <a:p>
            <a:r>
              <a:rPr lang="ru-RU" sz="800" dirty="0" smtClean="0">
                <a:latin typeface="+mj-lt"/>
                <a:cs typeface="Arial" pitchFamily="34" charset="0"/>
              </a:rPr>
              <a:t>3. Дополнительная </a:t>
            </a:r>
            <a:r>
              <a:rPr lang="ru-RU" sz="800" dirty="0">
                <a:latin typeface="+mj-lt"/>
                <a:cs typeface="Arial" pitchFamily="34" charset="0"/>
              </a:rPr>
              <a:t>рама – 1 шт.</a:t>
            </a:r>
          </a:p>
        </p:txBody>
      </p:sp>
      <p:sp>
        <p:nvSpPr>
          <p:cNvPr id="41" name="TextBox 65"/>
          <p:cNvSpPr txBox="1"/>
          <p:nvPr/>
        </p:nvSpPr>
        <p:spPr>
          <a:xfrm>
            <a:off x="4899784" y="2976491"/>
            <a:ext cx="4045997" cy="1446550"/>
          </a:xfrm>
          <a:prstGeom prst="rect">
            <a:avLst/>
          </a:prstGeom>
          <a:noFill/>
        </p:spPr>
        <p:txBody>
          <a:bodyPr wrap="square" rtlCol="0">
            <a:spAutoFit/>
          </a:bodyPr>
          <a:lstStyle/>
          <a:p>
            <a:pPr algn="ctr"/>
            <a:r>
              <a:rPr lang="ru-RU" sz="800" b="1" dirty="0">
                <a:latin typeface="Arial" pitchFamily="34" charset="0"/>
                <a:cs typeface="Arial" pitchFamily="34" charset="0"/>
              </a:rPr>
              <a:t>ВНИМАНИЕ: Это изделие может быть собрано только взрослым!</a:t>
            </a:r>
          </a:p>
          <a:p>
            <a:r>
              <a:rPr lang="ru-RU" sz="800" dirty="0" smtClean="0">
                <a:latin typeface="Arial" pitchFamily="34" charset="0"/>
                <a:cs typeface="Arial" pitchFamily="34" charset="0"/>
              </a:rPr>
              <a:t>1. Откройте </a:t>
            </a:r>
            <a:r>
              <a:rPr lang="ru-RU" sz="800" dirty="0">
                <a:latin typeface="Arial" pitchFamily="34" charset="0"/>
                <a:cs typeface="Arial" pitchFamily="34" charset="0"/>
              </a:rPr>
              <a:t>связывающие рамы встороне от основной рамы и дополнительной рамы (нажав на кнопку, одновременно складывая связывающую раму к середине, пока сложите изделие).</a:t>
            </a:r>
          </a:p>
          <a:p>
            <a:r>
              <a:rPr lang="ru-RU" sz="800" dirty="0" smtClean="0">
                <a:latin typeface="Arial" pitchFamily="34" charset="0"/>
                <a:cs typeface="Arial" pitchFamily="34" charset="0"/>
              </a:rPr>
              <a:t>Разверните </a:t>
            </a:r>
            <a:r>
              <a:rPr lang="ru-RU" sz="800" dirty="0">
                <a:latin typeface="Arial" pitchFamily="34" charset="0"/>
                <a:cs typeface="Arial" pitchFamily="34" charset="0"/>
              </a:rPr>
              <a:t>связывающие рамы сообразно направления стрелок.</a:t>
            </a:r>
          </a:p>
          <a:p>
            <a:r>
              <a:rPr lang="ru-RU" sz="800" dirty="0" smtClean="0">
                <a:latin typeface="Arial" pitchFamily="34" charset="0"/>
                <a:cs typeface="Arial" pitchFamily="34" charset="0"/>
              </a:rPr>
              <a:t>2. Как </a:t>
            </a:r>
            <a:r>
              <a:rPr lang="ru-RU" sz="800" dirty="0">
                <a:latin typeface="Arial" pitchFamily="34" charset="0"/>
                <a:cs typeface="Arial" pitchFamily="34" charset="0"/>
              </a:rPr>
              <a:t>показано на рисунках ниже, вставьте переднюю и заднюю трубку в связывающие рамы основной рамы и дополнительной рамы, и убедитесь, что стержневые кнопки хорошо установлены на своем месте.</a:t>
            </a:r>
          </a:p>
          <a:p>
            <a:r>
              <a:rPr lang="ru-RU" sz="800" dirty="0" smtClean="0">
                <a:latin typeface="Arial" pitchFamily="34" charset="0"/>
                <a:cs typeface="Arial" pitchFamily="34" charset="0"/>
              </a:rPr>
              <a:t>3. Установка </a:t>
            </a:r>
            <a:r>
              <a:rPr lang="ru-RU" sz="800" dirty="0">
                <a:latin typeface="Arial" pitchFamily="34" charset="0"/>
                <a:cs typeface="Arial" pitchFamily="34" charset="0"/>
              </a:rPr>
              <a:t>каркаса сиденья, держателя, шайбы, крышки, предохранителя и основной рамы – следуйте  за указаниями, показанными на рисунках ниже. Потом встряхните сиденье, чтобы убедиться в его безопасной установке.</a:t>
            </a:r>
          </a:p>
        </p:txBody>
      </p:sp>
      <p:sp>
        <p:nvSpPr>
          <p:cNvPr id="42" name="object 26"/>
          <p:cNvSpPr/>
          <p:nvPr/>
        </p:nvSpPr>
        <p:spPr>
          <a:xfrm>
            <a:off x="4901058" y="2761970"/>
            <a:ext cx="3968939" cy="192434"/>
          </a:xfrm>
          <a:prstGeom prst="rect">
            <a:avLst/>
          </a:prstGeom>
          <a:blipFill>
            <a:blip r:embed="rId7" cstate="print"/>
            <a:stretch>
              <a:fillRect/>
            </a:stretch>
          </a:blipFill>
        </p:spPr>
        <p:txBody>
          <a:bodyPr wrap="square" lIns="0" tIns="0" rIns="0" bIns="0" rtlCol="0">
            <a:noAutofit/>
          </a:bodyPr>
          <a:lstStyle/>
          <a:p>
            <a:endParaRPr dirty="0"/>
          </a:p>
        </p:txBody>
      </p:sp>
      <p:sp>
        <p:nvSpPr>
          <p:cNvPr id="43" name="TextBox 64"/>
          <p:cNvSpPr txBox="1"/>
          <p:nvPr/>
        </p:nvSpPr>
        <p:spPr>
          <a:xfrm>
            <a:off x="5413592" y="2730270"/>
            <a:ext cx="2903560" cy="246221"/>
          </a:xfrm>
          <a:prstGeom prst="rect">
            <a:avLst/>
          </a:prstGeom>
          <a:noFill/>
        </p:spPr>
        <p:txBody>
          <a:bodyPr wrap="square" rtlCol="0">
            <a:spAutoFit/>
          </a:bodyPr>
          <a:lstStyle/>
          <a:p>
            <a:pPr algn="ctr"/>
            <a:r>
              <a:rPr lang="en-US" sz="1000" b="1" dirty="0" smtClean="0">
                <a:latin typeface="Arial" pitchFamily="34" charset="0"/>
                <a:cs typeface="Arial" pitchFamily="34" charset="0"/>
              </a:rPr>
              <a:t>II.</a:t>
            </a:r>
            <a:r>
              <a:rPr lang="bg-BG" sz="1000" b="1" dirty="0" smtClean="0">
                <a:latin typeface="Arial" pitchFamily="34" charset="0"/>
                <a:cs typeface="Arial" pitchFamily="34" charset="0"/>
              </a:rPr>
              <a:t> Инструкция </a:t>
            </a:r>
            <a:r>
              <a:rPr lang="bg-BG" sz="1000" b="1" dirty="0">
                <a:latin typeface="Arial" pitchFamily="34" charset="0"/>
                <a:cs typeface="Arial" pitchFamily="34" charset="0"/>
              </a:rPr>
              <a:t>по сборке</a:t>
            </a:r>
            <a:endParaRPr lang="bg-BG" sz="1000" b="1" dirty="0">
              <a:latin typeface="Arial" pitchFamily="34" charset="0"/>
              <a:cs typeface="Arial" pitchFamily="34" charset="0"/>
            </a:endParaRPr>
          </a:p>
        </p:txBody>
      </p:sp>
      <p:sp>
        <p:nvSpPr>
          <p:cNvPr id="44" name="object 39"/>
          <p:cNvSpPr/>
          <p:nvPr/>
        </p:nvSpPr>
        <p:spPr>
          <a:xfrm>
            <a:off x="4901058" y="2772891"/>
            <a:ext cx="3975988" cy="182421"/>
          </a:xfrm>
          <a:custGeom>
            <a:avLst/>
            <a:gdLst/>
            <a:ahLst/>
            <a:cxnLst/>
            <a:rect l="l" t="t" r="r" b="b"/>
            <a:pathLst>
              <a:path w="3960876" h="179832">
                <a:moveTo>
                  <a:pt x="0" y="29972"/>
                </a:moveTo>
                <a:lnTo>
                  <a:pt x="3337" y="16232"/>
                </a:lnTo>
                <a:lnTo>
                  <a:pt x="12242" y="5815"/>
                </a:lnTo>
                <a:lnTo>
                  <a:pt x="25056" y="402"/>
                </a:lnTo>
                <a:lnTo>
                  <a:pt x="29970" y="0"/>
                </a:lnTo>
                <a:lnTo>
                  <a:pt x="3930904" y="0"/>
                </a:lnTo>
                <a:lnTo>
                  <a:pt x="3944643" y="3345"/>
                </a:lnTo>
                <a:lnTo>
                  <a:pt x="3955060" y="12261"/>
                </a:lnTo>
                <a:lnTo>
                  <a:pt x="3960473" y="25067"/>
                </a:lnTo>
                <a:lnTo>
                  <a:pt x="3960876" y="29972"/>
                </a:lnTo>
                <a:lnTo>
                  <a:pt x="3960876" y="149860"/>
                </a:lnTo>
                <a:lnTo>
                  <a:pt x="3957530" y="163599"/>
                </a:lnTo>
                <a:lnTo>
                  <a:pt x="3948614" y="174016"/>
                </a:lnTo>
                <a:lnTo>
                  <a:pt x="3935808" y="179429"/>
                </a:lnTo>
                <a:lnTo>
                  <a:pt x="3930904" y="179832"/>
                </a:lnTo>
                <a:lnTo>
                  <a:pt x="29970" y="179832"/>
                </a:lnTo>
                <a:lnTo>
                  <a:pt x="16213" y="176486"/>
                </a:lnTo>
                <a:lnTo>
                  <a:pt x="5803" y="167570"/>
                </a:lnTo>
                <a:lnTo>
                  <a:pt x="400" y="154764"/>
                </a:lnTo>
                <a:lnTo>
                  <a:pt x="0" y="149860"/>
                </a:lnTo>
                <a:lnTo>
                  <a:pt x="0" y="29972"/>
                </a:lnTo>
                <a:close/>
              </a:path>
            </a:pathLst>
          </a:custGeom>
          <a:ln w="9144">
            <a:solidFill>
              <a:srgbClr val="000000"/>
            </a:solidFill>
          </a:ln>
        </p:spPr>
        <p:txBody>
          <a:bodyPr wrap="square" lIns="0" tIns="0" rIns="0" bIns="0" rtlCol="0">
            <a:noAutofit/>
          </a:bodyPr>
          <a:lstStyle/>
          <a:p>
            <a:endParaRPr/>
          </a:p>
        </p:txBody>
      </p:sp>
      <p:sp>
        <p:nvSpPr>
          <p:cNvPr id="45" name="Правоъгълник 25"/>
          <p:cNvSpPr/>
          <p:nvPr/>
        </p:nvSpPr>
        <p:spPr>
          <a:xfrm>
            <a:off x="7081566" y="2260513"/>
            <a:ext cx="1794207" cy="338554"/>
          </a:xfrm>
          <a:prstGeom prst="rect">
            <a:avLst/>
          </a:prstGeom>
        </p:spPr>
        <p:txBody>
          <a:bodyPr wrap="square">
            <a:spAutoFit/>
          </a:bodyPr>
          <a:lstStyle/>
          <a:p>
            <a:r>
              <a:rPr lang="ru-RU" sz="800" dirty="0" smtClean="0">
                <a:latin typeface="+mj-lt"/>
                <a:cs typeface="Arial" pitchFamily="34" charset="0"/>
              </a:rPr>
              <a:t>4. Рама </a:t>
            </a:r>
            <a:r>
              <a:rPr lang="ru-RU" sz="800" dirty="0">
                <a:latin typeface="+mj-lt"/>
                <a:cs typeface="Arial" pitchFamily="34" charset="0"/>
              </a:rPr>
              <a:t>и основание сиденья – 1шт.</a:t>
            </a:r>
          </a:p>
          <a:p>
            <a:r>
              <a:rPr lang="ru-RU" sz="800" dirty="0" smtClean="0">
                <a:latin typeface="+mj-lt"/>
                <a:cs typeface="Arial" pitchFamily="34" charset="0"/>
              </a:rPr>
              <a:t>5. Дуга </a:t>
            </a:r>
            <a:r>
              <a:rPr lang="ru-RU" sz="800" dirty="0">
                <a:latin typeface="+mj-lt"/>
                <a:cs typeface="Arial" pitchFamily="34" charset="0"/>
              </a:rPr>
              <a:t>с игрушками – 1 шт.</a:t>
            </a:r>
          </a:p>
        </p:txBody>
      </p:sp>
      <p:sp>
        <p:nvSpPr>
          <p:cNvPr id="46" name="TextBox 106"/>
          <p:cNvSpPr txBox="1"/>
          <p:nvPr/>
        </p:nvSpPr>
        <p:spPr>
          <a:xfrm>
            <a:off x="4814455" y="333825"/>
            <a:ext cx="3953834" cy="1200329"/>
          </a:xfrm>
          <a:prstGeom prst="rect">
            <a:avLst/>
          </a:prstGeom>
          <a:noFill/>
        </p:spPr>
        <p:txBody>
          <a:bodyPr wrap="square" rtlCol="0">
            <a:spAutoFit/>
          </a:bodyPr>
          <a:lstStyle/>
          <a:p>
            <a:pPr algn="ctr"/>
            <a:r>
              <a:rPr lang="ru-RU" sz="800" b="1" dirty="0">
                <a:cs typeface="Arial" pitchFamily="34" charset="0"/>
              </a:rPr>
              <a:t>ПРЕДУПРЕЖДЕНИЕ!</a:t>
            </a:r>
          </a:p>
          <a:p>
            <a:r>
              <a:rPr lang="ru-RU" sz="800" dirty="0">
                <a:cs typeface="Arial" pitchFamily="34" charset="0"/>
              </a:rPr>
              <a:t>1. Упаковка содержит мелкие детали. Сборка должна выполняться только взрослым.</a:t>
            </a:r>
          </a:p>
          <a:p>
            <a:r>
              <a:rPr lang="ru-RU" sz="800" b="1" dirty="0">
                <a:cs typeface="Arial" pitchFamily="34" charset="0"/>
              </a:rPr>
              <a:t>2. ВНИМАНИЕ! </a:t>
            </a:r>
            <a:r>
              <a:rPr lang="ru-RU" sz="800" dirty="0">
                <a:cs typeface="Arial" pitchFamily="34" charset="0"/>
              </a:rPr>
              <a:t>Пожалуйста, сохраните эти инструкции для дальнейшего использования.</a:t>
            </a:r>
          </a:p>
          <a:p>
            <a:r>
              <a:rPr lang="ru-RU" sz="800" dirty="0">
                <a:cs typeface="Arial" pitchFamily="34" charset="0"/>
              </a:rPr>
              <a:t>3. Пожалуйста, внимательно прочитайте эту инструкцию перед сборкой и использованием изделия.</a:t>
            </a:r>
          </a:p>
          <a:p>
            <a:r>
              <a:rPr lang="ru-RU" sz="800" dirty="0">
                <a:cs typeface="Arial" pitchFamily="34" charset="0"/>
              </a:rPr>
              <a:t>4. Инструменты, необходимые для сборки: отвертка Phillips (входит в комплект); 2 шт. «AA» щелочная батарея (в комплекте).</a:t>
            </a:r>
          </a:p>
          <a:p>
            <a:r>
              <a:rPr lang="ru-RU" sz="800" dirty="0">
                <a:cs typeface="Arial" pitchFamily="34" charset="0"/>
              </a:rPr>
              <a:t>5. Характеристики и украшения изделия могут отличаться от указанных в инструкции.</a:t>
            </a:r>
            <a:endParaRPr lang="en-US" sz="800" dirty="0">
              <a:cs typeface="Arial" pitchFamily="34" charset="0"/>
            </a:endParaRPr>
          </a:p>
        </p:txBody>
      </p:sp>
      <p:sp>
        <p:nvSpPr>
          <p:cNvPr id="47" name="Правоъгълник 19"/>
          <p:cNvSpPr/>
          <p:nvPr/>
        </p:nvSpPr>
        <p:spPr>
          <a:xfrm>
            <a:off x="4826999" y="67026"/>
            <a:ext cx="3946536" cy="338554"/>
          </a:xfrm>
          <a:prstGeom prst="rect">
            <a:avLst/>
          </a:prstGeom>
        </p:spPr>
        <p:txBody>
          <a:bodyPr wrap="square">
            <a:spAutoFit/>
          </a:bodyPr>
          <a:lstStyle/>
          <a:p>
            <a:pPr algn="just"/>
            <a:r>
              <a:rPr lang="ru-RU" sz="800" dirty="0" smtClean="0">
                <a:cs typeface="Arial" pitchFamily="34" charset="0"/>
              </a:rPr>
              <a:t>27</a:t>
            </a:r>
            <a:r>
              <a:rPr lang="ru-RU" sz="800" dirty="0">
                <a:cs typeface="Arial" pitchFamily="34" charset="0"/>
              </a:rPr>
              <a:t>. Всегда используйте удерживающую систему, пока у ребенка уже есть навыки, чтобы лезть или выходить из продукта без посторонней помощи</a:t>
            </a:r>
            <a:endParaRPr lang="bg-BG" sz="800" dirty="0">
              <a:cs typeface="Arial" pitchFamily="34" charset="0"/>
            </a:endParaRPr>
          </a:p>
        </p:txBody>
      </p:sp>
      <p:pic>
        <p:nvPicPr>
          <p:cNvPr id="48" name="图片 11"/>
          <p:cNvPicPr>
            <a:picLocks noChangeAspect="1" noChangeArrowheads="1"/>
          </p:cNvPicPr>
          <p:nvPr/>
        </p:nvPicPr>
        <p:blipFill>
          <a:blip r:embed="rId8"/>
          <a:srcRect/>
          <a:stretch>
            <a:fillRect/>
          </a:stretch>
        </p:blipFill>
        <p:spPr bwMode="auto">
          <a:xfrm>
            <a:off x="4886820" y="4747821"/>
            <a:ext cx="3785113" cy="1005864"/>
          </a:xfrm>
          <a:prstGeom prst="rect">
            <a:avLst/>
          </a:prstGeom>
          <a:noFill/>
          <a:ln w="9525">
            <a:noFill/>
            <a:miter lim="800000"/>
            <a:headEnd/>
            <a:tailEnd/>
          </a:ln>
        </p:spPr>
      </p:pic>
      <p:graphicFrame>
        <p:nvGraphicFramePr>
          <p:cNvPr id="49" name="Table 46"/>
          <p:cNvGraphicFramePr>
            <a:graphicFrameLocks noGrp="1"/>
          </p:cNvGraphicFramePr>
          <p:nvPr>
            <p:extLst>
              <p:ext uri="{D42A27DB-BD31-4B8C-83A1-F6EECF244321}">
                <p14:modId xmlns:p14="http://schemas.microsoft.com/office/powerpoint/2010/main" val="525325440"/>
              </p:ext>
            </p:extLst>
          </p:nvPr>
        </p:nvGraphicFramePr>
        <p:xfrm>
          <a:off x="4948415" y="5735671"/>
          <a:ext cx="3888563" cy="626595"/>
        </p:xfrm>
        <a:graphic>
          <a:graphicData uri="http://schemas.openxmlformats.org/drawingml/2006/table">
            <a:tbl>
              <a:tblPr firstRow="1" bandRow="1">
                <a:tableStyleId>{2D5ABB26-0587-4C30-8999-92F81FD0307C}</a:tableStyleId>
              </a:tblPr>
              <a:tblGrid>
                <a:gridCol w="1102481">
                  <a:extLst>
                    <a:ext uri="{9D8B030D-6E8A-4147-A177-3AD203B41FA5}">
                      <a16:colId xmlns:a16="http://schemas.microsoft.com/office/drawing/2014/main" val="20000"/>
                    </a:ext>
                  </a:extLst>
                </a:gridCol>
                <a:gridCol w="785818">
                  <a:extLst>
                    <a:ext uri="{9D8B030D-6E8A-4147-A177-3AD203B41FA5}">
                      <a16:colId xmlns:a16="http://schemas.microsoft.com/office/drawing/2014/main" val="20001"/>
                    </a:ext>
                  </a:extLst>
                </a:gridCol>
                <a:gridCol w="1071570">
                  <a:extLst>
                    <a:ext uri="{9D8B030D-6E8A-4147-A177-3AD203B41FA5}">
                      <a16:colId xmlns:a16="http://schemas.microsoft.com/office/drawing/2014/main" val="20002"/>
                    </a:ext>
                  </a:extLst>
                </a:gridCol>
                <a:gridCol w="928694">
                  <a:extLst>
                    <a:ext uri="{9D8B030D-6E8A-4147-A177-3AD203B41FA5}">
                      <a16:colId xmlns:a16="http://schemas.microsoft.com/office/drawing/2014/main" val="20003"/>
                    </a:ext>
                  </a:extLst>
                </a:gridCol>
              </a:tblGrid>
              <a:tr h="6265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g-BG" sz="900" dirty="0" smtClean="0">
                          <a:latin typeface="Arial" pitchFamily="34" charset="0"/>
                          <a:cs typeface="Arial" pitchFamily="34" charset="0"/>
                        </a:rPr>
                        <a:t>Верхнее место</a:t>
                      </a:r>
                      <a:br>
                        <a:rPr lang="bg-BG" sz="900" dirty="0" smtClean="0">
                          <a:latin typeface="Arial" pitchFamily="34" charset="0"/>
                          <a:cs typeface="Arial" pitchFamily="34" charset="0"/>
                        </a:rPr>
                      </a:br>
                      <a:r>
                        <a:rPr lang="bg-BG" sz="900" dirty="0" smtClean="0">
                          <a:latin typeface="Arial" pitchFamily="34" charset="0"/>
                          <a:cs typeface="Arial" pitchFamily="34" charset="0"/>
                        </a:rPr>
                        <a:t> </a:t>
                      </a:r>
                      <a:r>
                        <a:rPr lang="en-US" sz="900" dirty="0" smtClean="0">
                          <a:latin typeface="Arial" pitchFamily="34" charset="0"/>
                          <a:cs typeface="Arial" pitchFamily="34" charset="0"/>
                        </a:rPr>
                        <a:t>     </a:t>
                      </a:r>
                      <a:r>
                        <a:rPr lang="bg-BG" sz="900" dirty="0" smtClean="0">
                          <a:latin typeface="Arial" pitchFamily="34" charset="0"/>
                          <a:cs typeface="Arial" pitchFamily="34" charset="0"/>
                        </a:rPr>
                        <a:t>Нижнее место</a:t>
                      </a:r>
                      <a:r>
                        <a:rPr lang="en-US" sz="900" dirty="0" smtClean="0">
                          <a:latin typeface="Arial" pitchFamily="34" charset="0"/>
                          <a:cs typeface="Arial" pitchFamily="34" charset="0"/>
                        </a:rPr>
                        <a:t>       </a:t>
                      </a:r>
                      <a:r>
                        <a:rPr lang="bg-BG" sz="900" dirty="0" smtClean="0">
                          <a:latin typeface="Arial" pitchFamily="34" charset="0"/>
                          <a:cs typeface="Arial" pitchFamily="34" charset="0"/>
                        </a:rPr>
                        <a:t> </a:t>
                      </a:r>
                      <a:endParaRPr lang="bg-BG" sz="900" dirty="0" smtClean="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g-BG" sz="900" dirty="0" smtClean="0">
                          <a:latin typeface="Arial" pitchFamily="34" charset="0"/>
                          <a:cs typeface="Arial" pitchFamily="34" charset="0"/>
                        </a:rPr>
                        <a:t>Ремень проходит сверху</a:t>
                      </a:r>
                      <a:endParaRPr lang="bg-BG" sz="900" dirty="0" smtClean="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900" dirty="0" smtClean="0">
                          <a:latin typeface="Arial" pitchFamily="34" charset="0"/>
                          <a:cs typeface="Arial" pitchFamily="34" charset="0"/>
                        </a:rPr>
                        <a:t>Проведите ремень снизу и нажмите</a:t>
                      </a:r>
                      <a:endParaRPr lang="bg-BG" sz="900" dirty="0" smtClean="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g-BG" sz="900" dirty="0" smtClean="0">
                          <a:latin typeface="Arial" pitchFamily="34" charset="0"/>
                          <a:cs typeface="Arial" pitchFamily="34" charset="0"/>
                        </a:rPr>
                        <a:t>Пристегните, вытянув сильно</a:t>
                      </a:r>
                      <a:endParaRPr lang="bg-BG" sz="900" dirty="0" smtClean="0">
                        <a:latin typeface="Arial" pitchFamily="34" charset="0"/>
                        <a:cs typeface="Arial" pitchFamily="34" charset="0"/>
                      </a:endParaRPr>
                    </a:p>
                  </a:txBody>
                  <a:tcPr/>
                </a:tc>
                <a:extLst>
                  <a:ext uri="{0D108BD9-81ED-4DB2-BD59-A6C34878D82A}">
                    <a16:rowId xmlns:a16="http://schemas.microsoft.com/office/drawing/2014/main" val="10000"/>
                  </a:ext>
                </a:extLst>
              </a:tr>
            </a:tbl>
          </a:graphicData>
        </a:graphic>
      </p:graphicFrame>
      <p:sp>
        <p:nvSpPr>
          <p:cNvPr id="50" name="Правоъгълник 9"/>
          <p:cNvSpPr/>
          <p:nvPr/>
        </p:nvSpPr>
        <p:spPr>
          <a:xfrm>
            <a:off x="4876927" y="4263587"/>
            <a:ext cx="3846909" cy="536878"/>
          </a:xfrm>
          <a:prstGeom prst="rect">
            <a:avLst/>
          </a:prstGeom>
        </p:spPr>
        <p:txBody>
          <a:bodyPr wrap="square">
            <a:spAutoFit/>
          </a:bodyPr>
          <a:lstStyle/>
          <a:p>
            <a:pPr>
              <a:lnSpc>
                <a:spcPct val="107000"/>
              </a:lnSpc>
            </a:pPr>
            <a:r>
              <a:rPr lang="ru-RU" sz="900" dirty="0" smtClean="0">
                <a:ea typeface="Calibri" panose="020F0502020204030204" pitchFamily="34" charset="0"/>
                <a:cs typeface="Times New Roman" panose="02020603050405020304" pitchFamily="18" charset="0"/>
              </a:rPr>
              <a:t>4. Как </a:t>
            </a:r>
            <a:r>
              <a:rPr lang="ru-RU" sz="900" dirty="0">
                <a:ea typeface="Calibri" panose="020F0502020204030204" pitchFamily="34" charset="0"/>
                <a:cs typeface="Times New Roman" panose="02020603050405020304" pitchFamily="18" charset="0"/>
              </a:rPr>
              <a:t>показано на рисунках ниже, конец дуги с игрушками устанавливается в отверстии правого основания.</a:t>
            </a:r>
          </a:p>
          <a:p>
            <a:pPr>
              <a:lnSpc>
                <a:spcPct val="107000"/>
              </a:lnSpc>
            </a:pPr>
            <a:r>
              <a:rPr lang="ru-RU" sz="900" dirty="0" smtClean="0">
                <a:ea typeface="Calibri" panose="020F0502020204030204" pitchFamily="34" charset="0"/>
                <a:cs typeface="Times New Roman" panose="02020603050405020304" pitchFamily="18" charset="0"/>
              </a:rPr>
              <a:t>5. Размещение </a:t>
            </a:r>
            <a:r>
              <a:rPr lang="ru-RU" sz="900" dirty="0">
                <a:ea typeface="Calibri" panose="020F0502020204030204" pitchFamily="34" charset="0"/>
                <a:cs typeface="Times New Roman" panose="02020603050405020304" pitchFamily="18" charset="0"/>
              </a:rPr>
              <a:t>ремней безопасности – следуйте рисункам ниже.</a:t>
            </a:r>
          </a:p>
        </p:txBody>
      </p:sp>
    </p:spTree>
    <p:extLst>
      <p:ext uri="{BB962C8B-B14F-4D97-AF65-F5344CB8AC3E}">
        <p14:creationId xmlns:p14="http://schemas.microsoft.com/office/powerpoint/2010/main" val="2085642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8"/>
          <p:cNvSpPr/>
          <p:nvPr/>
        </p:nvSpPr>
        <p:spPr>
          <a:xfrm>
            <a:off x="254969" y="285025"/>
            <a:ext cx="4028180" cy="182203"/>
          </a:xfrm>
          <a:prstGeom prst="rect">
            <a:avLst/>
          </a:prstGeom>
          <a:blipFill>
            <a:blip r:embed="rId2" cstate="print"/>
            <a:stretch>
              <a:fillRect/>
            </a:stretch>
          </a:blipFill>
        </p:spPr>
        <p:txBody>
          <a:bodyPr wrap="square" lIns="0" tIns="0" rIns="0" bIns="0" rtlCol="0">
            <a:noAutofit/>
          </a:bodyPr>
          <a:lstStyle/>
          <a:p>
            <a:endParaRPr/>
          </a:p>
        </p:txBody>
      </p:sp>
      <p:sp>
        <p:nvSpPr>
          <p:cNvPr id="3" name="object 39"/>
          <p:cNvSpPr/>
          <p:nvPr/>
        </p:nvSpPr>
        <p:spPr>
          <a:xfrm>
            <a:off x="250269" y="277057"/>
            <a:ext cx="4028180" cy="190172"/>
          </a:xfrm>
          <a:custGeom>
            <a:avLst/>
            <a:gdLst/>
            <a:ahLst/>
            <a:cxnLst/>
            <a:rect l="l" t="t" r="r" b="b"/>
            <a:pathLst>
              <a:path w="3960876" h="179832">
                <a:moveTo>
                  <a:pt x="0" y="29972"/>
                </a:moveTo>
                <a:lnTo>
                  <a:pt x="3337" y="16232"/>
                </a:lnTo>
                <a:lnTo>
                  <a:pt x="12242" y="5815"/>
                </a:lnTo>
                <a:lnTo>
                  <a:pt x="25056" y="402"/>
                </a:lnTo>
                <a:lnTo>
                  <a:pt x="29970" y="0"/>
                </a:lnTo>
                <a:lnTo>
                  <a:pt x="3930904" y="0"/>
                </a:lnTo>
                <a:lnTo>
                  <a:pt x="3944643" y="3345"/>
                </a:lnTo>
                <a:lnTo>
                  <a:pt x="3955060" y="12261"/>
                </a:lnTo>
                <a:lnTo>
                  <a:pt x="3960473" y="25067"/>
                </a:lnTo>
                <a:lnTo>
                  <a:pt x="3960876" y="29972"/>
                </a:lnTo>
                <a:lnTo>
                  <a:pt x="3960876" y="149860"/>
                </a:lnTo>
                <a:lnTo>
                  <a:pt x="3957530" y="163599"/>
                </a:lnTo>
                <a:lnTo>
                  <a:pt x="3948614" y="174016"/>
                </a:lnTo>
                <a:lnTo>
                  <a:pt x="3935808" y="179429"/>
                </a:lnTo>
                <a:lnTo>
                  <a:pt x="3930904" y="179832"/>
                </a:lnTo>
                <a:lnTo>
                  <a:pt x="29970" y="179832"/>
                </a:lnTo>
                <a:lnTo>
                  <a:pt x="16213" y="176486"/>
                </a:lnTo>
                <a:lnTo>
                  <a:pt x="5803" y="167570"/>
                </a:lnTo>
                <a:lnTo>
                  <a:pt x="400" y="154764"/>
                </a:lnTo>
                <a:lnTo>
                  <a:pt x="0" y="149860"/>
                </a:lnTo>
                <a:lnTo>
                  <a:pt x="0" y="29972"/>
                </a:lnTo>
                <a:close/>
              </a:path>
            </a:pathLst>
          </a:custGeom>
          <a:ln w="9144">
            <a:solidFill>
              <a:srgbClr val="000000"/>
            </a:solidFill>
          </a:ln>
        </p:spPr>
        <p:txBody>
          <a:bodyPr wrap="square" lIns="0" tIns="0" rIns="0" bIns="0" rtlCol="0">
            <a:noAutofit/>
          </a:bodyPr>
          <a:lstStyle/>
          <a:p>
            <a:endParaRPr/>
          </a:p>
        </p:txBody>
      </p:sp>
      <p:sp>
        <p:nvSpPr>
          <p:cNvPr id="4" name="object 19"/>
          <p:cNvSpPr txBox="1"/>
          <p:nvPr/>
        </p:nvSpPr>
        <p:spPr>
          <a:xfrm>
            <a:off x="413430" y="315118"/>
            <a:ext cx="3871805" cy="97905"/>
          </a:xfrm>
          <a:prstGeom prst="rect">
            <a:avLst/>
          </a:prstGeom>
        </p:spPr>
        <p:txBody>
          <a:bodyPr wrap="square" lIns="0" tIns="0" rIns="0" bIns="0" rtlCol="0">
            <a:noAutofit/>
          </a:bodyPr>
          <a:lstStyle/>
          <a:p>
            <a:pPr marL="56738" marR="66401" algn="ctr">
              <a:lnSpc>
                <a:spcPts val="960"/>
              </a:lnSpc>
            </a:pPr>
            <a:r>
              <a:rPr lang="bg-BG" sz="1000" b="1" dirty="0" smtClean="0">
                <a:cs typeface="Calibri"/>
              </a:rPr>
              <a:t>ПРЕПОРЪКИ И ПРЕДУПРЕЖДЕНИЯ ЗА БЕЗОПАСНА УПОТРЕБА</a:t>
            </a:r>
            <a:endParaRPr lang="ru-RU" sz="1000" b="1" dirty="0">
              <a:cs typeface="Calibri"/>
            </a:endParaRPr>
          </a:p>
          <a:p>
            <a:pPr marL="12700" marR="15316">
              <a:lnSpc>
                <a:spcPts val="960"/>
              </a:lnSpc>
            </a:pPr>
            <a:endParaRPr lang="ru-RU" sz="800" dirty="0">
              <a:cs typeface="Calibri"/>
            </a:endParaRPr>
          </a:p>
          <a:p>
            <a:pPr marL="12700" marR="1384746" algn="just">
              <a:lnSpc>
                <a:spcPts val="960"/>
              </a:lnSpc>
            </a:pPr>
            <a:endParaRPr sz="800" dirty="0">
              <a:latin typeface="Calibri"/>
              <a:cs typeface="Calibri"/>
            </a:endParaRPr>
          </a:p>
        </p:txBody>
      </p:sp>
      <p:sp>
        <p:nvSpPr>
          <p:cNvPr id="5" name="object 28"/>
          <p:cNvSpPr/>
          <p:nvPr/>
        </p:nvSpPr>
        <p:spPr>
          <a:xfrm>
            <a:off x="276373" y="80751"/>
            <a:ext cx="359664" cy="179831"/>
          </a:xfrm>
          <a:custGeom>
            <a:avLst/>
            <a:gdLst/>
            <a:ahLst/>
            <a:cxnLst/>
            <a:rect l="l" t="t" r="r" b="b"/>
            <a:pathLst>
              <a:path w="359664" h="179831">
                <a:moveTo>
                  <a:pt x="0" y="29972"/>
                </a:moveTo>
                <a:lnTo>
                  <a:pt x="3337" y="16232"/>
                </a:lnTo>
                <a:lnTo>
                  <a:pt x="12242" y="5815"/>
                </a:lnTo>
                <a:lnTo>
                  <a:pt x="25056" y="402"/>
                </a:lnTo>
                <a:lnTo>
                  <a:pt x="29971" y="0"/>
                </a:lnTo>
                <a:lnTo>
                  <a:pt x="329692" y="0"/>
                </a:lnTo>
                <a:lnTo>
                  <a:pt x="343448" y="3345"/>
                </a:lnTo>
                <a:lnTo>
                  <a:pt x="353859" y="12261"/>
                </a:lnTo>
                <a:lnTo>
                  <a:pt x="359262" y="25067"/>
                </a:lnTo>
                <a:lnTo>
                  <a:pt x="359664" y="29972"/>
                </a:lnTo>
                <a:lnTo>
                  <a:pt x="359664" y="149859"/>
                </a:lnTo>
                <a:lnTo>
                  <a:pt x="356325" y="163599"/>
                </a:lnTo>
                <a:lnTo>
                  <a:pt x="347419" y="174016"/>
                </a:lnTo>
                <a:lnTo>
                  <a:pt x="334606" y="179429"/>
                </a:lnTo>
                <a:lnTo>
                  <a:pt x="329692" y="179831"/>
                </a:lnTo>
                <a:lnTo>
                  <a:pt x="29971" y="179831"/>
                </a:lnTo>
                <a:lnTo>
                  <a:pt x="16213" y="176486"/>
                </a:lnTo>
                <a:lnTo>
                  <a:pt x="5803" y="167570"/>
                </a:lnTo>
                <a:lnTo>
                  <a:pt x="401" y="154764"/>
                </a:lnTo>
                <a:lnTo>
                  <a:pt x="0" y="149859"/>
                </a:lnTo>
                <a:lnTo>
                  <a:pt x="0" y="29972"/>
                </a:lnTo>
                <a:close/>
              </a:path>
            </a:pathLst>
          </a:custGeom>
          <a:ln w="25908">
            <a:solidFill>
              <a:srgbClr val="000000"/>
            </a:solidFill>
          </a:ln>
        </p:spPr>
        <p:txBody>
          <a:bodyPr wrap="square" lIns="0" tIns="0" rIns="0" bIns="0" rtlCol="0">
            <a:noAutofit/>
          </a:bodyPr>
          <a:lstStyle/>
          <a:p>
            <a:endParaRPr/>
          </a:p>
        </p:txBody>
      </p:sp>
      <p:sp>
        <p:nvSpPr>
          <p:cNvPr id="6" name="object 20"/>
          <p:cNvSpPr txBox="1"/>
          <p:nvPr/>
        </p:nvSpPr>
        <p:spPr>
          <a:xfrm>
            <a:off x="362273" y="116461"/>
            <a:ext cx="237980" cy="144121"/>
          </a:xfrm>
          <a:prstGeom prst="rect">
            <a:avLst/>
          </a:prstGeom>
        </p:spPr>
        <p:txBody>
          <a:bodyPr wrap="square" lIns="0" tIns="0" rIns="0" bIns="0" rtlCol="0">
            <a:noAutofit/>
          </a:bodyPr>
          <a:lstStyle/>
          <a:p>
            <a:pPr marL="12700">
              <a:lnSpc>
                <a:spcPts val="919"/>
              </a:lnSpc>
              <a:spcBef>
                <a:spcPts val="46"/>
              </a:spcBef>
            </a:pPr>
            <a:r>
              <a:rPr sz="1000" b="1" spc="4" dirty="0" smtClean="0">
                <a:latin typeface="Calibri"/>
                <a:cs typeface="Calibri"/>
              </a:rPr>
              <a:t>BG</a:t>
            </a:r>
            <a:endParaRPr sz="1000" dirty="0">
              <a:latin typeface="Calibri"/>
              <a:cs typeface="Calibri"/>
            </a:endParaRPr>
          </a:p>
        </p:txBody>
      </p:sp>
      <p:sp>
        <p:nvSpPr>
          <p:cNvPr id="7" name="Правоъгълник 37"/>
          <p:cNvSpPr/>
          <p:nvPr/>
        </p:nvSpPr>
        <p:spPr>
          <a:xfrm>
            <a:off x="254969" y="506645"/>
            <a:ext cx="4030265" cy="600357"/>
          </a:xfrm>
          <a:prstGeom prst="rect">
            <a:avLst/>
          </a:prstGeom>
        </p:spPr>
        <p:txBody>
          <a:bodyPr wrap="square">
            <a:spAutoFit/>
          </a:bodyPr>
          <a:lstStyle/>
          <a:p>
            <a:pPr marL="56738" marR="66401" indent="0" algn="ctr">
              <a:lnSpc>
                <a:spcPts val="960"/>
              </a:lnSpc>
              <a:spcBef>
                <a:spcPts val="432"/>
              </a:spcBef>
            </a:pPr>
            <a:r>
              <a:rPr lang="ru-RU" sz="800" b="1" dirty="0">
                <a:cs typeface="Calibri"/>
              </a:rPr>
              <a:t>П</a:t>
            </a:r>
            <a:r>
              <a:rPr lang="ru-RU" sz="800" b="1" spc="4" dirty="0">
                <a:cs typeface="Calibri"/>
              </a:rPr>
              <a:t>Р</a:t>
            </a:r>
            <a:r>
              <a:rPr lang="ru-RU" sz="800" b="1" spc="-4" dirty="0">
                <a:cs typeface="Calibri"/>
              </a:rPr>
              <a:t>О</a:t>
            </a:r>
            <a:r>
              <a:rPr lang="ru-RU" sz="800" b="1" dirty="0">
                <a:cs typeface="Calibri"/>
              </a:rPr>
              <a:t>ЧЕТ</a:t>
            </a:r>
            <a:r>
              <a:rPr lang="ru-RU" sz="800" b="1" spc="4" dirty="0">
                <a:cs typeface="Calibri"/>
              </a:rPr>
              <a:t>Е</a:t>
            </a:r>
            <a:r>
              <a:rPr lang="ru-RU" sz="800" b="1" dirty="0">
                <a:cs typeface="Calibri"/>
              </a:rPr>
              <a:t>ТЕ</a:t>
            </a:r>
            <a:r>
              <a:rPr lang="ru-RU" sz="800" b="1" spc="-44" dirty="0">
                <a:cs typeface="Calibri"/>
              </a:rPr>
              <a:t> </a:t>
            </a:r>
            <a:r>
              <a:rPr lang="ru-RU" sz="800" b="1" dirty="0">
                <a:cs typeface="Calibri"/>
              </a:rPr>
              <a:t>ТЕЗИ </a:t>
            </a:r>
            <a:r>
              <a:rPr lang="ru-RU" sz="800" b="1" spc="4" dirty="0">
                <a:cs typeface="Calibri"/>
              </a:rPr>
              <a:t>И</a:t>
            </a:r>
            <a:r>
              <a:rPr lang="ru-RU" sz="800" b="1" spc="-4" dirty="0">
                <a:cs typeface="Calibri"/>
              </a:rPr>
              <a:t>НС</a:t>
            </a:r>
            <a:r>
              <a:rPr lang="ru-RU" sz="800" b="1" dirty="0">
                <a:cs typeface="Calibri"/>
              </a:rPr>
              <a:t>ТР</a:t>
            </a:r>
            <a:r>
              <a:rPr lang="ru-RU" sz="800" b="1" spc="4" dirty="0">
                <a:cs typeface="Calibri"/>
              </a:rPr>
              <a:t>У</a:t>
            </a:r>
            <a:r>
              <a:rPr lang="ru-RU" sz="800" b="1" dirty="0">
                <a:cs typeface="Calibri"/>
              </a:rPr>
              <a:t>КЦИИ</a:t>
            </a:r>
            <a:r>
              <a:rPr lang="ru-RU" sz="800" b="1" spc="-34" dirty="0">
                <a:cs typeface="Calibri"/>
              </a:rPr>
              <a:t> </a:t>
            </a:r>
            <a:r>
              <a:rPr lang="ru-RU" sz="800" b="1" spc="4" dirty="0">
                <a:cs typeface="Calibri"/>
              </a:rPr>
              <a:t>В</a:t>
            </a:r>
            <a:r>
              <a:rPr lang="ru-RU" sz="800" b="1" spc="-4" dirty="0">
                <a:cs typeface="Calibri"/>
              </a:rPr>
              <a:t>Н</a:t>
            </a:r>
            <a:r>
              <a:rPr lang="ru-RU" sz="800" b="1" spc="4" dirty="0">
                <a:cs typeface="Calibri"/>
              </a:rPr>
              <a:t>ИМА</a:t>
            </a:r>
            <a:r>
              <a:rPr lang="ru-RU" sz="800" b="1" dirty="0">
                <a:cs typeface="Calibri"/>
              </a:rPr>
              <a:t>ТЕЛ</a:t>
            </a:r>
            <a:r>
              <a:rPr lang="ru-RU" sz="800" b="1" spc="-4" dirty="0">
                <a:cs typeface="Calibri"/>
              </a:rPr>
              <a:t>Н</a:t>
            </a:r>
            <a:r>
              <a:rPr lang="ru-RU" sz="800" b="1" dirty="0">
                <a:cs typeface="Calibri"/>
              </a:rPr>
              <a:t>О</a:t>
            </a:r>
            <a:r>
              <a:rPr lang="ru-RU" sz="800" b="1" spc="-50" dirty="0">
                <a:cs typeface="Calibri"/>
              </a:rPr>
              <a:t> </a:t>
            </a:r>
            <a:r>
              <a:rPr lang="ru-RU" sz="800" b="1" dirty="0">
                <a:cs typeface="Calibri"/>
              </a:rPr>
              <a:t>П</a:t>
            </a:r>
            <a:r>
              <a:rPr lang="ru-RU" sz="800" b="1" spc="4" dirty="0">
                <a:cs typeface="Calibri"/>
              </a:rPr>
              <a:t>РЕ</a:t>
            </a:r>
            <a:r>
              <a:rPr lang="ru-RU" sz="800" b="1" dirty="0">
                <a:cs typeface="Calibri"/>
              </a:rPr>
              <a:t>ДИ</a:t>
            </a:r>
            <a:r>
              <a:rPr lang="ru-RU" sz="800" b="1" spc="-25" dirty="0">
                <a:cs typeface="Calibri"/>
              </a:rPr>
              <a:t> </a:t>
            </a:r>
            <a:r>
              <a:rPr lang="ru-RU" sz="800" b="1" spc="4" dirty="0">
                <a:cs typeface="Calibri"/>
              </a:rPr>
              <a:t>У</a:t>
            </a:r>
            <a:r>
              <a:rPr lang="ru-RU" sz="800" b="1" dirty="0">
                <a:cs typeface="Calibri"/>
              </a:rPr>
              <a:t>П</a:t>
            </a:r>
            <a:r>
              <a:rPr lang="ru-RU" sz="800" b="1" spc="-4" dirty="0">
                <a:cs typeface="Calibri"/>
              </a:rPr>
              <a:t>О</a:t>
            </a:r>
            <a:r>
              <a:rPr lang="ru-RU" sz="800" b="1" dirty="0">
                <a:cs typeface="Calibri"/>
              </a:rPr>
              <a:t>ТР</a:t>
            </a:r>
            <a:r>
              <a:rPr lang="ru-RU" sz="800" b="1" spc="4" dirty="0">
                <a:cs typeface="Calibri"/>
              </a:rPr>
              <a:t>Е</a:t>
            </a:r>
            <a:r>
              <a:rPr lang="ru-RU" sz="800" b="1" spc="-4" dirty="0">
                <a:cs typeface="Calibri"/>
              </a:rPr>
              <a:t>Б</a:t>
            </a:r>
            <a:r>
              <a:rPr lang="ru-RU" sz="800" b="1" spc="4" dirty="0">
                <a:cs typeface="Calibri"/>
              </a:rPr>
              <a:t>А</a:t>
            </a:r>
            <a:r>
              <a:rPr lang="ru-RU" sz="800" b="1" dirty="0">
                <a:cs typeface="Calibri"/>
              </a:rPr>
              <a:t>ТА</a:t>
            </a:r>
            <a:r>
              <a:rPr lang="ru-RU" sz="800" b="1" spc="-34" dirty="0">
                <a:cs typeface="Calibri"/>
              </a:rPr>
              <a:t> </a:t>
            </a:r>
            <a:r>
              <a:rPr lang="ru-RU" sz="800" b="1" spc="-4" dirty="0">
                <a:cs typeface="Calibri"/>
              </a:rPr>
              <a:t>Н</a:t>
            </a:r>
            <a:r>
              <a:rPr lang="ru-RU" sz="800" b="1" dirty="0">
                <a:cs typeface="Calibri"/>
              </a:rPr>
              <a:t>А</a:t>
            </a:r>
            <a:r>
              <a:rPr lang="ru-RU" sz="800" b="1" spc="-9" dirty="0">
                <a:cs typeface="Calibri"/>
              </a:rPr>
              <a:t> </a:t>
            </a:r>
            <a:r>
              <a:rPr lang="ru-RU" sz="800" b="1" dirty="0">
                <a:cs typeface="Calibri"/>
              </a:rPr>
              <a:t>П</a:t>
            </a:r>
            <a:r>
              <a:rPr lang="ru-RU" sz="800" b="1" spc="4" dirty="0">
                <a:cs typeface="Calibri"/>
              </a:rPr>
              <a:t>Р</a:t>
            </a:r>
            <a:r>
              <a:rPr lang="ru-RU" sz="800" b="1" spc="-4" dirty="0">
                <a:cs typeface="Calibri"/>
              </a:rPr>
              <a:t>О</a:t>
            </a:r>
            <a:r>
              <a:rPr lang="ru-RU" sz="800" b="1" dirty="0">
                <a:cs typeface="Calibri"/>
              </a:rPr>
              <a:t>ДУКТА</a:t>
            </a:r>
            <a:r>
              <a:rPr lang="ru-RU" sz="800" b="1" spc="-25" dirty="0">
                <a:cs typeface="Calibri"/>
              </a:rPr>
              <a:t> </a:t>
            </a:r>
            <a:r>
              <a:rPr lang="ru-RU" sz="800" b="1" dirty="0">
                <a:cs typeface="Calibri"/>
              </a:rPr>
              <a:t>И ГИ</a:t>
            </a:r>
            <a:r>
              <a:rPr lang="ru-RU" sz="800" b="1" spc="-9" dirty="0">
                <a:cs typeface="Calibri"/>
              </a:rPr>
              <a:t> </a:t>
            </a:r>
            <a:r>
              <a:rPr lang="ru-RU" sz="800" b="1" spc="-4" dirty="0">
                <a:cs typeface="Calibri"/>
              </a:rPr>
              <a:t>З</a:t>
            </a:r>
            <a:r>
              <a:rPr lang="ru-RU" sz="800" b="1" spc="4" dirty="0">
                <a:cs typeface="Calibri"/>
              </a:rPr>
              <a:t>А</a:t>
            </a:r>
            <a:r>
              <a:rPr lang="ru-RU" sz="800" b="1" dirty="0">
                <a:cs typeface="Calibri"/>
              </a:rPr>
              <a:t>П</a:t>
            </a:r>
            <a:r>
              <a:rPr lang="ru-RU" sz="800" b="1" spc="4" dirty="0">
                <a:cs typeface="Calibri"/>
              </a:rPr>
              <a:t>А</a:t>
            </a:r>
            <a:r>
              <a:rPr lang="ru-RU" sz="800" b="1" spc="-4" dirty="0">
                <a:cs typeface="Calibri"/>
              </a:rPr>
              <a:t>З</a:t>
            </a:r>
            <a:r>
              <a:rPr lang="ru-RU" sz="800" b="1" spc="4" dirty="0">
                <a:cs typeface="Calibri"/>
              </a:rPr>
              <a:t>Е</a:t>
            </a:r>
            <a:r>
              <a:rPr lang="ru-RU" sz="800" b="1" dirty="0">
                <a:cs typeface="Calibri"/>
              </a:rPr>
              <a:t>ТЕ</a:t>
            </a:r>
            <a:r>
              <a:rPr lang="ru-RU" sz="800" b="1" spc="-25" dirty="0">
                <a:cs typeface="Calibri"/>
              </a:rPr>
              <a:t> </a:t>
            </a:r>
            <a:r>
              <a:rPr lang="ru-RU" sz="800" b="1" spc="-4" dirty="0">
                <a:cs typeface="Calibri"/>
              </a:rPr>
              <a:t>З</a:t>
            </a:r>
            <a:r>
              <a:rPr lang="ru-RU" sz="800" b="1" dirty="0">
                <a:cs typeface="Calibri"/>
              </a:rPr>
              <a:t>А</a:t>
            </a:r>
            <a:r>
              <a:rPr lang="ru-RU" sz="800" b="1" spc="4" dirty="0">
                <a:cs typeface="Calibri"/>
              </a:rPr>
              <a:t> </a:t>
            </a:r>
            <a:r>
              <a:rPr lang="ru-RU" sz="800" b="1" spc="-4" dirty="0">
                <a:cs typeface="Calibri"/>
              </a:rPr>
              <a:t>Б</a:t>
            </a:r>
            <a:r>
              <a:rPr lang="ru-RU" sz="800" b="1" dirty="0">
                <a:cs typeface="Calibri"/>
              </a:rPr>
              <a:t>ЪД</a:t>
            </a:r>
            <a:r>
              <a:rPr lang="ru-RU" sz="800" b="1" spc="4" dirty="0">
                <a:cs typeface="Calibri"/>
              </a:rPr>
              <a:t>Е</a:t>
            </a:r>
            <a:r>
              <a:rPr lang="ru-RU" sz="800" b="1" dirty="0">
                <a:cs typeface="Calibri"/>
              </a:rPr>
              <a:t>ЩА</a:t>
            </a:r>
            <a:r>
              <a:rPr lang="ru-RU" sz="800" b="1" spc="-19" dirty="0">
                <a:cs typeface="Calibri"/>
              </a:rPr>
              <a:t> </a:t>
            </a:r>
            <a:r>
              <a:rPr lang="ru-RU" sz="800" b="1" spc="-4" dirty="0">
                <a:cs typeface="Calibri"/>
              </a:rPr>
              <a:t>С</a:t>
            </a:r>
            <a:r>
              <a:rPr lang="ru-RU" sz="800" b="1" dirty="0">
                <a:cs typeface="Calibri"/>
              </a:rPr>
              <a:t>П</a:t>
            </a:r>
            <a:r>
              <a:rPr lang="ru-RU" sz="800" b="1" spc="4" dirty="0">
                <a:cs typeface="Calibri"/>
              </a:rPr>
              <a:t>РАВ</a:t>
            </a:r>
            <a:r>
              <a:rPr lang="ru-RU" sz="800" b="1" dirty="0">
                <a:cs typeface="Calibri"/>
              </a:rPr>
              <a:t>К</a:t>
            </a:r>
            <a:r>
              <a:rPr lang="ru-RU" sz="800" b="1" spc="4" dirty="0">
                <a:cs typeface="Calibri"/>
              </a:rPr>
              <a:t>А</a:t>
            </a:r>
            <a:r>
              <a:rPr lang="ru-RU" sz="800" b="1" dirty="0">
                <a:cs typeface="Calibri"/>
              </a:rPr>
              <a:t>.</a:t>
            </a:r>
            <a:r>
              <a:rPr lang="ru-RU" sz="800" b="1" spc="-34" dirty="0">
                <a:cs typeface="Calibri"/>
              </a:rPr>
              <a:t> </a:t>
            </a:r>
            <a:r>
              <a:rPr lang="ru-RU" sz="800" b="1" spc="-4" dirty="0">
                <a:cs typeface="Calibri"/>
              </a:rPr>
              <a:t>Н</a:t>
            </a:r>
            <a:r>
              <a:rPr lang="ru-RU" sz="800" b="1" spc="4" dirty="0">
                <a:cs typeface="Calibri"/>
              </a:rPr>
              <a:t>Е</a:t>
            </a:r>
            <a:r>
              <a:rPr lang="ru-RU" sz="800" b="1" spc="-4" dirty="0">
                <a:cs typeface="Calibri"/>
              </a:rPr>
              <a:t>С</a:t>
            </a:r>
            <a:r>
              <a:rPr lang="ru-RU" sz="800" b="1" dirty="0">
                <a:cs typeface="Calibri"/>
              </a:rPr>
              <a:t>П</a:t>
            </a:r>
            <a:r>
              <a:rPr lang="ru-RU" sz="800" b="1" spc="4" dirty="0">
                <a:cs typeface="Calibri"/>
              </a:rPr>
              <a:t>А</a:t>
            </a:r>
            <a:r>
              <a:rPr lang="ru-RU" sz="800" b="1" spc="-4" dirty="0">
                <a:cs typeface="Calibri"/>
              </a:rPr>
              <a:t>З</a:t>
            </a:r>
            <a:r>
              <a:rPr lang="ru-RU" sz="800" b="1" spc="4" dirty="0">
                <a:cs typeface="Calibri"/>
              </a:rPr>
              <a:t>ВА</a:t>
            </a:r>
            <a:r>
              <a:rPr lang="ru-RU" sz="800" b="1" spc="-4" dirty="0">
                <a:cs typeface="Calibri"/>
              </a:rPr>
              <a:t>Н</a:t>
            </a:r>
            <a:r>
              <a:rPr lang="ru-RU" sz="800" b="1" spc="4" dirty="0">
                <a:cs typeface="Calibri"/>
              </a:rPr>
              <a:t>Е</a:t>
            </a:r>
            <a:r>
              <a:rPr lang="ru-RU" sz="800" b="1" dirty="0">
                <a:cs typeface="Calibri"/>
              </a:rPr>
              <a:t>ТО</a:t>
            </a:r>
            <a:r>
              <a:rPr lang="ru-RU" sz="800" b="1" spc="-44" dirty="0">
                <a:cs typeface="Calibri"/>
              </a:rPr>
              <a:t> </a:t>
            </a:r>
            <a:r>
              <a:rPr lang="ru-RU" sz="800" b="1" spc="-4" dirty="0">
                <a:cs typeface="Calibri"/>
              </a:rPr>
              <a:t>Н</a:t>
            </a:r>
            <a:r>
              <a:rPr lang="ru-RU" sz="800" b="1" dirty="0">
                <a:cs typeface="Calibri"/>
              </a:rPr>
              <a:t>А</a:t>
            </a:r>
            <a:r>
              <a:rPr lang="ru-RU" sz="800" b="1" spc="-9" dirty="0">
                <a:cs typeface="Calibri"/>
              </a:rPr>
              <a:t> </a:t>
            </a:r>
            <a:r>
              <a:rPr lang="ru-RU" sz="800" b="1" dirty="0">
                <a:cs typeface="Calibri"/>
              </a:rPr>
              <a:t>ТЕЗИ</a:t>
            </a:r>
            <a:r>
              <a:rPr lang="ru-RU" sz="800" b="1" spc="-9" dirty="0">
                <a:cs typeface="Calibri"/>
              </a:rPr>
              <a:t> </a:t>
            </a:r>
            <a:r>
              <a:rPr lang="ru-RU" sz="800" b="1" spc="4" dirty="0">
                <a:cs typeface="Calibri"/>
              </a:rPr>
              <a:t>И</a:t>
            </a:r>
            <a:r>
              <a:rPr lang="ru-RU" sz="800" b="1" spc="-4" dirty="0">
                <a:cs typeface="Calibri"/>
              </a:rPr>
              <a:t>НС</a:t>
            </a:r>
            <a:r>
              <a:rPr lang="ru-RU" sz="800" b="1" dirty="0">
                <a:cs typeface="Calibri"/>
              </a:rPr>
              <a:t>ТР</a:t>
            </a:r>
            <a:r>
              <a:rPr lang="ru-RU" sz="800" b="1" spc="4" dirty="0">
                <a:cs typeface="Calibri"/>
              </a:rPr>
              <a:t>У</a:t>
            </a:r>
            <a:r>
              <a:rPr lang="ru-RU" sz="800" b="1" dirty="0">
                <a:cs typeface="Calibri"/>
              </a:rPr>
              <a:t>КЦИИ</a:t>
            </a:r>
            <a:r>
              <a:rPr lang="ru-RU" sz="800" b="1" spc="-34" dirty="0">
                <a:cs typeface="Calibri"/>
              </a:rPr>
              <a:t> </a:t>
            </a:r>
            <a:r>
              <a:rPr lang="ru-RU" sz="800" b="1" dirty="0">
                <a:cs typeface="Calibri"/>
              </a:rPr>
              <a:t>П</a:t>
            </a:r>
            <a:r>
              <a:rPr lang="ru-RU" sz="800" b="1" spc="4" dirty="0">
                <a:cs typeface="Calibri"/>
              </a:rPr>
              <a:t>Р</a:t>
            </a:r>
            <a:r>
              <a:rPr lang="ru-RU" sz="800" b="1" dirty="0">
                <a:cs typeface="Calibri"/>
              </a:rPr>
              <a:t>И </a:t>
            </a:r>
            <a:r>
              <a:rPr lang="ru-RU" sz="800" b="1" spc="4" dirty="0">
                <a:cs typeface="Calibri"/>
              </a:rPr>
              <a:t>И</a:t>
            </a:r>
            <a:r>
              <a:rPr lang="ru-RU" sz="800" b="1" spc="-4" dirty="0">
                <a:cs typeface="Calibri"/>
              </a:rPr>
              <a:t>З</a:t>
            </a:r>
            <a:r>
              <a:rPr lang="ru-RU" sz="800" b="1" dirty="0">
                <a:cs typeface="Calibri"/>
              </a:rPr>
              <a:t>П</a:t>
            </a:r>
            <a:r>
              <a:rPr lang="ru-RU" sz="800" b="1" spc="-4" dirty="0">
                <a:cs typeface="Calibri"/>
              </a:rPr>
              <a:t>О</a:t>
            </a:r>
            <a:r>
              <a:rPr lang="ru-RU" sz="800" b="1" dirty="0">
                <a:cs typeface="Calibri"/>
              </a:rPr>
              <a:t>Л</a:t>
            </a:r>
            <a:r>
              <a:rPr lang="ru-RU" sz="800" b="1" spc="-4" dirty="0">
                <a:cs typeface="Calibri"/>
              </a:rPr>
              <a:t>З</a:t>
            </a:r>
            <a:r>
              <a:rPr lang="ru-RU" sz="800" b="1" spc="4" dirty="0">
                <a:cs typeface="Calibri"/>
              </a:rPr>
              <a:t>ВА</a:t>
            </a:r>
            <a:r>
              <a:rPr lang="ru-RU" sz="800" b="1" spc="-4" dirty="0">
                <a:cs typeface="Calibri"/>
              </a:rPr>
              <a:t>Н</a:t>
            </a:r>
            <a:r>
              <a:rPr lang="ru-RU" sz="800" b="1" spc="4" dirty="0">
                <a:cs typeface="Calibri"/>
              </a:rPr>
              <a:t>Е</a:t>
            </a:r>
            <a:r>
              <a:rPr lang="ru-RU" sz="800" b="1" dirty="0">
                <a:cs typeface="Calibri"/>
              </a:rPr>
              <a:t>ТО</a:t>
            </a:r>
            <a:r>
              <a:rPr lang="ru-RU" sz="800" b="1" spc="-44" dirty="0">
                <a:cs typeface="Calibri"/>
              </a:rPr>
              <a:t> </a:t>
            </a:r>
            <a:r>
              <a:rPr lang="ru-RU" sz="800" b="1" spc="4" dirty="0">
                <a:cs typeface="Calibri"/>
              </a:rPr>
              <a:t>И</a:t>
            </a:r>
            <a:r>
              <a:rPr lang="ru-RU" sz="800" b="1" dirty="0">
                <a:cs typeface="Calibri"/>
              </a:rPr>
              <a:t>ЛИ</a:t>
            </a:r>
            <a:r>
              <a:rPr lang="ru-RU" sz="800" b="1" spc="-9" dirty="0">
                <a:cs typeface="Calibri"/>
              </a:rPr>
              <a:t> </a:t>
            </a:r>
            <a:r>
              <a:rPr lang="ru-RU" sz="800" b="1" spc="-4" dirty="0">
                <a:cs typeface="Calibri"/>
              </a:rPr>
              <a:t>С</a:t>
            </a:r>
            <a:r>
              <a:rPr lang="ru-RU" sz="800" b="1" dirty="0">
                <a:cs typeface="Calibri"/>
              </a:rPr>
              <a:t>ГЛ</a:t>
            </a:r>
            <a:r>
              <a:rPr lang="ru-RU" sz="800" b="1" spc="-4" dirty="0">
                <a:cs typeface="Calibri"/>
              </a:rPr>
              <a:t>ОБЯ</a:t>
            </a:r>
            <a:r>
              <a:rPr lang="ru-RU" sz="800" b="1" spc="4" dirty="0">
                <a:cs typeface="Calibri"/>
              </a:rPr>
              <a:t>ВА</a:t>
            </a:r>
            <a:r>
              <a:rPr lang="ru-RU" sz="800" b="1" spc="-4" dirty="0">
                <a:cs typeface="Calibri"/>
              </a:rPr>
              <a:t>Н</a:t>
            </a:r>
            <a:r>
              <a:rPr lang="ru-RU" sz="800" b="1" spc="4" dirty="0">
                <a:cs typeface="Calibri"/>
              </a:rPr>
              <a:t>Е</a:t>
            </a:r>
            <a:r>
              <a:rPr lang="ru-RU" sz="800" b="1" dirty="0">
                <a:cs typeface="Calibri"/>
              </a:rPr>
              <a:t>ТО</a:t>
            </a:r>
            <a:r>
              <a:rPr lang="ru-RU" sz="800" b="1" spc="-19" dirty="0">
                <a:cs typeface="Calibri"/>
              </a:rPr>
              <a:t> </a:t>
            </a:r>
            <a:r>
              <a:rPr lang="ru-RU" sz="800" b="1" spc="-4" dirty="0">
                <a:cs typeface="Calibri"/>
              </a:rPr>
              <a:t>Н</a:t>
            </a:r>
            <a:r>
              <a:rPr lang="ru-RU" sz="800" b="1" dirty="0">
                <a:cs typeface="Calibri"/>
              </a:rPr>
              <a:t>А</a:t>
            </a:r>
            <a:r>
              <a:rPr lang="ru-RU" sz="800" b="1" spc="-9" dirty="0">
                <a:cs typeface="Calibri"/>
              </a:rPr>
              <a:t> </a:t>
            </a:r>
            <a:r>
              <a:rPr lang="ru-RU" sz="800" b="1" dirty="0">
                <a:cs typeface="Calibri"/>
              </a:rPr>
              <a:t>П</a:t>
            </a:r>
            <a:r>
              <a:rPr lang="ru-RU" sz="800" b="1" spc="4" dirty="0">
                <a:cs typeface="Calibri"/>
              </a:rPr>
              <a:t>Р</a:t>
            </a:r>
            <a:r>
              <a:rPr lang="ru-RU" sz="800" b="1" spc="-4" dirty="0">
                <a:cs typeface="Calibri"/>
              </a:rPr>
              <a:t>О</a:t>
            </a:r>
            <a:r>
              <a:rPr lang="ru-RU" sz="800" b="1" dirty="0">
                <a:cs typeface="Calibri"/>
              </a:rPr>
              <a:t>ДУКТА,</a:t>
            </a:r>
            <a:r>
              <a:rPr lang="ru-RU" sz="800" b="1" spc="-29" dirty="0">
                <a:cs typeface="Calibri"/>
              </a:rPr>
              <a:t> </a:t>
            </a:r>
            <a:r>
              <a:rPr lang="ru-RU" sz="800" b="1" spc="4" dirty="0">
                <a:cs typeface="Calibri"/>
              </a:rPr>
              <a:t>М</a:t>
            </a:r>
            <a:r>
              <a:rPr lang="ru-RU" sz="800" b="1" spc="-4" dirty="0">
                <a:cs typeface="Calibri"/>
              </a:rPr>
              <a:t>О</a:t>
            </a:r>
            <a:r>
              <a:rPr lang="ru-RU" sz="800" b="1" dirty="0">
                <a:cs typeface="Calibri"/>
              </a:rPr>
              <a:t>ЖЕ</a:t>
            </a:r>
            <a:r>
              <a:rPr lang="ru-RU" sz="800" b="1" spc="-29" dirty="0">
                <a:cs typeface="Calibri"/>
              </a:rPr>
              <a:t> </a:t>
            </a:r>
            <a:r>
              <a:rPr lang="ru-RU" sz="800" b="1" dirty="0">
                <a:cs typeface="Calibri"/>
              </a:rPr>
              <a:t>ДА</a:t>
            </a:r>
            <a:r>
              <a:rPr lang="ru-RU" sz="800" b="1" spc="-9" dirty="0">
                <a:cs typeface="Calibri"/>
              </a:rPr>
              <a:t> </a:t>
            </a:r>
            <a:r>
              <a:rPr lang="ru-RU" sz="800" b="1" spc="-4" dirty="0">
                <a:cs typeface="Calibri"/>
              </a:rPr>
              <a:t>З</a:t>
            </a:r>
            <a:r>
              <a:rPr lang="ru-RU" sz="800" b="1" spc="4" dirty="0">
                <a:cs typeface="Calibri"/>
              </a:rPr>
              <a:t>А</a:t>
            </a:r>
            <a:r>
              <a:rPr lang="ru-RU" sz="800" b="1" spc="-4" dirty="0">
                <a:cs typeface="Calibri"/>
              </a:rPr>
              <a:t>С</a:t>
            </a:r>
            <a:r>
              <a:rPr lang="ru-RU" sz="800" b="1" dirty="0">
                <a:cs typeface="Calibri"/>
              </a:rPr>
              <a:t>ТР</a:t>
            </a:r>
            <a:r>
              <a:rPr lang="ru-RU" sz="800" b="1" spc="4" dirty="0">
                <a:cs typeface="Calibri"/>
              </a:rPr>
              <a:t>А</a:t>
            </a:r>
            <a:r>
              <a:rPr lang="ru-RU" sz="800" b="1" dirty="0">
                <a:cs typeface="Calibri"/>
              </a:rPr>
              <a:t>ШИ </a:t>
            </a:r>
            <a:r>
              <a:rPr lang="ru-RU" sz="800" b="1" spc="-4" dirty="0">
                <a:cs typeface="Calibri"/>
              </a:rPr>
              <a:t>С</a:t>
            </a:r>
            <a:r>
              <a:rPr lang="ru-RU" sz="800" b="1" spc="4" dirty="0">
                <a:cs typeface="Calibri"/>
              </a:rPr>
              <a:t>ЕРИ</a:t>
            </a:r>
            <a:r>
              <a:rPr lang="ru-RU" sz="800" b="1" spc="-4" dirty="0">
                <a:cs typeface="Calibri"/>
              </a:rPr>
              <a:t>ОЗН</a:t>
            </a:r>
            <a:r>
              <a:rPr lang="ru-RU" sz="800" b="1" dirty="0">
                <a:cs typeface="Calibri"/>
              </a:rPr>
              <a:t>О</a:t>
            </a:r>
            <a:r>
              <a:rPr lang="ru-RU" sz="800" b="1" spc="-29" dirty="0">
                <a:cs typeface="Calibri"/>
              </a:rPr>
              <a:t> </a:t>
            </a:r>
            <a:r>
              <a:rPr lang="ru-RU" sz="800" b="1" spc="-4" dirty="0">
                <a:cs typeface="Calibri"/>
              </a:rPr>
              <a:t>З</a:t>
            </a:r>
            <a:r>
              <a:rPr lang="ru-RU" sz="800" b="1" dirty="0">
                <a:cs typeface="Calibri"/>
              </a:rPr>
              <a:t>ДР</a:t>
            </a:r>
            <a:r>
              <a:rPr lang="ru-RU" sz="800" b="1" spc="4" dirty="0">
                <a:cs typeface="Calibri"/>
              </a:rPr>
              <a:t>АВЕ</a:t>
            </a:r>
            <a:r>
              <a:rPr lang="ru-RU" sz="800" b="1" dirty="0">
                <a:cs typeface="Calibri"/>
              </a:rPr>
              <a:t>ТО</a:t>
            </a:r>
            <a:r>
              <a:rPr lang="ru-RU" sz="800" b="1" spc="-29" dirty="0">
                <a:cs typeface="Calibri"/>
              </a:rPr>
              <a:t> </a:t>
            </a:r>
            <a:r>
              <a:rPr lang="ru-RU" sz="800" b="1" spc="-4" dirty="0">
                <a:cs typeface="Calibri"/>
              </a:rPr>
              <a:t>Н</a:t>
            </a:r>
            <a:r>
              <a:rPr lang="ru-RU" sz="800" b="1" dirty="0">
                <a:cs typeface="Calibri"/>
              </a:rPr>
              <a:t>А</a:t>
            </a:r>
            <a:r>
              <a:rPr lang="ru-RU" sz="800" b="1" spc="-19" dirty="0">
                <a:cs typeface="Calibri"/>
              </a:rPr>
              <a:t> </a:t>
            </a:r>
            <a:r>
              <a:rPr lang="ru-RU" sz="800" b="1" dirty="0">
                <a:cs typeface="Calibri"/>
              </a:rPr>
              <a:t>ДЕТЕТО</a:t>
            </a:r>
            <a:r>
              <a:rPr lang="ru-RU" sz="800" b="1" spc="-14" dirty="0">
                <a:cs typeface="Calibri"/>
              </a:rPr>
              <a:t> </a:t>
            </a:r>
            <a:r>
              <a:rPr lang="ru-RU" sz="800" b="1" spc="4" dirty="0">
                <a:cs typeface="Calibri"/>
              </a:rPr>
              <a:t>В</a:t>
            </a:r>
            <a:r>
              <a:rPr lang="ru-RU" sz="800" b="1" dirty="0">
                <a:cs typeface="Calibri"/>
              </a:rPr>
              <a:t>И</a:t>
            </a:r>
            <a:r>
              <a:rPr lang="ru-RU" sz="800" b="1" spc="-9" dirty="0">
                <a:cs typeface="Calibri"/>
              </a:rPr>
              <a:t> </a:t>
            </a:r>
            <a:r>
              <a:rPr lang="ru-RU" sz="800" b="1" dirty="0">
                <a:cs typeface="Calibri"/>
              </a:rPr>
              <a:t>И</a:t>
            </a:r>
            <a:r>
              <a:rPr lang="ru-RU" sz="800" b="1" spc="-9" dirty="0">
                <a:cs typeface="Calibri"/>
              </a:rPr>
              <a:t> </a:t>
            </a:r>
            <a:r>
              <a:rPr lang="ru-RU" sz="800" b="1" dirty="0">
                <a:cs typeface="Calibri"/>
              </a:rPr>
              <a:t>ДА</a:t>
            </a:r>
            <a:r>
              <a:rPr lang="ru-RU" sz="800" b="1" spc="-9" dirty="0">
                <a:cs typeface="Calibri"/>
              </a:rPr>
              <a:t> </a:t>
            </a:r>
            <a:r>
              <a:rPr lang="ru-RU" sz="800" b="1" dirty="0">
                <a:cs typeface="Calibri"/>
              </a:rPr>
              <a:t>Д</a:t>
            </a:r>
            <a:r>
              <a:rPr lang="ru-RU" sz="800" b="1" spc="-4" dirty="0">
                <a:cs typeface="Calibri"/>
              </a:rPr>
              <a:t>О</a:t>
            </a:r>
            <a:r>
              <a:rPr lang="ru-RU" sz="800" b="1" spc="4" dirty="0">
                <a:cs typeface="Calibri"/>
              </a:rPr>
              <a:t>ВЕ</a:t>
            </a:r>
            <a:r>
              <a:rPr lang="ru-RU" sz="800" b="1" dirty="0">
                <a:cs typeface="Calibri"/>
              </a:rPr>
              <a:t>ДЕ</a:t>
            </a:r>
            <a:r>
              <a:rPr lang="ru-RU" sz="800" b="1" spc="-34" dirty="0">
                <a:cs typeface="Calibri"/>
              </a:rPr>
              <a:t> </a:t>
            </a:r>
            <a:r>
              <a:rPr lang="ru-RU" sz="800" b="1" dirty="0">
                <a:cs typeface="Calibri"/>
              </a:rPr>
              <a:t>ДО</a:t>
            </a:r>
            <a:r>
              <a:rPr lang="ru-RU" sz="800" b="1" spc="-19" dirty="0">
                <a:cs typeface="Calibri"/>
              </a:rPr>
              <a:t> </a:t>
            </a:r>
            <a:r>
              <a:rPr lang="ru-RU" sz="800" b="1" spc="-4" dirty="0">
                <a:cs typeface="Calibri"/>
              </a:rPr>
              <a:t>С</a:t>
            </a:r>
            <a:r>
              <a:rPr lang="ru-RU" sz="800" b="1" spc="4" dirty="0">
                <a:cs typeface="Calibri"/>
              </a:rPr>
              <a:t>М</a:t>
            </a:r>
            <a:r>
              <a:rPr lang="ru-RU" sz="800" b="1" dirty="0">
                <a:cs typeface="Calibri"/>
              </a:rPr>
              <a:t>Ъ</a:t>
            </a:r>
            <a:r>
              <a:rPr lang="ru-RU" sz="800" b="1" spc="4" dirty="0">
                <a:cs typeface="Calibri"/>
              </a:rPr>
              <a:t>Р</a:t>
            </a:r>
            <a:r>
              <a:rPr lang="ru-RU" sz="800" b="1" dirty="0">
                <a:cs typeface="Calibri"/>
              </a:rPr>
              <a:t>Т.</a:t>
            </a:r>
            <a:endParaRPr lang="ru-RU" sz="800" dirty="0">
              <a:cs typeface="Calibri"/>
            </a:endParaRPr>
          </a:p>
        </p:txBody>
      </p:sp>
      <p:sp>
        <p:nvSpPr>
          <p:cNvPr id="8" name="Правоъгълник 39"/>
          <p:cNvSpPr/>
          <p:nvPr/>
        </p:nvSpPr>
        <p:spPr>
          <a:xfrm>
            <a:off x="134471" y="1762877"/>
            <a:ext cx="4041207" cy="4837222"/>
          </a:xfrm>
          <a:prstGeom prst="rect">
            <a:avLst/>
          </a:prstGeom>
        </p:spPr>
        <p:txBody>
          <a:bodyPr wrap="square">
            <a:spAutoFit/>
          </a:bodyPr>
          <a:lstStyle/>
          <a:p>
            <a:pPr marL="56738" marR="66401">
              <a:lnSpc>
                <a:spcPts val="960"/>
              </a:lnSpc>
            </a:pPr>
            <a:r>
              <a:rPr lang="ru-RU" sz="800" dirty="0">
                <a:cs typeface="Calibri"/>
              </a:rPr>
              <a:t>1. </a:t>
            </a:r>
            <a:r>
              <a:rPr lang="ru-RU" sz="800" dirty="0" err="1">
                <a:cs typeface="Calibri"/>
              </a:rPr>
              <a:t>Винаги</a:t>
            </a:r>
            <a:r>
              <a:rPr lang="ru-RU" sz="800" dirty="0">
                <a:cs typeface="Calibri"/>
              </a:rPr>
              <a:t> </a:t>
            </a:r>
            <a:r>
              <a:rPr lang="ru-RU" sz="800" dirty="0" err="1">
                <a:cs typeface="Calibri"/>
              </a:rPr>
              <a:t>използвайте</a:t>
            </a:r>
            <a:r>
              <a:rPr lang="ru-RU" sz="800" dirty="0">
                <a:cs typeface="Calibri"/>
              </a:rPr>
              <a:t> </a:t>
            </a:r>
            <a:r>
              <a:rPr lang="ru-RU" sz="800" dirty="0" err="1">
                <a:cs typeface="Calibri"/>
              </a:rPr>
              <a:t>системите</a:t>
            </a:r>
            <a:r>
              <a:rPr lang="ru-RU" sz="800" dirty="0">
                <a:cs typeface="Calibri"/>
              </a:rPr>
              <a:t> за </a:t>
            </a:r>
            <a:r>
              <a:rPr lang="ru-RU" sz="800" dirty="0" err="1">
                <a:cs typeface="Calibri"/>
              </a:rPr>
              <a:t>обезопасяване</a:t>
            </a:r>
            <a:r>
              <a:rPr lang="ru-RU" sz="800" dirty="0">
                <a:cs typeface="Calibri"/>
              </a:rPr>
              <a:t>. </a:t>
            </a:r>
          </a:p>
          <a:p>
            <a:pPr marL="56738" marR="66401" algn="just">
              <a:lnSpc>
                <a:spcPts val="960"/>
              </a:lnSpc>
            </a:pPr>
            <a:r>
              <a:rPr lang="ru-RU" sz="800" dirty="0">
                <a:cs typeface="Calibri"/>
              </a:rPr>
              <a:t>2. </a:t>
            </a:r>
            <a:r>
              <a:rPr lang="ru-RU" sz="800" b="1" dirty="0">
                <a:cs typeface="Calibri"/>
              </a:rPr>
              <a:t>ВНИМАНИЕ! </a:t>
            </a:r>
            <a:r>
              <a:rPr lang="bg-BG" sz="800" dirty="0">
                <a:cs typeface="Arial" pitchFamily="34" charset="0"/>
              </a:rPr>
              <a:t>Преди всяка употреба на продукта, проверете дали всички части на люлката са правилно поставени и затегнати и дали няма липсващи части. Ако установите такива, преустановете използването на люлката, докато повредата бъде отстранена и счупените части подменени. </a:t>
            </a:r>
            <a:endParaRPr lang="bg-BG" sz="800" dirty="0" smtClean="0">
              <a:cs typeface="Arial" pitchFamily="34" charset="0"/>
            </a:endParaRPr>
          </a:p>
          <a:p>
            <a:pPr marL="56738" marR="66401">
              <a:lnSpc>
                <a:spcPts val="960"/>
              </a:lnSpc>
            </a:pPr>
            <a:r>
              <a:rPr lang="ru-RU" sz="800" dirty="0">
                <a:cs typeface="Calibri"/>
              </a:rPr>
              <a:t>3. Никога не оставяйте детето си без надзор. </a:t>
            </a:r>
          </a:p>
          <a:p>
            <a:pPr marL="56738" marR="66401">
              <a:lnSpc>
                <a:spcPts val="960"/>
              </a:lnSpc>
            </a:pPr>
            <a:r>
              <a:rPr lang="ru-RU" sz="800" dirty="0">
                <a:cs typeface="Calibri"/>
              </a:rPr>
              <a:t>4. Продуктът не е предназначен за носене на детето. </a:t>
            </a:r>
          </a:p>
          <a:p>
            <a:pPr marL="56738" marR="66401">
              <a:lnSpc>
                <a:spcPts val="960"/>
              </a:lnSpc>
            </a:pPr>
            <a:r>
              <a:rPr lang="ru-RU" sz="800" dirty="0">
                <a:cs typeface="Calibri"/>
              </a:rPr>
              <a:t>5. </a:t>
            </a:r>
            <a:r>
              <a:rPr lang="ru-RU" sz="800" b="1" dirty="0">
                <a:cs typeface="Calibri"/>
              </a:rPr>
              <a:t>ВНИМАНИЕ! </a:t>
            </a:r>
            <a:r>
              <a:rPr lang="ru-RU" sz="800" dirty="0">
                <a:cs typeface="Calibri"/>
              </a:rPr>
              <a:t>Не използвайте този продукт, когато детето ви е в състояние да седи само или тежи повече от 9 кг. </a:t>
            </a:r>
          </a:p>
          <a:p>
            <a:pPr marL="56738" marR="66401">
              <a:lnSpc>
                <a:spcPts val="960"/>
              </a:lnSpc>
            </a:pPr>
            <a:r>
              <a:rPr lang="ru-RU" sz="800" dirty="0">
                <a:cs typeface="Calibri"/>
              </a:rPr>
              <a:t>6. За да избегнете наранявания, дръжте децата надалеч по време на сгъването и разгъването на продукта. </a:t>
            </a:r>
          </a:p>
          <a:p>
            <a:pPr marL="56738" marR="66401">
              <a:lnSpc>
                <a:spcPts val="960"/>
              </a:lnSpc>
            </a:pPr>
            <a:r>
              <a:rPr lang="ru-RU" sz="800" dirty="0">
                <a:cs typeface="Calibri"/>
              </a:rPr>
              <a:t>7. НИКОГА не използвайте грифа за играчки като дръжка.</a:t>
            </a:r>
          </a:p>
          <a:p>
            <a:pPr marL="56738" marR="66401">
              <a:lnSpc>
                <a:spcPts val="960"/>
              </a:lnSpc>
            </a:pPr>
            <a:r>
              <a:rPr lang="ru-RU" sz="800" dirty="0">
                <a:cs typeface="Calibri"/>
              </a:rPr>
              <a:t>8. НЕ премествайте или повдигайте този продукт, когато детето е в него. </a:t>
            </a:r>
          </a:p>
          <a:p>
            <a:pPr marL="56738" marR="66401">
              <a:lnSpc>
                <a:spcPts val="960"/>
              </a:lnSpc>
            </a:pPr>
            <a:r>
              <a:rPr lang="ru-RU" sz="800" dirty="0">
                <a:cs typeface="Calibri"/>
              </a:rPr>
              <a:t>9. НИКОГА не използвайте на столче.</a:t>
            </a:r>
          </a:p>
          <a:p>
            <a:pPr marL="56738" marR="66401">
              <a:lnSpc>
                <a:spcPts val="960"/>
              </a:lnSpc>
            </a:pPr>
            <a:r>
              <a:rPr lang="ru-RU" sz="800" dirty="0">
                <a:cs typeface="Calibri"/>
              </a:rPr>
              <a:t>10. </a:t>
            </a:r>
            <a:r>
              <a:rPr lang="ru-RU" sz="800" b="1" dirty="0">
                <a:cs typeface="Calibri"/>
              </a:rPr>
              <a:t>ВНИМАНИЕ! </a:t>
            </a:r>
            <a:r>
              <a:rPr lang="ru-RU" sz="800" dirty="0">
                <a:cs typeface="Calibri"/>
              </a:rPr>
              <a:t>Никога не използвайте този продукт върху повдигнати повърхности (например маса).</a:t>
            </a:r>
          </a:p>
          <a:p>
            <a:pPr marL="56738" marR="66401">
              <a:lnSpc>
                <a:spcPts val="960"/>
              </a:lnSpc>
            </a:pPr>
            <a:r>
              <a:rPr lang="ru-RU" sz="800" dirty="0">
                <a:cs typeface="Arial" pitchFamily="34" charset="0"/>
              </a:rPr>
              <a:t>11. Не поставяйте електрическата люлка на неравни повърхности, в близост до стъпала или стълбища, хлъзгави и мокри повърхности, до плувни басейни, източници на топлина – отоплителни уреди, печки за готвене и открити огнища и други опасни места.</a:t>
            </a:r>
          </a:p>
          <a:p>
            <a:pPr marL="56738" marR="66401">
              <a:lnSpc>
                <a:spcPts val="960"/>
              </a:lnSpc>
            </a:pPr>
            <a:r>
              <a:rPr lang="ru-RU" sz="800" dirty="0">
                <a:cs typeface="Calibri"/>
              </a:rPr>
              <a:t>12. Не използвайте аксесоари или резервни части, освен тези, одобрени от производителя. </a:t>
            </a:r>
          </a:p>
          <a:p>
            <a:pPr marL="56738" marR="66401">
              <a:lnSpc>
                <a:spcPts val="960"/>
              </a:lnSpc>
            </a:pPr>
            <a:r>
              <a:rPr lang="ru-RU" sz="800" dirty="0">
                <a:cs typeface="Calibri"/>
              </a:rPr>
              <a:t>13. Не окачайте друго по грифа освен играчки. </a:t>
            </a:r>
          </a:p>
          <a:p>
            <a:pPr marL="56738" marR="66401">
              <a:lnSpc>
                <a:spcPts val="960"/>
              </a:lnSpc>
            </a:pPr>
            <a:r>
              <a:rPr lang="ru-RU" sz="800" dirty="0">
                <a:cs typeface="Calibri"/>
              </a:rPr>
              <a:t>14. </a:t>
            </a:r>
            <a:r>
              <a:rPr lang="ru-RU" sz="800" b="1" dirty="0">
                <a:cs typeface="Calibri"/>
              </a:rPr>
              <a:t>ВНИМАНИЕ! </a:t>
            </a:r>
            <a:r>
              <a:rPr lang="ru-RU" sz="800" dirty="0">
                <a:cs typeface="Calibri"/>
              </a:rPr>
              <a:t>Този продукт не е предназначен за продължителен сън.</a:t>
            </a:r>
          </a:p>
          <a:p>
            <a:pPr marL="56738" marR="66401">
              <a:lnSpc>
                <a:spcPts val="960"/>
              </a:lnSpc>
            </a:pPr>
            <a:r>
              <a:rPr lang="ru-RU" sz="800" dirty="0">
                <a:cs typeface="Calibri"/>
              </a:rPr>
              <a:t>15. Продуктът не е играчка за деца, не оставяйте децата да играят с него. </a:t>
            </a:r>
          </a:p>
          <a:p>
            <a:pPr marL="56738" marR="66401">
              <a:lnSpc>
                <a:spcPts val="960"/>
              </a:lnSpc>
            </a:pPr>
            <a:r>
              <a:rPr lang="ru-RU" sz="800" dirty="0">
                <a:cs typeface="Calibri"/>
              </a:rPr>
              <a:t>16. </a:t>
            </a:r>
            <a:r>
              <a:rPr lang="ru-RU" sz="800" b="1" dirty="0">
                <a:cs typeface="Calibri"/>
              </a:rPr>
              <a:t>ВНИМАНИЕ! </a:t>
            </a:r>
            <a:r>
              <a:rPr lang="ru-RU" sz="800" dirty="0">
                <a:cs typeface="Calibri"/>
              </a:rPr>
              <a:t>Когато изкарвате детето от люлката, тя трябва да бъде спряна предварително. </a:t>
            </a:r>
          </a:p>
          <a:p>
            <a:pPr marL="56738" marR="66401">
              <a:lnSpc>
                <a:spcPts val="960"/>
              </a:lnSpc>
            </a:pPr>
            <a:r>
              <a:rPr lang="ru-RU" sz="800" dirty="0">
                <a:cs typeface="Calibri"/>
              </a:rPr>
              <a:t>17. Този продукт не замества кошарката или леглото. Когато детето има нужда от сън, трябва да бъде поставено в кошарката или креватчето си.</a:t>
            </a:r>
          </a:p>
          <a:p>
            <a:pPr marL="56738" marR="66401" algn="just">
              <a:lnSpc>
                <a:spcPts val="960"/>
              </a:lnSpc>
            </a:pPr>
            <a:r>
              <a:rPr lang="ru-RU" sz="800" dirty="0">
                <a:cs typeface="Calibri"/>
              </a:rPr>
              <a:t>18. Не оставяйте децата да си играят с този продукт.</a:t>
            </a:r>
          </a:p>
          <a:p>
            <a:pPr marL="56738" marR="66401" algn="just">
              <a:lnSpc>
                <a:spcPts val="960"/>
              </a:lnSpc>
            </a:pPr>
            <a:r>
              <a:rPr lang="ru-RU" sz="800" dirty="0">
                <a:cs typeface="Calibri"/>
              </a:rPr>
              <a:t>19. Когато продуктът е свързан към музикален плейър, се уверете, че силата на звука на музикалния плейър е настроена на ниски стойности. </a:t>
            </a:r>
          </a:p>
          <a:p>
            <a:pPr marL="56738" marR="66401" algn="just">
              <a:lnSpc>
                <a:spcPts val="960"/>
              </a:lnSpc>
            </a:pPr>
            <a:r>
              <a:rPr lang="ru-RU" sz="800" dirty="0">
                <a:cs typeface="Calibri"/>
              </a:rPr>
              <a:t>20. Редовно проверявайте състоянието на адаптора на люлката за повереди по кабела, устройството или други повредени части. Ако откриете такива, моля, спрете използването на люлката.</a:t>
            </a:r>
          </a:p>
          <a:p>
            <a:pPr marL="56738" marR="66401" algn="just">
              <a:lnSpc>
                <a:spcPts val="960"/>
              </a:lnSpc>
            </a:pPr>
            <a:r>
              <a:rPr lang="ru-RU" sz="800" dirty="0">
                <a:cs typeface="Calibri"/>
              </a:rPr>
              <a:t>21. Люлката трябва да се използва САМО с адаптора, предоставен </a:t>
            </a:r>
            <a:r>
              <a:rPr lang="ru-RU" sz="800" dirty="0" smtClean="0">
                <a:cs typeface="Calibri"/>
              </a:rPr>
              <a:t>от</a:t>
            </a:r>
            <a:endParaRPr lang="ru-RU" sz="800" dirty="0">
              <a:cs typeface="Calibri"/>
            </a:endParaRPr>
          </a:p>
          <a:p>
            <a:pPr marL="56738" marR="66401" algn="just">
              <a:lnSpc>
                <a:spcPts val="960"/>
              </a:lnSpc>
            </a:pPr>
            <a:endParaRPr lang="bg-BG" sz="800" dirty="0">
              <a:cs typeface="Arial" pitchFamily="34" charset="0"/>
            </a:endParaRPr>
          </a:p>
        </p:txBody>
      </p:sp>
      <p:sp>
        <p:nvSpPr>
          <p:cNvPr id="9" name="TextBox 17"/>
          <p:cNvSpPr txBox="1"/>
          <p:nvPr/>
        </p:nvSpPr>
        <p:spPr>
          <a:xfrm>
            <a:off x="250821" y="6487650"/>
            <a:ext cx="396000" cy="180000"/>
          </a:xfrm>
          <a:prstGeom prst="roundRect">
            <a:avLst/>
          </a:prstGeom>
          <a:noFill/>
          <a:ln w="6350">
            <a:solidFill>
              <a:schemeClr val="tx1"/>
            </a:solidFill>
          </a:ln>
        </p:spPr>
        <p:txBody>
          <a:bodyPr wrap="square" rtlCol="0" anchor="ctr">
            <a:spAutoFit/>
          </a:bodyPr>
          <a:lstStyle/>
          <a:p>
            <a:pPr algn="ctr"/>
            <a:r>
              <a:rPr lang="bg-BG" sz="900" b="1" dirty="0" smtClean="0">
                <a:latin typeface="Arial" pitchFamily="34" charset="0"/>
                <a:cs typeface="Arial" pitchFamily="34" charset="0"/>
              </a:rPr>
              <a:t>5</a:t>
            </a:r>
            <a:endParaRPr lang="en-US" sz="900" b="1" dirty="0" smtClean="0">
              <a:latin typeface="Arial" pitchFamily="34" charset="0"/>
              <a:cs typeface="Arial" pitchFamily="34" charset="0"/>
            </a:endParaRPr>
          </a:p>
        </p:txBody>
      </p:sp>
      <p:pic>
        <p:nvPicPr>
          <p:cNvPr id="10" name="Картина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1461" y="1052736"/>
            <a:ext cx="727228" cy="745875"/>
          </a:xfrm>
          <a:prstGeom prst="rect">
            <a:avLst/>
          </a:prstGeom>
        </p:spPr>
      </p:pic>
      <p:sp>
        <p:nvSpPr>
          <p:cNvPr id="14" name="TextBox 17"/>
          <p:cNvSpPr txBox="1"/>
          <p:nvPr/>
        </p:nvSpPr>
        <p:spPr>
          <a:xfrm>
            <a:off x="8462063" y="6632592"/>
            <a:ext cx="396000" cy="180000"/>
          </a:xfrm>
          <a:prstGeom prst="roundRect">
            <a:avLst/>
          </a:prstGeom>
          <a:noFill/>
          <a:ln w="6350">
            <a:solidFill>
              <a:schemeClr val="tx1"/>
            </a:solidFill>
          </a:ln>
        </p:spPr>
        <p:txBody>
          <a:bodyPr wrap="square" rtlCol="0" anchor="ctr">
            <a:spAutoFit/>
          </a:bodyPr>
          <a:lstStyle/>
          <a:p>
            <a:pPr algn="ctr"/>
            <a:r>
              <a:rPr lang="bg-BG" sz="900" b="1" dirty="0" smtClean="0">
                <a:latin typeface="Arial" pitchFamily="34" charset="0"/>
                <a:cs typeface="Arial" pitchFamily="34" charset="0"/>
              </a:rPr>
              <a:t>34</a:t>
            </a:r>
            <a:endParaRPr lang="bg-BG" sz="900" b="1" dirty="0">
              <a:latin typeface="Arial" pitchFamily="34" charset="0"/>
              <a:cs typeface="Arial" pitchFamily="34" charset="0"/>
            </a:endParaRPr>
          </a:p>
        </p:txBody>
      </p:sp>
      <p:sp>
        <p:nvSpPr>
          <p:cNvPr id="15" name="Правоъгълник 23"/>
          <p:cNvSpPr/>
          <p:nvPr/>
        </p:nvSpPr>
        <p:spPr>
          <a:xfrm>
            <a:off x="4932040" y="80751"/>
            <a:ext cx="3963376" cy="5509200"/>
          </a:xfrm>
          <a:prstGeom prst="rect">
            <a:avLst/>
          </a:prstGeom>
        </p:spPr>
        <p:txBody>
          <a:bodyPr wrap="square">
            <a:spAutoFit/>
          </a:bodyPr>
          <a:lstStyle/>
          <a:p>
            <a:pPr algn="just"/>
            <a:r>
              <a:rPr lang="ru-RU" sz="800" dirty="0" smtClean="0">
                <a:cs typeface="Arial" pitchFamily="34" charset="0"/>
              </a:rPr>
              <a:t>5</a:t>
            </a:r>
            <a:r>
              <a:rPr lang="ru-RU" sz="800" dirty="0">
                <a:cs typeface="Arial" pitchFamily="34" charset="0"/>
              </a:rPr>
              <a:t>. Не ставьте этот батут на высокие и поднятые поверхности (рабочие столы или обеденные столы</a:t>
            </a:r>
            <a:r>
              <a:rPr lang="ru-RU" sz="800" dirty="0" smtClean="0">
                <a:cs typeface="Arial" pitchFamily="34" charset="0"/>
              </a:rPr>
              <a:t>).</a:t>
            </a:r>
          </a:p>
          <a:p>
            <a:pPr algn="just"/>
            <a:r>
              <a:rPr lang="ru-RU" sz="800" dirty="0">
                <a:cs typeface="Arial" pitchFamily="34" charset="0"/>
              </a:rPr>
              <a:t>6. Не размещайте вышибалу на неровных поверхностях, рядом с лестницами или лестницами, скользкими и влажными поверхностями, рядом с бассейнами, источниками тепла - отопительными приборами, плитами, открытым огнем и другими опасными местами.</a:t>
            </a:r>
          </a:p>
          <a:p>
            <a:pPr algn="just"/>
            <a:r>
              <a:rPr lang="ru-RU" sz="800" dirty="0">
                <a:cs typeface="Arial" pitchFamily="34" charset="0"/>
              </a:rPr>
              <a:t>7. Используйте продукт только по назначению. Он не предназначен для использования в качестве кровати или детской кроватки.</a:t>
            </a:r>
          </a:p>
          <a:p>
            <a:pPr algn="just"/>
            <a:r>
              <a:rPr lang="ru-RU" sz="800" dirty="0">
                <a:cs typeface="Arial" pitchFamily="34" charset="0"/>
              </a:rPr>
              <a:t>8. Этот вышибала не предназначен для длительного сна. Если ваш ребенок засыпает, находясь в вышибале, переместите его на подходящую кровать или детскую кроватку.</a:t>
            </a:r>
          </a:p>
          <a:p>
            <a:pPr algn="just"/>
            <a:r>
              <a:rPr lang="ru-RU" sz="800" dirty="0">
                <a:cs typeface="Arial" pitchFamily="34" charset="0"/>
              </a:rPr>
              <a:t>9. Не позволяйте больше одного ребенка использовать вышибалу.</a:t>
            </a:r>
          </a:p>
          <a:p>
            <a:pPr algn="just"/>
            <a:r>
              <a:rPr lang="ru-RU" sz="800" dirty="0">
                <a:cs typeface="Arial" pitchFamily="34" charset="0"/>
              </a:rPr>
              <a:t>10. Не позволяйте детям играть с прыгуном, пока в нем есть другой ребенок.</a:t>
            </a:r>
          </a:p>
          <a:p>
            <a:pPr algn="just"/>
            <a:r>
              <a:rPr lang="ru-RU" sz="800" b="1" dirty="0">
                <a:cs typeface="Arial" pitchFamily="34" charset="0"/>
              </a:rPr>
              <a:t>11. ВНИМАНИЕ! </a:t>
            </a:r>
            <a:r>
              <a:rPr lang="ru-RU" sz="800" dirty="0">
                <a:cs typeface="Arial" pitchFamily="34" charset="0"/>
              </a:rPr>
              <a:t>Не вносите никаких изменений и улучшений в конструкцию вышибалы, так как это может привести к травме ребенка в результате переворота вышибала или повреждению изделия.</a:t>
            </a:r>
            <a:endParaRPr lang="en-US" sz="800" dirty="0">
              <a:cs typeface="Arial" pitchFamily="34" charset="0"/>
            </a:endParaRPr>
          </a:p>
          <a:p>
            <a:pPr algn="just"/>
            <a:r>
              <a:rPr lang="ru-RU" sz="800" dirty="0">
                <a:cs typeface="Arial" pitchFamily="34" charset="0"/>
              </a:rPr>
              <a:t>12. Не прикрепляйте предметы и аксессуары к вышибалам, которые не предоставлены производителем, так как это может повлиять на его устойчивость и безопасность вашего ребенка.</a:t>
            </a:r>
          </a:p>
          <a:p>
            <a:pPr algn="just"/>
            <a:r>
              <a:rPr lang="ru-RU" sz="800" dirty="0">
                <a:cs typeface="Arial" pitchFamily="34" charset="0"/>
              </a:rPr>
              <a:t>13. Обращайте внимание на ленты, кружева, нити и другие украшения на одежде для сна, поскольку они могут привести к удушью ребенка.</a:t>
            </a:r>
          </a:p>
          <a:p>
            <a:pPr algn="just"/>
            <a:r>
              <a:rPr lang="ru-RU" sz="800" dirty="0">
                <a:cs typeface="Arial" pitchFamily="34" charset="0"/>
              </a:rPr>
              <a:t>14. Уберите на безопасном расстоянии от ребенка, пока он находится в вышибале, любые пружины, ленты и маленькие игрушки, за исключением тех игрушек, которые размещены на игрушечной арке вышибалы.</a:t>
            </a:r>
          </a:p>
          <a:p>
            <a:pPr algn="just"/>
            <a:r>
              <a:rPr lang="ru-RU" sz="800" dirty="0">
                <a:cs typeface="Arial" pitchFamily="34" charset="0"/>
              </a:rPr>
              <a:t>15. Перед первым использованием продукта вы должны проверить, все ли части вышибала правильно установлены и закреплены, и отсутствуют ли их части.</a:t>
            </a:r>
          </a:p>
          <a:p>
            <a:pPr algn="just"/>
            <a:r>
              <a:rPr lang="ru-RU" sz="800" dirty="0">
                <a:cs typeface="Arial" pitchFamily="34" charset="0"/>
              </a:rPr>
              <a:t>16. Перед каждым использованием проверяйте, нет ли поврежденных, сломанных, сколотых или отсутствующих частей. Проверьте также целостность ремней безопасности - изношены они или изношены. Если вы обнаружите какое-либо подобное повреждение, пожалуйста, прекратите использовать вышибалу, пока повреждение не будет устранено, а детали - заменены.</a:t>
            </a:r>
            <a:endParaRPr lang="en-US" sz="800" dirty="0">
              <a:cs typeface="Arial" pitchFamily="34" charset="0"/>
            </a:endParaRPr>
          </a:p>
          <a:p>
            <a:pPr algn="just"/>
            <a:r>
              <a:rPr lang="ru-RU" sz="800" dirty="0">
                <a:cs typeface="Arial" pitchFamily="34" charset="0"/>
              </a:rPr>
              <a:t>17. Не ремонтируйте вышибалу самостоятельно. В случае повреждения, пожалуйста, свяжитесь с торговым агентом, который вы купили, или импортером.</a:t>
            </a:r>
          </a:p>
          <a:p>
            <a:pPr algn="just"/>
            <a:r>
              <a:rPr lang="ru-RU" sz="800" dirty="0">
                <a:cs typeface="Arial" pitchFamily="34" charset="0"/>
              </a:rPr>
              <a:t>18. Не используйте аксессуары или запасные части, отличающиеся от одобренных производителем</a:t>
            </a:r>
            <a:r>
              <a:rPr lang="ru-RU" sz="800" dirty="0" smtClean="0">
                <a:cs typeface="Arial" pitchFamily="34" charset="0"/>
              </a:rPr>
              <a:t>.</a:t>
            </a:r>
          </a:p>
          <a:p>
            <a:pPr algn="just"/>
            <a:r>
              <a:rPr lang="ru-RU" sz="800" dirty="0">
                <a:cs typeface="Arial" pitchFamily="34" charset="0"/>
              </a:rPr>
              <a:t>19. После распаковки продукта, пожалуйста, удалите всю пластиковую упаковку и пропустите через обозначенные места. Держите их подальше от детей, чтобы предотвратить удушение или удушение в результате запутывания упаковки.</a:t>
            </a:r>
          </a:p>
          <a:p>
            <a:pPr algn="just"/>
            <a:r>
              <a:rPr lang="ru-RU" sz="800" dirty="0">
                <a:cs typeface="Arial" pitchFamily="34" charset="0"/>
              </a:rPr>
              <a:t>20. Удостоверьтесь, что ребенок не помещен головой вниз в вышибалу.</a:t>
            </a:r>
          </a:p>
          <a:p>
            <a:pPr algn="just"/>
            <a:r>
              <a:rPr lang="ru-RU" sz="800" dirty="0">
                <a:cs typeface="Arial" pitchFamily="34" charset="0"/>
              </a:rPr>
              <a:t>21. Не складывайте вышибалу, пока в нем ребенок.</a:t>
            </a:r>
          </a:p>
          <a:p>
            <a:pPr algn="just"/>
            <a:r>
              <a:rPr lang="ru-RU" sz="800" dirty="0">
                <a:cs typeface="Arial" pitchFamily="34" charset="0"/>
              </a:rPr>
              <a:t>22. Не двигайте вышибалу и не регулируйте спинку, когда ребенок находится в</a:t>
            </a:r>
          </a:p>
          <a:p>
            <a:pPr algn="just"/>
            <a:r>
              <a:rPr lang="ru-RU" sz="800" dirty="0">
                <a:cs typeface="Arial" pitchFamily="34" charset="0"/>
              </a:rPr>
              <a:t>вышибала.</a:t>
            </a:r>
          </a:p>
          <a:p>
            <a:pPr algn="just"/>
            <a:endParaRPr lang="en-US" sz="800" dirty="0">
              <a:cs typeface="Arial" pitchFamily="34" charset="0"/>
            </a:endParaRPr>
          </a:p>
          <a:p>
            <a:pPr algn="just"/>
            <a:endParaRPr lang="ru-RU" sz="800" dirty="0">
              <a:cs typeface="Arial" pitchFamily="34" charset="0"/>
            </a:endParaRPr>
          </a:p>
        </p:txBody>
      </p:sp>
      <p:sp>
        <p:nvSpPr>
          <p:cNvPr id="16" name="Правоъгълник 19"/>
          <p:cNvSpPr/>
          <p:nvPr/>
        </p:nvSpPr>
        <p:spPr>
          <a:xfrm>
            <a:off x="4911527" y="5152932"/>
            <a:ext cx="3946536" cy="1569660"/>
          </a:xfrm>
          <a:prstGeom prst="rect">
            <a:avLst/>
          </a:prstGeom>
        </p:spPr>
        <p:txBody>
          <a:bodyPr wrap="square">
            <a:spAutoFit/>
          </a:bodyPr>
          <a:lstStyle/>
          <a:p>
            <a:pPr algn="just"/>
            <a:r>
              <a:rPr lang="ru-RU" sz="800" dirty="0" smtClean="0">
                <a:cs typeface="Arial" pitchFamily="34" charset="0"/>
              </a:rPr>
              <a:t>23</a:t>
            </a:r>
            <a:r>
              <a:rPr lang="ru-RU" sz="800" dirty="0">
                <a:cs typeface="Arial" pitchFamily="34" charset="0"/>
              </a:rPr>
              <a:t>. Не используйте игрушечную планку, чтобы поднимать и перемещать вышибалу.</a:t>
            </a:r>
          </a:p>
          <a:p>
            <a:pPr algn="just"/>
            <a:r>
              <a:rPr lang="ru-RU" sz="800" dirty="0">
                <a:cs typeface="Arial" pitchFamily="34" charset="0"/>
              </a:rPr>
              <a:t>24. Этот продукт имеет игрушечный бар. Никогда не используйте игрушечную штангу в качестве ручки для переноски вышибалы.</a:t>
            </a:r>
            <a:endParaRPr lang="en-US" sz="800" dirty="0">
              <a:cs typeface="Arial" pitchFamily="34" charset="0"/>
            </a:endParaRPr>
          </a:p>
          <a:p>
            <a:pPr algn="just"/>
            <a:r>
              <a:rPr lang="ru-RU" sz="800" dirty="0">
                <a:cs typeface="Arial" pitchFamily="34" charset="0"/>
              </a:rPr>
              <a:t>25. Чтобы защитить ребенка от серьезных травм или смерти:</a:t>
            </a:r>
            <a:endParaRPr lang="en-US" sz="800" dirty="0">
              <a:cs typeface="Arial" pitchFamily="34" charset="0"/>
            </a:endParaRPr>
          </a:p>
          <a:p>
            <a:pPr algn="just"/>
            <a:r>
              <a:rPr lang="ru-RU" sz="800" b="1" dirty="0">
                <a:cs typeface="Arial" pitchFamily="34" charset="0"/>
              </a:rPr>
              <a:t>А. Опасность падения: </a:t>
            </a:r>
            <a:r>
              <a:rPr lang="ru-RU" sz="800" dirty="0">
                <a:cs typeface="Arial" pitchFamily="34" charset="0"/>
              </a:rPr>
              <a:t>Никогда не размещайте батут на поднятых поверхностях, потому что движение ребенка может привести к скольжению или переворачиванию продукта. Используйте только на полу.</a:t>
            </a:r>
          </a:p>
          <a:p>
            <a:pPr algn="just"/>
            <a:r>
              <a:rPr lang="ru-RU" sz="800" b="1" dirty="0">
                <a:cs typeface="Arial" pitchFamily="34" charset="0"/>
              </a:rPr>
              <a:t>B. Опасность удушья</a:t>
            </a:r>
            <a:r>
              <a:rPr lang="ru-RU" sz="800" dirty="0">
                <a:cs typeface="Arial" pitchFamily="34" charset="0"/>
              </a:rPr>
              <a:t>: Никогда не используйте на мягкой поверхности (кровать, диван, подушка), потому что продукт может перевернуться и вызвать удушье на мягких поверхностях</a:t>
            </a:r>
            <a:r>
              <a:rPr lang="ru-RU" sz="800" dirty="0" smtClean="0">
                <a:cs typeface="Arial" pitchFamily="34" charset="0"/>
              </a:rPr>
              <a:t>.</a:t>
            </a:r>
          </a:p>
          <a:p>
            <a:pPr algn="just"/>
            <a:r>
              <a:rPr lang="ru-RU" sz="800" dirty="0" smtClean="0">
                <a:cs typeface="Arial" pitchFamily="34" charset="0"/>
              </a:rPr>
              <a:t>26. Используйте в положении стоя только тогда, когда ребенок имеет достаточный контроль в верхней части своего тела, чтобы он мог сидеть без наклона.</a:t>
            </a:r>
          </a:p>
        </p:txBody>
      </p:sp>
    </p:spTree>
    <p:extLst>
      <p:ext uri="{BB962C8B-B14F-4D97-AF65-F5344CB8AC3E}">
        <p14:creationId xmlns:p14="http://schemas.microsoft.com/office/powerpoint/2010/main" val="3019577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авоъгълник 39"/>
          <p:cNvSpPr/>
          <p:nvPr/>
        </p:nvSpPr>
        <p:spPr>
          <a:xfrm>
            <a:off x="107504" y="0"/>
            <a:ext cx="4041207" cy="2144177"/>
          </a:xfrm>
          <a:prstGeom prst="rect">
            <a:avLst/>
          </a:prstGeom>
        </p:spPr>
        <p:txBody>
          <a:bodyPr wrap="square">
            <a:spAutoFit/>
          </a:bodyPr>
          <a:lstStyle/>
          <a:p>
            <a:pPr marL="56738" marR="66401">
              <a:lnSpc>
                <a:spcPts val="960"/>
              </a:lnSpc>
            </a:pPr>
            <a:r>
              <a:rPr lang="ru-RU" sz="800" dirty="0" smtClean="0">
                <a:cs typeface="Calibri"/>
              </a:rPr>
              <a:t>производителя/дистрибутора</a:t>
            </a:r>
            <a:r>
              <a:rPr lang="ru-RU" sz="800" dirty="0">
                <a:cs typeface="Calibri"/>
              </a:rPr>
              <a:t>. </a:t>
            </a:r>
          </a:p>
          <a:p>
            <a:pPr marL="56738" marR="66401" algn="just">
              <a:lnSpc>
                <a:spcPts val="960"/>
              </a:lnSpc>
            </a:pPr>
            <a:r>
              <a:rPr lang="ru-RU" sz="800" dirty="0">
                <a:cs typeface="Calibri"/>
              </a:rPr>
              <a:t>22. </a:t>
            </a:r>
            <a:r>
              <a:rPr lang="ru-RU" sz="800" dirty="0">
                <a:cs typeface="Arial" pitchFamily="34" charset="0"/>
              </a:rPr>
              <a:t>Не позволявайте на повече от едно дете да използва люлката. Не позволявайте на децата да играят с люлката или около нея, ако вътре има друго дете.</a:t>
            </a:r>
          </a:p>
          <a:p>
            <a:pPr marL="56738" marR="66401" algn="just">
              <a:lnSpc>
                <a:spcPts val="960"/>
              </a:lnSpc>
            </a:pPr>
            <a:r>
              <a:rPr lang="ru-RU" sz="800" dirty="0">
                <a:cs typeface="Arial" pitchFamily="34" charset="0"/>
              </a:rPr>
              <a:t>23. </a:t>
            </a:r>
            <a:r>
              <a:rPr lang="ru-RU" sz="800" b="1" dirty="0">
                <a:cs typeface="Arial" pitchFamily="34" charset="0"/>
              </a:rPr>
              <a:t>ВНИМАНИЕ! </a:t>
            </a:r>
            <a:r>
              <a:rPr lang="ru-RU" sz="800" dirty="0">
                <a:cs typeface="Arial" pitchFamily="34" charset="0"/>
              </a:rPr>
              <a:t>Не правете никакви промени и подобрения по конструкцията на люлката, тъй като това може да доведе до прекатурване или повреда на люлката, докато детето е в нея и то да се нарани.</a:t>
            </a:r>
            <a:endParaRPr lang="ru-RU" sz="800" dirty="0">
              <a:cs typeface="Calibri"/>
            </a:endParaRPr>
          </a:p>
          <a:p>
            <a:pPr marL="56738" marR="66401" algn="just">
              <a:lnSpc>
                <a:spcPts val="960"/>
              </a:lnSpc>
            </a:pPr>
            <a:r>
              <a:rPr lang="ru-RU" sz="800" dirty="0">
                <a:cs typeface="Arial" pitchFamily="34" charset="0"/>
              </a:rPr>
              <a:t>24. Не извършвайте сами ремонт на електрическата люлка. При установена повреда, моля, свържете се с оторизиран сервиз или с търговския агент, от когото сте закупили продукта.</a:t>
            </a:r>
          </a:p>
          <a:p>
            <a:pPr marL="56738" marR="66401" algn="just">
              <a:lnSpc>
                <a:spcPts val="960"/>
              </a:lnSpc>
            </a:pPr>
            <a:r>
              <a:rPr lang="ru-RU" sz="800" dirty="0">
                <a:cs typeface="Arial" pitchFamily="34" charset="0"/>
              </a:rPr>
              <a:t>25. След разопаковане на продукта, моля, отстранете всички найлонови опаковки и ги изхвърлете на означените за целта места. Дръжте ги далеч от децата, за да предотвратите задушаване на децата.</a:t>
            </a:r>
          </a:p>
          <a:p>
            <a:pPr marL="56738" marR="66401" algn="just">
              <a:lnSpc>
                <a:spcPts val="960"/>
              </a:lnSpc>
            </a:pPr>
            <a:r>
              <a:rPr lang="ru-RU" sz="800" dirty="0">
                <a:cs typeface="Arial" pitchFamily="34" charset="0"/>
              </a:rPr>
              <a:t>26. За да избегнете наранявания, уверете се, че при операциите по отваряне и затваряне на продукта децата са далеч. </a:t>
            </a:r>
          </a:p>
          <a:p>
            <a:pPr marL="12700" marR="1384746" algn="just">
              <a:lnSpc>
                <a:spcPts val="960"/>
              </a:lnSpc>
            </a:pPr>
            <a:endParaRPr lang="ru-RU" sz="800" dirty="0">
              <a:cs typeface="Calibri"/>
            </a:endParaRPr>
          </a:p>
          <a:p>
            <a:pPr marL="56738" marR="66401" algn="just">
              <a:lnSpc>
                <a:spcPts val="960"/>
              </a:lnSpc>
            </a:pPr>
            <a:endParaRPr lang="bg-BG" sz="800" dirty="0">
              <a:cs typeface="Arial" pitchFamily="34" charset="0"/>
            </a:endParaRPr>
          </a:p>
        </p:txBody>
      </p:sp>
      <p:sp>
        <p:nvSpPr>
          <p:cNvPr id="12" name="object 2"/>
          <p:cNvSpPr txBox="1"/>
          <p:nvPr/>
        </p:nvSpPr>
        <p:spPr>
          <a:xfrm>
            <a:off x="251948" y="1844824"/>
            <a:ext cx="3955539" cy="129448"/>
          </a:xfrm>
          <a:prstGeom prst="rect">
            <a:avLst/>
          </a:prstGeom>
          <a:ln w="19050">
            <a:solidFill>
              <a:schemeClr val="tx1"/>
            </a:solidFill>
          </a:ln>
        </p:spPr>
        <p:txBody>
          <a:bodyPr wrap="square" lIns="0" tIns="0" rIns="0" bIns="0" rtlCol="0">
            <a:noAutofit/>
          </a:bodyPr>
          <a:lstStyle/>
          <a:p>
            <a:pPr marL="91445">
              <a:lnSpc>
                <a:spcPct val="101725"/>
              </a:lnSpc>
              <a:spcBef>
                <a:spcPts val="350"/>
              </a:spcBef>
            </a:pPr>
            <a:r>
              <a:rPr sz="800" spc="4" dirty="0" smtClean="0">
                <a:latin typeface="Calibri"/>
                <a:cs typeface="Calibri"/>
              </a:rPr>
              <a:t>Т</a:t>
            </a:r>
            <a:r>
              <a:rPr sz="800" spc="-4" dirty="0" smtClean="0">
                <a:latin typeface="Calibri"/>
                <a:cs typeface="Calibri"/>
              </a:rPr>
              <a:t>оз</a:t>
            </a:r>
            <a:r>
              <a:rPr sz="800" spc="0" dirty="0" smtClean="0">
                <a:latin typeface="Calibri"/>
                <a:cs typeface="Calibri"/>
              </a:rPr>
              <a:t>и пр</a:t>
            </a:r>
            <a:r>
              <a:rPr sz="800" spc="-4" dirty="0" smtClean="0">
                <a:latin typeface="Calibri"/>
                <a:cs typeface="Calibri"/>
              </a:rPr>
              <a:t>оду</a:t>
            </a:r>
            <a:r>
              <a:rPr sz="800" spc="0" dirty="0" smtClean="0">
                <a:latin typeface="Calibri"/>
                <a:cs typeface="Calibri"/>
              </a:rPr>
              <a:t>кт</a:t>
            </a:r>
            <a:r>
              <a:rPr sz="800" spc="9" dirty="0" smtClean="0">
                <a:latin typeface="Calibri"/>
                <a:cs typeface="Calibri"/>
              </a:rPr>
              <a:t> </a:t>
            </a:r>
            <a:r>
              <a:rPr sz="800" spc="0" dirty="0" smtClean="0">
                <a:latin typeface="Calibri"/>
                <a:cs typeface="Calibri"/>
              </a:rPr>
              <a:t>е</a:t>
            </a:r>
            <a:r>
              <a:rPr sz="800" spc="-4" dirty="0" smtClean="0">
                <a:latin typeface="Calibri"/>
                <a:cs typeface="Calibri"/>
              </a:rPr>
              <a:t> </a:t>
            </a:r>
            <a:r>
              <a:rPr sz="800" spc="0" dirty="0" smtClean="0">
                <a:latin typeface="Calibri"/>
                <a:cs typeface="Calibri"/>
              </a:rPr>
              <a:t>т</a:t>
            </a:r>
            <a:r>
              <a:rPr sz="800" spc="-4" dirty="0" smtClean="0">
                <a:latin typeface="Calibri"/>
                <a:cs typeface="Calibri"/>
              </a:rPr>
              <a:t>ес</a:t>
            </a:r>
            <a:r>
              <a:rPr sz="800" spc="0" dirty="0" smtClean="0">
                <a:latin typeface="Calibri"/>
                <a:cs typeface="Calibri"/>
              </a:rPr>
              <a:t>тван </a:t>
            </a:r>
            <a:r>
              <a:rPr sz="800" spc="-4" dirty="0" smtClean="0">
                <a:latin typeface="Calibri"/>
                <a:cs typeface="Calibri"/>
              </a:rPr>
              <a:t>с</a:t>
            </a:r>
            <a:r>
              <a:rPr sz="800" spc="0" dirty="0" smtClean="0">
                <a:latin typeface="Calibri"/>
                <a:cs typeface="Calibri"/>
              </a:rPr>
              <a:t>пор</a:t>
            </a:r>
            <a:r>
              <a:rPr sz="800" spc="-4" dirty="0" smtClean="0">
                <a:latin typeface="Calibri"/>
                <a:cs typeface="Calibri"/>
              </a:rPr>
              <a:t>е</a:t>
            </a:r>
            <a:r>
              <a:rPr sz="800" spc="0" dirty="0" smtClean="0">
                <a:latin typeface="Calibri"/>
                <a:cs typeface="Calibri"/>
              </a:rPr>
              <a:t>д</a:t>
            </a:r>
            <a:r>
              <a:rPr sz="800" spc="-4" dirty="0" smtClean="0">
                <a:latin typeface="Calibri"/>
                <a:cs typeface="Calibri"/>
              </a:rPr>
              <a:t> </a:t>
            </a:r>
            <a:r>
              <a:rPr sz="800" spc="0" dirty="0" smtClean="0">
                <a:latin typeface="Calibri"/>
                <a:cs typeface="Calibri"/>
              </a:rPr>
              <a:t>и</a:t>
            </a:r>
            <a:r>
              <a:rPr sz="800" spc="-4" dirty="0" smtClean="0">
                <a:latin typeface="Calibri"/>
                <a:cs typeface="Calibri"/>
              </a:rPr>
              <a:t> о</a:t>
            </a:r>
            <a:r>
              <a:rPr sz="800" spc="0" dirty="0" smtClean="0">
                <a:latin typeface="Calibri"/>
                <a:cs typeface="Calibri"/>
              </a:rPr>
              <a:t>тг</a:t>
            </a:r>
            <a:r>
              <a:rPr sz="800" spc="-4" dirty="0" smtClean="0">
                <a:latin typeface="Calibri"/>
                <a:cs typeface="Calibri"/>
              </a:rPr>
              <a:t>о</a:t>
            </a:r>
            <a:r>
              <a:rPr sz="800" spc="0" dirty="0" smtClean="0">
                <a:latin typeface="Calibri"/>
                <a:cs typeface="Calibri"/>
              </a:rPr>
              <a:t>ва</a:t>
            </a:r>
            <a:r>
              <a:rPr sz="800" spc="-4" dirty="0" smtClean="0">
                <a:latin typeface="Calibri"/>
                <a:cs typeface="Calibri"/>
              </a:rPr>
              <a:t>р</a:t>
            </a:r>
            <a:r>
              <a:rPr sz="800" spc="0" dirty="0" smtClean="0">
                <a:latin typeface="Calibri"/>
                <a:cs typeface="Calibri"/>
              </a:rPr>
              <a:t>я</a:t>
            </a:r>
            <a:r>
              <a:rPr sz="800" spc="14" dirty="0" smtClean="0">
                <a:latin typeface="Calibri"/>
                <a:cs typeface="Calibri"/>
              </a:rPr>
              <a:t> </a:t>
            </a:r>
            <a:r>
              <a:rPr sz="800" spc="0" dirty="0" smtClean="0">
                <a:latin typeface="Calibri"/>
                <a:cs typeface="Calibri"/>
              </a:rPr>
              <a:t>на</a:t>
            </a:r>
            <a:r>
              <a:rPr sz="800" spc="-9" dirty="0" smtClean="0">
                <a:latin typeface="Calibri"/>
                <a:cs typeface="Calibri"/>
              </a:rPr>
              <a:t> </a:t>
            </a:r>
            <a:r>
              <a:rPr sz="800" spc="-4" dirty="0" err="1" smtClean="0">
                <a:latin typeface="Calibri"/>
                <a:cs typeface="Calibri"/>
              </a:rPr>
              <a:t>с</a:t>
            </a:r>
            <a:r>
              <a:rPr sz="800" spc="0" dirty="0" err="1" smtClean="0">
                <a:latin typeface="Calibri"/>
                <a:cs typeface="Calibri"/>
              </a:rPr>
              <a:t>тан</a:t>
            </a:r>
            <a:r>
              <a:rPr sz="800" spc="-4" dirty="0" err="1" smtClean="0">
                <a:latin typeface="Calibri"/>
                <a:cs typeface="Calibri"/>
              </a:rPr>
              <a:t>д</a:t>
            </a:r>
            <a:r>
              <a:rPr sz="800" spc="0" dirty="0" err="1" smtClean="0">
                <a:latin typeface="Calibri"/>
                <a:cs typeface="Calibri"/>
              </a:rPr>
              <a:t>а</a:t>
            </a:r>
            <a:r>
              <a:rPr sz="800" spc="-4" dirty="0" err="1" smtClean="0">
                <a:latin typeface="Calibri"/>
                <a:cs typeface="Calibri"/>
              </a:rPr>
              <a:t>р</a:t>
            </a:r>
            <a:r>
              <a:rPr sz="800" spc="0" dirty="0" err="1" smtClean="0">
                <a:latin typeface="Calibri"/>
                <a:cs typeface="Calibri"/>
              </a:rPr>
              <a:t>т</a:t>
            </a:r>
            <a:r>
              <a:rPr sz="800" spc="24" dirty="0" smtClean="0">
                <a:latin typeface="Calibri"/>
                <a:cs typeface="Calibri"/>
              </a:rPr>
              <a:t> </a:t>
            </a:r>
            <a:r>
              <a:rPr sz="800" spc="-34" dirty="0" smtClean="0">
                <a:latin typeface="Calibri"/>
                <a:cs typeface="Calibri"/>
              </a:rPr>
              <a:t> </a:t>
            </a:r>
            <a:r>
              <a:rPr sz="800" spc="4" dirty="0" smtClean="0">
                <a:latin typeface="Calibri"/>
                <a:cs typeface="Calibri"/>
              </a:rPr>
              <a:t>E</a:t>
            </a:r>
            <a:r>
              <a:rPr sz="800" spc="0" dirty="0" smtClean="0">
                <a:latin typeface="Calibri"/>
                <a:cs typeface="Calibri"/>
              </a:rPr>
              <a:t>N</a:t>
            </a:r>
            <a:r>
              <a:rPr lang="en-US" sz="800" dirty="0">
                <a:latin typeface="Calibri"/>
                <a:cs typeface="Calibri"/>
              </a:rPr>
              <a:t> </a:t>
            </a:r>
            <a:r>
              <a:rPr sz="800" spc="0" dirty="0" smtClean="0">
                <a:latin typeface="Calibri"/>
                <a:cs typeface="Calibri"/>
              </a:rPr>
              <a:t>16232</a:t>
            </a:r>
            <a:r>
              <a:rPr sz="800" spc="-9" dirty="0" smtClean="0">
                <a:latin typeface="Calibri"/>
                <a:cs typeface="Calibri"/>
              </a:rPr>
              <a:t>:</a:t>
            </a:r>
            <a:r>
              <a:rPr sz="800" spc="0" dirty="0" smtClean="0">
                <a:latin typeface="Calibri"/>
                <a:cs typeface="Calibri"/>
              </a:rPr>
              <a:t>2</a:t>
            </a:r>
            <a:r>
              <a:rPr sz="800" spc="-9" dirty="0" smtClean="0">
                <a:latin typeface="Calibri"/>
                <a:cs typeface="Calibri"/>
              </a:rPr>
              <a:t>01</a:t>
            </a:r>
            <a:r>
              <a:rPr sz="800" spc="0" dirty="0" smtClean="0">
                <a:latin typeface="Calibri"/>
                <a:cs typeface="Calibri"/>
              </a:rPr>
              <a:t>3</a:t>
            </a:r>
            <a:r>
              <a:rPr lang="en-US" sz="800" spc="0" dirty="0" smtClean="0">
                <a:latin typeface="Calibri"/>
                <a:cs typeface="Calibri"/>
              </a:rPr>
              <a:t>+A1:2018.</a:t>
            </a:r>
            <a:endParaRPr sz="800" dirty="0">
              <a:latin typeface="Calibri"/>
              <a:cs typeface="Calibri"/>
            </a:endParaRPr>
          </a:p>
        </p:txBody>
      </p:sp>
      <p:sp>
        <p:nvSpPr>
          <p:cNvPr id="13" name="object 38"/>
          <p:cNvSpPr/>
          <p:nvPr/>
        </p:nvSpPr>
        <p:spPr>
          <a:xfrm>
            <a:off x="254198" y="2029611"/>
            <a:ext cx="3964957" cy="189164"/>
          </a:xfrm>
          <a:prstGeom prst="rect">
            <a:avLst/>
          </a:prstGeom>
          <a:blipFill>
            <a:blip r:embed="rId2" cstate="print"/>
            <a:stretch>
              <a:fillRect/>
            </a:stretch>
          </a:blipFill>
        </p:spPr>
        <p:txBody>
          <a:bodyPr wrap="square" lIns="0" tIns="0" rIns="0" bIns="0" rtlCol="0">
            <a:noAutofit/>
          </a:bodyPr>
          <a:lstStyle/>
          <a:p>
            <a:endParaRPr/>
          </a:p>
        </p:txBody>
      </p:sp>
      <p:sp>
        <p:nvSpPr>
          <p:cNvPr id="14" name="object 39"/>
          <p:cNvSpPr/>
          <p:nvPr/>
        </p:nvSpPr>
        <p:spPr>
          <a:xfrm>
            <a:off x="249498" y="2021642"/>
            <a:ext cx="3964957" cy="197133"/>
          </a:xfrm>
          <a:custGeom>
            <a:avLst/>
            <a:gdLst/>
            <a:ahLst/>
            <a:cxnLst/>
            <a:rect l="l" t="t" r="r" b="b"/>
            <a:pathLst>
              <a:path w="3960876" h="179832">
                <a:moveTo>
                  <a:pt x="0" y="29972"/>
                </a:moveTo>
                <a:lnTo>
                  <a:pt x="3337" y="16232"/>
                </a:lnTo>
                <a:lnTo>
                  <a:pt x="12242" y="5815"/>
                </a:lnTo>
                <a:lnTo>
                  <a:pt x="25056" y="402"/>
                </a:lnTo>
                <a:lnTo>
                  <a:pt x="29970" y="0"/>
                </a:lnTo>
                <a:lnTo>
                  <a:pt x="3930904" y="0"/>
                </a:lnTo>
                <a:lnTo>
                  <a:pt x="3944643" y="3345"/>
                </a:lnTo>
                <a:lnTo>
                  <a:pt x="3955060" y="12261"/>
                </a:lnTo>
                <a:lnTo>
                  <a:pt x="3960473" y="25067"/>
                </a:lnTo>
                <a:lnTo>
                  <a:pt x="3960876" y="29972"/>
                </a:lnTo>
                <a:lnTo>
                  <a:pt x="3960876" y="149860"/>
                </a:lnTo>
                <a:lnTo>
                  <a:pt x="3957530" y="163599"/>
                </a:lnTo>
                <a:lnTo>
                  <a:pt x="3948614" y="174016"/>
                </a:lnTo>
                <a:lnTo>
                  <a:pt x="3935808" y="179429"/>
                </a:lnTo>
                <a:lnTo>
                  <a:pt x="3930904" y="179832"/>
                </a:lnTo>
                <a:lnTo>
                  <a:pt x="29970" y="179832"/>
                </a:lnTo>
                <a:lnTo>
                  <a:pt x="16213" y="176486"/>
                </a:lnTo>
                <a:lnTo>
                  <a:pt x="5803" y="167570"/>
                </a:lnTo>
                <a:lnTo>
                  <a:pt x="400" y="154764"/>
                </a:lnTo>
                <a:lnTo>
                  <a:pt x="0" y="149860"/>
                </a:lnTo>
                <a:lnTo>
                  <a:pt x="0" y="29972"/>
                </a:lnTo>
                <a:close/>
              </a:path>
            </a:pathLst>
          </a:custGeom>
          <a:ln w="9144">
            <a:solidFill>
              <a:srgbClr val="000000"/>
            </a:solidFill>
          </a:ln>
        </p:spPr>
        <p:txBody>
          <a:bodyPr wrap="square" lIns="0" tIns="0" rIns="0" bIns="0" rtlCol="0">
            <a:noAutofit/>
          </a:bodyPr>
          <a:lstStyle/>
          <a:p>
            <a:endParaRPr/>
          </a:p>
        </p:txBody>
      </p:sp>
      <p:sp>
        <p:nvSpPr>
          <p:cNvPr id="15" name="TextBox 1"/>
          <p:cNvSpPr txBox="1"/>
          <p:nvPr/>
        </p:nvSpPr>
        <p:spPr>
          <a:xfrm>
            <a:off x="1413879" y="1997097"/>
            <a:ext cx="1676150" cy="246221"/>
          </a:xfrm>
          <a:prstGeom prst="rect">
            <a:avLst/>
          </a:prstGeom>
          <a:noFill/>
        </p:spPr>
        <p:txBody>
          <a:bodyPr wrap="square" rtlCol="0">
            <a:spAutoFit/>
          </a:bodyPr>
          <a:lstStyle/>
          <a:p>
            <a:pPr algn="ctr"/>
            <a:r>
              <a:rPr lang="en-US" sz="1000" b="1" dirty="0" smtClean="0">
                <a:latin typeface="Arial" pitchFamily="34" charset="0"/>
                <a:cs typeface="Arial" pitchFamily="34" charset="0"/>
              </a:rPr>
              <a:t>I. </a:t>
            </a:r>
            <a:r>
              <a:rPr lang="bg-BG" sz="1000" b="1" dirty="0" smtClean="0">
                <a:latin typeface="Arial" pitchFamily="34" charset="0"/>
                <a:cs typeface="Arial" pitchFamily="34" charset="0"/>
              </a:rPr>
              <a:t>Части</a:t>
            </a:r>
            <a:endParaRPr lang="bg-BG" sz="1000" b="1" dirty="0">
              <a:latin typeface="Arial" pitchFamily="34" charset="0"/>
              <a:cs typeface="Arial" pitchFamily="34" charset="0"/>
            </a:endParaRPr>
          </a:p>
        </p:txBody>
      </p:sp>
      <p:sp>
        <p:nvSpPr>
          <p:cNvPr id="16" name="Правоъгълник 31"/>
          <p:cNvSpPr/>
          <p:nvPr/>
        </p:nvSpPr>
        <p:spPr>
          <a:xfrm>
            <a:off x="252742" y="2226744"/>
            <a:ext cx="1938245" cy="338554"/>
          </a:xfrm>
          <a:prstGeom prst="rect">
            <a:avLst/>
          </a:prstGeom>
        </p:spPr>
        <p:txBody>
          <a:bodyPr wrap="square">
            <a:spAutoFit/>
          </a:bodyPr>
          <a:lstStyle/>
          <a:p>
            <a:r>
              <a:rPr lang="en-US" sz="800" dirty="0" smtClean="0">
                <a:latin typeface="+mj-lt"/>
                <a:cs typeface="Arial" pitchFamily="34" charset="0"/>
              </a:rPr>
              <a:t>1.</a:t>
            </a:r>
            <a:r>
              <a:rPr lang="bg-BG" sz="800" dirty="0" smtClean="0">
                <a:latin typeface="+mj-lt"/>
                <a:cs typeface="Arial" pitchFamily="34" charset="0"/>
              </a:rPr>
              <a:t>Предна и задна основна тръба – 2 бр.</a:t>
            </a:r>
          </a:p>
          <a:p>
            <a:r>
              <a:rPr lang="bg-BG" sz="800" dirty="0" smtClean="0">
                <a:latin typeface="+mj-lt"/>
                <a:cs typeface="Arial" pitchFamily="34" charset="0"/>
              </a:rPr>
              <a:t>2. Основна рамка – 1 </a:t>
            </a:r>
            <a:r>
              <a:rPr lang="bg-BG" sz="800" dirty="0" err="1" smtClean="0">
                <a:latin typeface="+mj-lt"/>
                <a:cs typeface="Arial" pitchFamily="34" charset="0"/>
              </a:rPr>
              <a:t>бр</a:t>
            </a:r>
            <a:endParaRPr lang="bg-BG" sz="800" dirty="0" smtClean="0">
              <a:latin typeface="+mj-lt"/>
              <a:cs typeface="Arial" pitchFamily="34" charset="0"/>
            </a:endParaRPr>
          </a:p>
        </p:txBody>
      </p:sp>
      <p:sp>
        <p:nvSpPr>
          <p:cNvPr id="17" name="Правоъгълник 32"/>
          <p:cNvSpPr/>
          <p:nvPr/>
        </p:nvSpPr>
        <p:spPr>
          <a:xfrm>
            <a:off x="2269100" y="2226744"/>
            <a:ext cx="1872025" cy="461665"/>
          </a:xfrm>
          <a:prstGeom prst="rect">
            <a:avLst/>
          </a:prstGeom>
        </p:spPr>
        <p:txBody>
          <a:bodyPr wrap="square">
            <a:spAutoFit/>
          </a:bodyPr>
          <a:lstStyle/>
          <a:p>
            <a:r>
              <a:rPr lang="bg-BG" sz="800" dirty="0">
                <a:cs typeface="Arial" pitchFamily="34" charset="0"/>
              </a:rPr>
              <a:t>3. Допълнителна рамка – 1 бр</a:t>
            </a:r>
            <a:r>
              <a:rPr lang="bg-BG" sz="800" dirty="0" smtClean="0">
                <a:cs typeface="Arial" pitchFamily="34" charset="0"/>
              </a:rPr>
              <a:t>.</a:t>
            </a:r>
            <a:endParaRPr lang="en-US" sz="800" dirty="0" smtClean="0">
              <a:cs typeface="Arial" pitchFamily="34" charset="0"/>
            </a:endParaRPr>
          </a:p>
          <a:p>
            <a:r>
              <a:rPr lang="bg-BG" sz="800" dirty="0" smtClean="0">
                <a:cs typeface="Arial" pitchFamily="34" charset="0"/>
              </a:rPr>
              <a:t>4</a:t>
            </a:r>
            <a:r>
              <a:rPr lang="bg-BG" sz="800" dirty="0">
                <a:cs typeface="Arial" pitchFamily="34" charset="0"/>
              </a:rPr>
              <a:t>. Рамка и основа на седалката – 1 бр.</a:t>
            </a:r>
          </a:p>
          <a:p>
            <a:r>
              <a:rPr lang="bg-BG" sz="800" dirty="0">
                <a:cs typeface="Arial" pitchFamily="34" charset="0"/>
              </a:rPr>
              <a:t>5. Гриф с играчки – 1 бр.</a:t>
            </a:r>
          </a:p>
        </p:txBody>
      </p:sp>
      <p:sp>
        <p:nvSpPr>
          <p:cNvPr id="18" name="TextBox 17"/>
          <p:cNvSpPr txBox="1"/>
          <p:nvPr/>
        </p:nvSpPr>
        <p:spPr>
          <a:xfrm>
            <a:off x="251948" y="6511111"/>
            <a:ext cx="396000" cy="180000"/>
          </a:xfrm>
          <a:prstGeom prst="roundRect">
            <a:avLst/>
          </a:prstGeom>
          <a:noFill/>
          <a:ln w="6350">
            <a:solidFill>
              <a:schemeClr val="tx1"/>
            </a:solidFill>
          </a:ln>
        </p:spPr>
        <p:txBody>
          <a:bodyPr wrap="square" rtlCol="0" anchor="ctr">
            <a:spAutoFit/>
          </a:bodyPr>
          <a:lstStyle/>
          <a:p>
            <a:pPr algn="ctr"/>
            <a:r>
              <a:rPr lang="bg-BG" sz="900" b="1" dirty="0">
                <a:latin typeface="Arial" pitchFamily="34" charset="0"/>
                <a:cs typeface="Arial" pitchFamily="34" charset="0"/>
              </a:rPr>
              <a:t>6</a:t>
            </a:r>
            <a:endParaRPr lang="bg-BG" sz="900" b="1" dirty="0">
              <a:latin typeface="Arial" pitchFamily="34" charset="0"/>
              <a:cs typeface="Arial" pitchFamily="34" charset="0"/>
            </a:endParaRPr>
          </a:p>
        </p:txBody>
      </p:sp>
      <p:sp>
        <p:nvSpPr>
          <p:cNvPr id="19" name="object 38"/>
          <p:cNvSpPr/>
          <p:nvPr/>
        </p:nvSpPr>
        <p:spPr>
          <a:xfrm>
            <a:off x="254198" y="2696377"/>
            <a:ext cx="3957989" cy="226973"/>
          </a:xfrm>
          <a:prstGeom prst="rect">
            <a:avLst/>
          </a:prstGeom>
          <a:blipFill>
            <a:blip r:embed="rId2" cstate="print"/>
            <a:stretch>
              <a:fillRect/>
            </a:stretch>
          </a:blipFill>
        </p:spPr>
        <p:txBody>
          <a:bodyPr wrap="square" lIns="0" tIns="0" rIns="0" bIns="0" rtlCol="0">
            <a:noAutofit/>
          </a:bodyPr>
          <a:lstStyle/>
          <a:p>
            <a:endParaRPr/>
          </a:p>
        </p:txBody>
      </p:sp>
      <p:sp>
        <p:nvSpPr>
          <p:cNvPr id="20" name="object 39"/>
          <p:cNvSpPr/>
          <p:nvPr/>
        </p:nvSpPr>
        <p:spPr>
          <a:xfrm>
            <a:off x="249498" y="2688409"/>
            <a:ext cx="3957989" cy="236535"/>
          </a:xfrm>
          <a:custGeom>
            <a:avLst/>
            <a:gdLst/>
            <a:ahLst/>
            <a:cxnLst/>
            <a:rect l="l" t="t" r="r" b="b"/>
            <a:pathLst>
              <a:path w="3960876" h="179832">
                <a:moveTo>
                  <a:pt x="0" y="29972"/>
                </a:moveTo>
                <a:lnTo>
                  <a:pt x="3337" y="16232"/>
                </a:lnTo>
                <a:lnTo>
                  <a:pt x="12242" y="5815"/>
                </a:lnTo>
                <a:lnTo>
                  <a:pt x="25056" y="402"/>
                </a:lnTo>
                <a:lnTo>
                  <a:pt x="29970" y="0"/>
                </a:lnTo>
                <a:lnTo>
                  <a:pt x="3930904" y="0"/>
                </a:lnTo>
                <a:lnTo>
                  <a:pt x="3944643" y="3345"/>
                </a:lnTo>
                <a:lnTo>
                  <a:pt x="3955060" y="12261"/>
                </a:lnTo>
                <a:lnTo>
                  <a:pt x="3960473" y="25067"/>
                </a:lnTo>
                <a:lnTo>
                  <a:pt x="3960876" y="29972"/>
                </a:lnTo>
                <a:lnTo>
                  <a:pt x="3960876" y="149860"/>
                </a:lnTo>
                <a:lnTo>
                  <a:pt x="3957530" y="163599"/>
                </a:lnTo>
                <a:lnTo>
                  <a:pt x="3948614" y="174016"/>
                </a:lnTo>
                <a:lnTo>
                  <a:pt x="3935808" y="179429"/>
                </a:lnTo>
                <a:lnTo>
                  <a:pt x="3930904" y="179832"/>
                </a:lnTo>
                <a:lnTo>
                  <a:pt x="29970" y="179832"/>
                </a:lnTo>
                <a:lnTo>
                  <a:pt x="16213" y="176486"/>
                </a:lnTo>
                <a:lnTo>
                  <a:pt x="5803" y="167570"/>
                </a:lnTo>
                <a:lnTo>
                  <a:pt x="400" y="154764"/>
                </a:lnTo>
                <a:lnTo>
                  <a:pt x="0" y="149860"/>
                </a:lnTo>
                <a:lnTo>
                  <a:pt x="0" y="29972"/>
                </a:lnTo>
                <a:close/>
              </a:path>
            </a:pathLst>
          </a:custGeom>
          <a:ln w="9144">
            <a:solidFill>
              <a:srgbClr val="000000"/>
            </a:solidFill>
          </a:ln>
        </p:spPr>
        <p:txBody>
          <a:bodyPr wrap="square" lIns="0" tIns="0" rIns="0" bIns="0" rtlCol="0">
            <a:noAutofit/>
          </a:bodyPr>
          <a:lstStyle/>
          <a:p>
            <a:endParaRPr/>
          </a:p>
        </p:txBody>
      </p:sp>
      <p:sp>
        <p:nvSpPr>
          <p:cNvPr id="21" name="TextBox 1"/>
          <p:cNvSpPr txBox="1"/>
          <p:nvPr/>
        </p:nvSpPr>
        <p:spPr>
          <a:xfrm>
            <a:off x="1115616" y="2696377"/>
            <a:ext cx="2391708" cy="246221"/>
          </a:xfrm>
          <a:prstGeom prst="rect">
            <a:avLst/>
          </a:prstGeom>
          <a:noFill/>
        </p:spPr>
        <p:txBody>
          <a:bodyPr wrap="square" rtlCol="0">
            <a:spAutoFit/>
          </a:bodyPr>
          <a:lstStyle/>
          <a:p>
            <a:pPr algn="ctr"/>
            <a:r>
              <a:rPr lang="en-US" sz="1000" b="1" dirty="0" smtClean="0">
                <a:latin typeface="Arial" pitchFamily="34" charset="0"/>
                <a:cs typeface="Arial" pitchFamily="34" charset="0"/>
              </a:rPr>
              <a:t>II. </a:t>
            </a:r>
            <a:r>
              <a:rPr lang="bg-BG" sz="1000" b="1" dirty="0" smtClean="0">
                <a:latin typeface="Arial" pitchFamily="34" charset="0"/>
                <a:cs typeface="Arial" pitchFamily="34" charset="0"/>
              </a:rPr>
              <a:t>Инструкции за сглобяване</a:t>
            </a:r>
            <a:endParaRPr lang="bg-BG" sz="1000" b="1" dirty="0">
              <a:latin typeface="Arial" pitchFamily="34" charset="0"/>
              <a:cs typeface="Arial" pitchFamily="34" charset="0"/>
            </a:endParaRPr>
          </a:p>
        </p:txBody>
      </p:sp>
      <p:sp>
        <p:nvSpPr>
          <p:cNvPr id="22" name="Правоъгълник 39"/>
          <p:cNvSpPr/>
          <p:nvPr/>
        </p:nvSpPr>
        <p:spPr>
          <a:xfrm>
            <a:off x="159450" y="2916912"/>
            <a:ext cx="4041207" cy="2913618"/>
          </a:xfrm>
          <a:prstGeom prst="rect">
            <a:avLst/>
          </a:prstGeom>
        </p:spPr>
        <p:txBody>
          <a:bodyPr wrap="square">
            <a:spAutoFit/>
          </a:bodyPr>
          <a:lstStyle/>
          <a:p>
            <a:pPr marL="56738" marR="66401" algn="ctr">
              <a:lnSpc>
                <a:spcPts val="960"/>
              </a:lnSpc>
            </a:pPr>
            <a:r>
              <a:rPr lang="ru-RU" sz="800" b="1" dirty="0">
                <a:cs typeface="Calibri"/>
              </a:rPr>
              <a:t>ВНИМАНИЕ: </a:t>
            </a:r>
            <a:r>
              <a:rPr lang="ru-RU" sz="800" dirty="0">
                <a:cs typeface="Calibri"/>
              </a:rPr>
              <a:t>Този артикул може да се сглобява само от възрастен!</a:t>
            </a:r>
          </a:p>
          <a:p>
            <a:pPr marL="56738" marR="66401">
              <a:lnSpc>
                <a:spcPts val="960"/>
              </a:lnSpc>
            </a:pPr>
            <a:endParaRPr lang="ru-RU" sz="800" dirty="0">
              <a:cs typeface="Calibri"/>
            </a:endParaRPr>
          </a:p>
          <a:p>
            <a:pPr marL="285338" marR="66401" indent="-228600">
              <a:lnSpc>
                <a:spcPts val="960"/>
              </a:lnSpc>
              <a:buAutoNum type="arabicPeriod"/>
            </a:pPr>
            <a:r>
              <a:rPr lang="ru-RU" sz="800" dirty="0" smtClean="0">
                <a:cs typeface="Calibri"/>
              </a:rPr>
              <a:t>Отворете </a:t>
            </a:r>
            <a:r>
              <a:rPr lang="ru-RU" sz="800" dirty="0">
                <a:cs typeface="Calibri"/>
              </a:rPr>
              <a:t>свързващите рамки настрани на основната рамка и допълнителната рамка (като натискате бутона и междувременно сгъвате свързващата рамка към средата, докато сгъвате този артикул</a:t>
            </a:r>
            <a:r>
              <a:rPr lang="ru-RU" sz="800" dirty="0" smtClean="0">
                <a:cs typeface="Calibri"/>
              </a:rPr>
              <a:t>).</a:t>
            </a:r>
          </a:p>
          <a:p>
            <a:pPr marL="285338" marR="66401" indent="-228600">
              <a:lnSpc>
                <a:spcPts val="960"/>
              </a:lnSpc>
              <a:buFontTx/>
              <a:buAutoNum type="arabicPeriod"/>
            </a:pPr>
            <a:r>
              <a:rPr lang="bg-BG" sz="800" dirty="0" smtClean="0">
                <a:latin typeface="Arial" pitchFamily="34" charset="0"/>
                <a:cs typeface="Arial" pitchFamily="34" charset="0"/>
              </a:rPr>
              <a:t>Както </a:t>
            </a:r>
            <a:r>
              <a:rPr lang="bg-BG" sz="800" dirty="0">
                <a:latin typeface="Arial" pitchFamily="34" charset="0"/>
                <a:cs typeface="Arial" pitchFamily="34" charset="0"/>
              </a:rPr>
              <a:t>е показано на снимките по-долу, вкарайте предната и задната тръба в свързващите рамки на основната рамка и допълнителна рамка и се уверете, че пружинните бутони пасват са закрепени на мястото си</a:t>
            </a:r>
            <a:r>
              <a:rPr lang="bg-BG" sz="800" dirty="0" smtClean="0">
                <a:latin typeface="Arial" pitchFamily="34" charset="0"/>
                <a:cs typeface="Arial" pitchFamily="34" charset="0"/>
              </a:rPr>
              <a:t>.</a:t>
            </a:r>
          </a:p>
          <a:p>
            <a:pPr marL="285338" marR="66401" indent="-228600">
              <a:lnSpc>
                <a:spcPts val="960"/>
              </a:lnSpc>
              <a:buFontTx/>
              <a:buAutoNum type="arabicPeriod"/>
            </a:pPr>
            <a:r>
              <a:rPr lang="bg-BG" sz="800" dirty="0" smtClean="0">
                <a:latin typeface="Arial" pitchFamily="34" charset="0"/>
                <a:cs typeface="Arial" pitchFamily="34" charset="0"/>
              </a:rPr>
              <a:t> </a:t>
            </a:r>
            <a:r>
              <a:rPr lang="bg-BG" sz="800" dirty="0">
                <a:latin typeface="Arial" pitchFamily="34" charset="0"/>
                <a:cs typeface="Arial" pitchFamily="34" charset="0"/>
              </a:rPr>
              <a:t>Монтиране на рамката на седалка, държач, шайба, капачка, предпазител и основната рамка – следвайте стъпките, показани на снимките по-долу. След това разклатете седалката, за да се уверите, че е монтирана сигурно</a:t>
            </a:r>
            <a:r>
              <a:rPr lang="bg-BG" sz="800" dirty="0" smtClean="0">
                <a:latin typeface="Arial" pitchFamily="34" charset="0"/>
                <a:cs typeface="Arial" pitchFamily="34" charset="0"/>
              </a:rPr>
              <a:t>.</a:t>
            </a:r>
          </a:p>
          <a:p>
            <a:pPr marL="285338" marR="66401" indent="-228600">
              <a:lnSpc>
                <a:spcPts val="960"/>
              </a:lnSpc>
              <a:buFontTx/>
              <a:buAutoNum type="arabicPeriod"/>
            </a:pPr>
            <a:r>
              <a:rPr lang="bg-BG" sz="800" dirty="0" smtClean="0">
                <a:latin typeface="Arial" pitchFamily="34" charset="0"/>
                <a:cs typeface="Arial" pitchFamily="34" charset="0"/>
              </a:rPr>
              <a:t> </a:t>
            </a:r>
            <a:r>
              <a:rPr lang="bg-BG" sz="800" dirty="0">
                <a:latin typeface="Arial" pitchFamily="34" charset="0"/>
                <a:cs typeface="Arial" pitchFamily="34" charset="0"/>
              </a:rPr>
              <a:t>Както е показано на снимката по-долу, края на грифа за играчки се поставя в отвора на дясната основа</a:t>
            </a:r>
            <a:r>
              <a:rPr lang="bg-BG" sz="800" dirty="0" smtClean="0">
                <a:latin typeface="Arial" pitchFamily="34" charset="0"/>
                <a:cs typeface="Arial" pitchFamily="34" charset="0"/>
              </a:rPr>
              <a:t>.</a:t>
            </a:r>
          </a:p>
          <a:p>
            <a:pPr marL="285338" marR="66401" indent="-228600">
              <a:lnSpc>
                <a:spcPts val="960"/>
              </a:lnSpc>
              <a:buFontTx/>
              <a:buAutoNum type="arabicPeriod"/>
            </a:pPr>
            <a:r>
              <a:rPr lang="bg-BG" sz="800" dirty="0" smtClean="0">
                <a:latin typeface="Arial" pitchFamily="34" charset="0"/>
                <a:cs typeface="Arial" pitchFamily="34" charset="0"/>
              </a:rPr>
              <a:t> </a:t>
            </a:r>
            <a:r>
              <a:rPr lang="bg-BG" sz="800" dirty="0">
                <a:latin typeface="Arial" pitchFamily="34" charset="0"/>
                <a:cs typeface="Arial" pitchFamily="34" charset="0"/>
              </a:rPr>
              <a:t>Поставяне на раменните колани – следвайте снимките по-долу</a:t>
            </a:r>
            <a:r>
              <a:rPr lang="bg-BG" sz="800" dirty="0" smtClean="0">
                <a:latin typeface="Arial" pitchFamily="34" charset="0"/>
                <a:cs typeface="Arial" pitchFamily="34" charset="0"/>
              </a:rPr>
              <a:t>.</a:t>
            </a:r>
          </a:p>
          <a:p>
            <a:pPr marL="285338" marR="66401" indent="-228600">
              <a:lnSpc>
                <a:spcPts val="960"/>
              </a:lnSpc>
              <a:buFontTx/>
              <a:buAutoNum type="arabicPeriod"/>
            </a:pPr>
            <a:endParaRPr lang="bg-BG" sz="800" dirty="0">
              <a:latin typeface="Arial" pitchFamily="34" charset="0"/>
              <a:cs typeface="Arial" pitchFamily="34" charset="0"/>
            </a:endParaRPr>
          </a:p>
          <a:p>
            <a:pPr marL="285338" marR="66401" indent="-228600">
              <a:lnSpc>
                <a:spcPts val="960"/>
              </a:lnSpc>
              <a:buFontTx/>
              <a:buAutoNum type="arabicPeriod"/>
            </a:pPr>
            <a:endParaRPr lang="bg-BG" sz="800" dirty="0" smtClean="0">
              <a:latin typeface="Arial" pitchFamily="34" charset="0"/>
              <a:cs typeface="Arial" pitchFamily="34" charset="0"/>
            </a:endParaRPr>
          </a:p>
          <a:p>
            <a:pPr marL="285338" marR="66401" indent="-228600">
              <a:lnSpc>
                <a:spcPts val="960"/>
              </a:lnSpc>
              <a:buFontTx/>
              <a:buAutoNum type="arabicPeriod"/>
            </a:pPr>
            <a:endParaRPr lang="bg-BG" sz="800" dirty="0">
              <a:latin typeface="Arial" pitchFamily="34" charset="0"/>
              <a:cs typeface="Arial" pitchFamily="34" charset="0"/>
            </a:endParaRPr>
          </a:p>
          <a:p>
            <a:pPr marL="285338" marR="66401" indent="-228600">
              <a:lnSpc>
                <a:spcPts val="960"/>
              </a:lnSpc>
              <a:buFontTx/>
              <a:buAutoNum type="arabicPeriod"/>
            </a:pPr>
            <a:endParaRPr lang="bg-BG" sz="800" dirty="0">
              <a:latin typeface="Arial" pitchFamily="34" charset="0"/>
              <a:cs typeface="Arial" pitchFamily="34" charset="0"/>
            </a:endParaRPr>
          </a:p>
          <a:p>
            <a:pPr marL="285338" marR="66401" indent="-228600">
              <a:lnSpc>
                <a:spcPts val="960"/>
              </a:lnSpc>
              <a:buFontTx/>
              <a:buAutoNum type="arabicPeriod"/>
            </a:pPr>
            <a:endParaRPr lang="bg-BG" sz="800" dirty="0" smtClean="0">
              <a:latin typeface="Arial" pitchFamily="34" charset="0"/>
              <a:cs typeface="Arial" pitchFamily="34" charset="0"/>
            </a:endParaRPr>
          </a:p>
          <a:p>
            <a:pPr marL="285338" marR="66401" indent="-228600">
              <a:lnSpc>
                <a:spcPts val="960"/>
              </a:lnSpc>
              <a:buFontTx/>
              <a:buAutoNum type="arabicPeriod"/>
            </a:pPr>
            <a:endParaRPr lang="bg-BG" sz="800" dirty="0">
              <a:latin typeface="Arial" pitchFamily="34" charset="0"/>
              <a:cs typeface="Arial" pitchFamily="34" charset="0"/>
            </a:endParaRPr>
          </a:p>
          <a:p>
            <a:pPr marL="285338" marR="66401" indent="-228600">
              <a:lnSpc>
                <a:spcPts val="960"/>
              </a:lnSpc>
              <a:buAutoNum type="arabicPeriod"/>
            </a:pPr>
            <a:endParaRPr lang="ru-RU" sz="800" dirty="0">
              <a:cs typeface="Calibri"/>
            </a:endParaRPr>
          </a:p>
        </p:txBody>
      </p:sp>
      <p:pic>
        <p:nvPicPr>
          <p:cNvPr id="23" name="图片 11"/>
          <p:cNvPicPr>
            <a:picLocks noChangeAspect="1" noChangeArrowheads="1"/>
          </p:cNvPicPr>
          <p:nvPr/>
        </p:nvPicPr>
        <p:blipFill>
          <a:blip r:embed="rId3"/>
          <a:srcRect/>
          <a:stretch>
            <a:fillRect/>
          </a:stretch>
        </p:blipFill>
        <p:spPr bwMode="auto">
          <a:xfrm>
            <a:off x="647948" y="4898625"/>
            <a:ext cx="3130772" cy="831978"/>
          </a:xfrm>
          <a:prstGeom prst="rect">
            <a:avLst/>
          </a:prstGeom>
          <a:noFill/>
          <a:ln w="9525">
            <a:noFill/>
            <a:miter lim="800000"/>
            <a:headEnd/>
            <a:tailEnd/>
          </a:ln>
        </p:spPr>
      </p:pic>
      <p:graphicFrame>
        <p:nvGraphicFramePr>
          <p:cNvPr id="24" name="Table 46"/>
          <p:cNvGraphicFramePr>
            <a:graphicFrameLocks noGrp="1"/>
          </p:cNvGraphicFramePr>
          <p:nvPr>
            <p:extLst>
              <p:ext uri="{D42A27DB-BD31-4B8C-83A1-F6EECF244321}">
                <p14:modId xmlns:p14="http://schemas.microsoft.com/office/powerpoint/2010/main" val="2542404260"/>
              </p:ext>
            </p:extLst>
          </p:nvPr>
        </p:nvGraphicFramePr>
        <p:xfrm>
          <a:off x="449948" y="5726603"/>
          <a:ext cx="3888563" cy="411480"/>
        </p:xfrm>
        <a:graphic>
          <a:graphicData uri="http://schemas.openxmlformats.org/drawingml/2006/table">
            <a:tbl>
              <a:tblPr firstRow="1" bandRow="1">
                <a:tableStyleId>{2D5ABB26-0587-4C30-8999-92F81FD0307C}</a:tableStyleId>
              </a:tblPr>
              <a:tblGrid>
                <a:gridCol w="1102481">
                  <a:extLst>
                    <a:ext uri="{9D8B030D-6E8A-4147-A177-3AD203B41FA5}">
                      <a16:colId xmlns:a16="http://schemas.microsoft.com/office/drawing/2014/main" val="20000"/>
                    </a:ext>
                  </a:extLst>
                </a:gridCol>
                <a:gridCol w="785818">
                  <a:extLst>
                    <a:ext uri="{9D8B030D-6E8A-4147-A177-3AD203B41FA5}">
                      <a16:colId xmlns:a16="http://schemas.microsoft.com/office/drawing/2014/main" val="20001"/>
                    </a:ext>
                  </a:extLst>
                </a:gridCol>
                <a:gridCol w="1071570">
                  <a:extLst>
                    <a:ext uri="{9D8B030D-6E8A-4147-A177-3AD203B41FA5}">
                      <a16:colId xmlns:a16="http://schemas.microsoft.com/office/drawing/2014/main" val="20002"/>
                    </a:ext>
                  </a:extLst>
                </a:gridCol>
                <a:gridCol w="928694">
                  <a:extLst>
                    <a:ext uri="{9D8B030D-6E8A-4147-A177-3AD203B41FA5}">
                      <a16:colId xmlns:a16="http://schemas.microsoft.com/office/drawing/2014/main" val="20003"/>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g-BG" sz="700" dirty="0" smtClean="0">
                          <a:latin typeface="Arial" pitchFamily="34" charset="0"/>
                          <a:cs typeface="Arial" pitchFamily="34" charset="0"/>
                        </a:rPr>
                        <a:t>Горно място</a:t>
                      </a:r>
                    </a:p>
                    <a:p>
                      <a:pPr marL="0" marR="0" indent="0" algn="r" defTabSz="914400" rtl="0" eaLnBrk="1" fontAlgn="auto" latinLnBrk="0" hangingPunct="1">
                        <a:lnSpc>
                          <a:spcPct val="100000"/>
                        </a:lnSpc>
                        <a:spcBef>
                          <a:spcPts val="0"/>
                        </a:spcBef>
                        <a:spcAft>
                          <a:spcPts val="0"/>
                        </a:spcAft>
                        <a:buClrTx/>
                        <a:buSzTx/>
                        <a:buFontTx/>
                        <a:buNone/>
                        <a:tabLst/>
                        <a:defRPr/>
                      </a:pPr>
                      <a:r>
                        <a:rPr lang="bg-BG" sz="700" dirty="0" smtClean="0">
                          <a:latin typeface="Arial" pitchFamily="34" charset="0"/>
                          <a:cs typeface="Arial" pitchFamily="34" charset="0"/>
                        </a:rPr>
                        <a:t> Долно място</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g-BG" sz="700" dirty="0" smtClean="0">
                          <a:latin typeface="Arial" pitchFamily="34" charset="0"/>
                          <a:cs typeface="Arial" pitchFamily="34" charset="0"/>
                        </a:rPr>
                        <a:t>Коланът се промушва отгоре</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g-BG" sz="700" dirty="0" smtClean="0">
                          <a:latin typeface="Arial" pitchFamily="34" charset="0"/>
                          <a:cs typeface="Arial" pitchFamily="34" charset="0"/>
                        </a:rPr>
                        <a:t>Прекарайте колана отдолу и натиснете</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g-BG" sz="700" dirty="0" smtClean="0">
                          <a:latin typeface="Arial" pitchFamily="34" charset="0"/>
                          <a:cs typeface="Arial" pitchFamily="34" charset="0"/>
                        </a:rPr>
                        <a:t>Затегнете като издърпате здраво</a:t>
                      </a:r>
                    </a:p>
                  </a:txBody>
                  <a:tcPr/>
                </a:tc>
                <a:extLst>
                  <a:ext uri="{0D108BD9-81ED-4DB2-BD59-A6C34878D82A}">
                    <a16:rowId xmlns:a16="http://schemas.microsoft.com/office/drawing/2014/main" val="10000"/>
                  </a:ext>
                </a:extLst>
              </a:tr>
            </a:tbl>
          </a:graphicData>
        </a:graphic>
      </p:graphicFrame>
      <p:sp>
        <p:nvSpPr>
          <p:cNvPr id="31" name="TextBox 48"/>
          <p:cNvSpPr txBox="1"/>
          <p:nvPr/>
        </p:nvSpPr>
        <p:spPr>
          <a:xfrm>
            <a:off x="200821" y="8355938"/>
            <a:ext cx="500066" cy="153888"/>
          </a:xfrm>
          <a:prstGeom prst="rect">
            <a:avLst/>
          </a:prstGeom>
          <a:noFill/>
        </p:spPr>
        <p:txBody>
          <a:bodyPr wrap="square" rtlCol="0">
            <a:spAutoFit/>
          </a:bodyPr>
          <a:lstStyle/>
          <a:p>
            <a:r>
              <a:rPr lang="bg-BG" sz="400" dirty="0" smtClean="0">
                <a:latin typeface="Arial" pitchFamily="34" charset="0"/>
                <a:cs typeface="Arial" pitchFamily="34" charset="0"/>
              </a:rPr>
              <a:t>Плъзнете</a:t>
            </a:r>
            <a:endParaRPr lang="bg-BG" sz="400" dirty="0">
              <a:latin typeface="Arial" pitchFamily="34" charset="0"/>
              <a:cs typeface="Arial" pitchFamily="34" charset="0"/>
            </a:endParaRPr>
          </a:p>
        </p:txBody>
      </p:sp>
      <p:sp>
        <p:nvSpPr>
          <p:cNvPr id="32" name="TextBox 49"/>
          <p:cNvSpPr txBox="1"/>
          <p:nvPr/>
        </p:nvSpPr>
        <p:spPr>
          <a:xfrm>
            <a:off x="776060" y="8399509"/>
            <a:ext cx="500066" cy="153888"/>
          </a:xfrm>
          <a:prstGeom prst="rect">
            <a:avLst/>
          </a:prstGeom>
          <a:noFill/>
        </p:spPr>
        <p:txBody>
          <a:bodyPr wrap="square" rtlCol="0">
            <a:spAutoFit/>
          </a:bodyPr>
          <a:lstStyle/>
          <a:p>
            <a:r>
              <a:rPr lang="bg-BG" sz="400" dirty="0" smtClean="0">
                <a:latin typeface="Arial" pitchFamily="34" charset="0"/>
                <a:cs typeface="Arial" pitchFamily="34" charset="0"/>
              </a:rPr>
              <a:t>Плъзнете</a:t>
            </a:r>
            <a:endParaRPr lang="bg-BG" sz="400" dirty="0">
              <a:latin typeface="Arial" pitchFamily="34" charset="0"/>
              <a:cs typeface="Arial" pitchFamily="34" charset="0"/>
            </a:endParaRPr>
          </a:p>
        </p:txBody>
      </p:sp>
      <p:sp>
        <p:nvSpPr>
          <p:cNvPr id="33" name="TextBox 53"/>
          <p:cNvSpPr txBox="1"/>
          <p:nvPr/>
        </p:nvSpPr>
        <p:spPr>
          <a:xfrm>
            <a:off x="1276126" y="8665339"/>
            <a:ext cx="642942" cy="153888"/>
          </a:xfrm>
          <a:prstGeom prst="rect">
            <a:avLst/>
          </a:prstGeom>
          <a:noFill/>
        </p:spPr>
        <p:txBody>
          <a:bodyPr wrap="square" rtlCol="0">
            <a:spAutoFit/>
          </a:bodyPr>
          <a:lstStyle/>
          <a:p>
            <a:r>
              <a:rPr lang="bg-BG" sz="400" dirty="0" smtClean="0">
                <a:latin typeface="Arial" pitchFamily="34" charset="0"/>
                <a:cs typeface="Arial" pitchFamily="34" charset="0"/>
              </a:rPr>
              <a:t>Натиснете </a:t>
            </a:r>
            <a:endParaRPr lang="bg-BG" sz="400" dirty="0"/>
          </a:p>
        </p:txBody>
      </p:sp>
      <p:sp>
        <p:nvSpPr>
          <p:cNvPr id="34" name="TextBox 54"/>
          <p:cNvSpPr txBox="1"/>
          <p:nvPr/>
        </p:nvSpPr>
        <p:spPr>
          <a:xfrm>
            <a:off x="2926040" y="8399509"/>
            <a:ext cx="428628" cy="153888"/>
          </a:xfrm>
          <a:prstGeom prst="rect">
            <a:avLst/>
          </a:prstGeom>
          <a:noFill/>
        </p:spPr>
        <p:txBody>
          <a:bodyPr wrap="square" rtlCol="0">
            <a:spAutoFit/>
          </a:bodyPr>
          <a:lstStyle/>
          <a:p>
            <a:r>
              <a:rPr lang="bg-BG" sz="400" dirty="0" smtClean="0">
                <a:latin typeface="Arial" pitchFamily="34" charset="0"/>
                <a:cs typeface="Arial" pitchFamily="34" charset="0"/>
              </a:rPr>
              <a:t>Плъзнете</a:t>
            </a:r>
            <a:endParaRPr lang="bg-BG" sz="400" dirty="0"/>
          </a:p>
        </p:txBody>
      </p:sp>
      <p:sp>
        <p:nvSpPr>
          <p:cNvPr id="40" name="TextBox 25"/>
          <p:cNvSpPr txBox="1"/>
          <p:nvPr/>
        </p:nvSpPr>
        <p:spPr>
          <a:xfrm>
            <a:off x="8541439" y="6544523"/>
            <a:ext cx="396000" cy="180000"/>
          </a:xfrm>
          <a:prstGeom prst="roundRect">
            <a:avLst/>
          </a:prstGeom>
          <a:noFill/>
          <a:ln w="6350">
            <a:solidFill>
              <a:schemeClr val="tx1"/>
            </a:solidFill>
          </a:ln>
        </p:spPr>
        <p:txBody>
          <a:bodyPr wrap="square" rtlCol="0" anchor="ctr">
            <a:spAutoFit/>
          </a:bodyPr>
          <a:lstStyle/>
          <a:p>
            <a:pPr algn="ctr"/>
            <a:r>
              <a:rPr lang="bg-BG" sz="900" b="1" dirty="0" smtClean="0">
                <a:latin typeface="Arial" pitchFamily="34" charset="0"/>
                <a:cs typeface="Arial" pitchFamily="34" charset="0"/>
              </a:rPr>
              <a:t>33</a:t>
            </a:r>
            <a:endParaRPr lang="bg-BG" sz="900" b="1" dirty="0">
              <a:latin typeface="Arial" pitchFamily="34" charset="0"/>
              <a:cs typeface="Arial" pitchFamily="34" charset="0"/>
            </a:endParaRPr>
          </a:p>
        </p:txBody>
      </p:sp>
      <p:sp>
        <p:nvSpPr>
          <p:cNvPr id="41" name="Правоъгълник 3"/>
          <p:cNvSpPr/>
          <p:nvPr/>
        </p:nvSpPr>
        <p:spPr>
          <a:xfrm>
            <a:off x="4938401" y="13675"/>
            <a:ext cx="3986268" cy="2015936"/>
          </a:xfrm>
          <a:prstGeom prst="rect">
            <a:avLst/>
          </a:prstGeom>
        </p:spPr>
        <p:txBody>
          <a:bodyPr wrap="square">
            <a:spAutoFit/>
          </a:bodyPr>
          <a:lstStyle/>
          <a:p>
            <a:pPr marL="12700" marR="15098">
              <a:lnSpc>
                <a:spcPts val="960"/>
              </a:lnSpc>
            </a:pPr>
            <a:r>
              <a:rPr lang="bg-BG" sz="800" dirty="0" smtClean="0"/>
              <a:t>3</a:t>
            </a:r>
            <a:r>
              <a:rPr lang="bg-BG" sz="800" dirty="0"/>
              <a:t>. </a:t>
            </a:r>
            <a:r>
              <a:rPr lang="bg-BG" sz="800" dirty="0" err="1"/>
              <a:t>Cuando</a:t>
            </a:r>
            <a:r>
              <a:rPr lang="bg-BG" sz="800" dirty="0"/>
              <a:t> </a:t>
            </a:r>
            <a:r>
              <a:rPr lang="bg-BG" sz="800" dirty="0" err="1"/>
              <a:t>no</a:t>
            </a:r>
            <a:r>
              <a:rPr lang="bg-BG" sz="800" dirty="0"/>
              <a:t> </a:t>
            </a:r>
            <a:r>
              <a:rPr lang="bg-BG" sz="800" dirty="0" err="1"/>
              <a:t>se</a:t>
            </a:r>
            <a:r>
              <a:rPr lang="bg-BG" sz="800" dirty="0"/>
              <a:t> </a:t>
            </a:r>
            <a:r>
              <a:rPr lang="bg-BG" sz="800" dirty="0" err="1"/>
              <a:t>utilice</a:t>
            </a:r>
            <a:r>
              <a:rPr lang="bg-BG" sz="800" dirty="0"/>
              <a:t> </a:t>
            </a:r>
            <a:r>
              <a:rPr lang="bg-BG" sz="800" dirty="0" err="1"/>
              <a:t>el</a:t>
            </a:r>
            <a:r>
              <a:rPr lang="bg-BG" sz="800" dirty="0"/>
              <a:t> </a:t>
            </a:r>
            <a:r>
              <a:rPr lang="bg-BG" sz="800" dirty="0" err="1"/>
              <a:t>columpio</a:t>
            </a:r>
            <a:r>
              <a:rPr lang="bg-BG" sz="800" dirty="0"/>
              <a:t>, </a:t>
            </a:r>
            <a:r>
              <a:rPr lang="bg-BG" sz="800" dirty="0" err="1"/>
              <a:t>por</a:t>
            </a:r>
            <a:r>
              <a:rPr lang="bg-BG" sz="800" dirty="0"/>
              <a:t> </a:t>
            </a:r>
            <a:r>
              <a:rPr lang="bg-BG" sz="800" dirty="0" err="1"/>
              <a:t>favor</a:t>
            </a:r>
            <a:r>
              <a:rPr lang="bg-BG" sz="800" dirty="0"/>
              <a:t> </a:t>
            </a:r>
            <a:r>
              <a:rPr lang="bg-BG" sz="800" dirty="0" err="1"/>
              <a:t>guárdelo</a:t>
            </a:r>
            <a:r>
              <a:rPr lang="bg-BG" sz="800" dirty="0"/>
              <a:t> </a:t>
            </a:r>
            <a:r>
              <a:rPr lang="bg-BG" sz="800" dirty="0" err="1"/>
              <a:t>en</a:t>
            </a:r>
            <a:r>
              <a:rPr lang="bg-BG" sz="800" dirty="0"/>
              <a:t> un </a:t>
            </a:r>
            <a:r>
              <a:rPr lang="bg-BG" sz="800" dirty="0" err="1"/>
              <a:t>lugar</a:t>
            </a:r>
            <a:r>
              <a:rPr lang="bg-BG" sz="800" dirty="0"/>
              <a:t> </a:t>
            </a:r>
            <a:r>
              <a:rPr lang="bg-BG" sz="800" dirty="0" err="1"/>
              <a:t>seco</a:t>
            </a:r>
            <a:r>
              <a:rPr lang="bg-BG" sz="800" dirty="0"/>
              <a:t>, </a:t>
            </a:r>
            <a:r>
              <a:rPr lang="bg-BG" sz="800" dirty="0" err="1"/>
              <a:t>ventilado</a:t>
            </a:r>
            <a:r>
              <a:rPr lang="bg-BG" sz="800" dirty="0"/>
              <a:t> y </a:t>
            </a:r>
            <a:r>
              <a:rPr lang="bg-BG" sz="800" dirty="0" err="1"/>
              <a:t>seguro</a:t>
            </a:r>
            <a:r>
              <a:rPr lang="bg-BG" sz="800" dirty="0"/>
              <a:t>. </a:t>
            </a:r>
            <a:r>
              <a:rPr lang="bg-BG" sz="800" dirty="0" err="1"/>
              <a:t>No</a:t>
            </a:r>
            <a:r>
              <a:rPr lang="bg-BG" sz="800" dirty="0"/>
              <a:t> </a:t>
            </a:r>
            <a:r>
              <a:rPr lang="bg-BG" sz="800" dirty="0" err="1"/>
              <a:t>lo</a:t>
            </a:r>
            <a:r>
              <a:rPr lang="bg-BG" sz="800" dirty="0"/>
              <a:t> </a:t>
            </a:r>
            <a:r>
              <a:rPr lang="bg-BG" sz="800" dirty="0" err="1"/>
              <a:t>guarde</a:t>
            </a:r>
            <a:r>
              <a:rPr lang="bg-BG" sz="800" dirty="0"/>
              <a:t> </a:t>
            </a:r>
            <a:r>
              <a:rPr lang="bg-BG" sz="800" dirty="0" err="1"/>
              <a:t>en</a:t>
            </a:r>
            <a:r>
              <a:rPr lang="bg-BG" sz="800" dirty="0"/>
              <a:t> </a:t>
            </a:r>
            <a:r>
              <a:rPr lang="bg-BG" sz="800" dirty="0" err="1"/>
              <a:t>polvo</a:t>
            </a:r>
            <a:r>
              <a:rPr lang="bg-BG" sz="800" dirty="0"/>
              <a:t> </a:t>
            </a:r>
            <a:r>
              <a:rPr lang="bg-BG" sz="800" dirty="0" err="1"/>
              <a:t>ambiente</a:t>
            </a:r>
            <a:r>
              <a:rPr lang="bg-BG" sz="800" dirty="0"/>
              <a:t> </a:t>
            </a:r>
            <a:r>
              <a:rPr lang="bg-BG" sz="800" dirty="0" err="1"/>
              <a:t>húmedo</a:t>
            </a:r>
            <a:r>
              <a:rPr lang="bg-BG" sz="800" dirty="0"/>
              <a:t> con </a:t>
            </a:r>
            <a:r>
              <a:rPr lang="bg-BG" sz="800" dirty="0" err="1"/>
              <a:t>temperaturas</a:t>
            </a:r>
            <a:r>
              <a:rPr lang="bg-BG" sz="800" dirty="0"/>
              <a:t> </a:t>
            </a:r>
            <a:r>
              <a:rPr lang="bg-BG" sz="800" dirty="0" err="1"/>
              <a:t>ambiente</a:t>
            </a:r>
            <a:r>
              <a:rPr lang="bg-BG" sz="800" dirty="0"/>
              <a:t> </a:t>
            </a:r>
            <a:r>
              <a:rPr lang="bg-BG" sz="800" dirty="0" err="1"/>
              <a:t>muy</a:t>
            </a:r>
            <a:r>
              <a:rPr lang="bg-BG" sz="800" dirty="0"/>
              <a:t> </a:t>
            </a:r>
            <a:r>
              <a:rPr lang="bg-BG" sz="800" dirty="0" err="1"/>
              <a:t>bajas</a:t>
            </a:r>
            <a:r>
              <a:rPr lang="bg-BG" sz="800" dirty="0"/>
              <a:t> o </a:t>
            </a:r>
            <a:r>
              <a:rPr lang="bg-BG" sz="800" dirty="0" err="1"/>
              <a:t>muy</a:t>
            </a:r>
            <a:r>
              <a:rPr lang="bg-BG" sz="800" dirty="0"/>
              <a:t> </a:t>
            </a:r>
            <a:r>
              <a:rPr lang="bg-BG" sz="800" dirty="0" err="1"/>
              <a:t>altas</a:t>
            </a:r>
            <a:r>
              <a:rPr lang="bg-BG" sz="800" dirty="0"/>
              <a:t>. </a:t>
            </a:r>
            <a:br>
              <a:rPr lang="bg-BG" sz="800" dirty="0"/>
            </a:br>
            <a:r>
              <a:rPr lang="bg-BG" sz="800" dirty="0"/>
              <a:t>4. </a:t>
            </a:r>
            <a:r>
              <a:rPr lang="bg-BG" sz="800" dirty="0" err="1"/>
              <a:t>Mantenga</a:t>
            </a:r>
            <a:r>
              <a:rPr lang="bg-BG" sz="800" dirty="0"/>
              <a:t> </a:t>
            </a:r>
            <a:r>
              <a:rPr lang="bg-BG" sz="800" dirty="0" err="1"/>
              <a:t>el</a:t>
            </a:r>
            <a:r>
              <a:rPr lang="bg-BG" sz="800" dirty="0"/>
              <a:t> </a:t>
            </a:r>
            <a:r>
              <a:rPr lang="bg-BG" sz="800" dirty="0" err="1"/>
              <a:t>producto</a:t>
            </a:r>
            <a:r>
              <a:rPr lang="bg-BG" sz="800" dirty="0"/>
              <a:t> </a:t>
            </a:r>
            <a:r>
              <a:rPr lang="bg-BG" sz="800" dirty="0" err="1"/>
              <a:t>alejado</a:t>
            </a:r>
            <a:r>
              <a:rPr lang="bg-BG" sz="800" dirty="0"/>
              <a:t> de </a:t>
            </a:r>
            <a:r>
              <a:rPr lang="bg-BG" sz="800" dirty="0" err="1"/>
              <a:t>los</a:t>
            </a:r>
            <a:r>
              <a:rPr lang="bg-BG" sz="800" dirty="0"/>
              <a:t> </a:t>
            </a:r>
            <a:r>
              <a:rPr lang="bg-BG" sz="800" dirty="0" err="1"/>
              <a:t>niños</a:t>
            </a:r>
            <a:r>
              <a:rPr lang="bg-BG" sz="800" dirty="0"/>
              <a:t>. </a:t>
            </a:r>
            <a:br>
              <a:rPr lang="bg-BG" sz="800" dirty="0"/>
            </a:br>
            <a:r>
              <a:rPr lang="bg-BG" sz="800" dirty="0"/>
              <a:t>5. </a:t>
            </a:r>
            <a:r>
              <a:rPr lang="bg-BG" sz="800" dirty="0" err="1"/>
              <a:t>Los</a:t>
            </a:r>
            <a:r>
              <a:rPr lang="bg-BG" sz="800" dirty="0"/>
              <a:t> </a:t>
            </a:r>
            <a:r>
              <a:rPr lang="bg-BG" sz="800" dirty="0" err="1"/>
              <a:t>tejidos</a:t>
            </a:r>
            <a:r>
              <a:rPr lang="bg-BG" sz="800" dirty="0"/>
              <a:t> </a:t>
            </a:r>
            <a:r>
              <a:rPr lang="bg-BG" sz="800" dirty="0" err="1"/>
              <a:t>del</a:t>
            </a:r>
            <a:r>
              <a:rPr lang="bg-BG" sz="800" dirty="0"/>
              <a:t> </a:t>
            </a:r>
            <a:r>
              <a:rPr lang="bg-BG" sz="800" dirty="0" err="1"/>
              <a:t>columpio</a:t>
            </a:r>
            <a:r>
              <a:rPr lang="bg-BG" sz="800" dirty="0"/>
              <a:t> </a:t>
            </a:r>
            <a:r>
              <a:rPr lang="bg-BG" sz="800" dirty="0" err="1"/>
              <a:t>deben</a:t>
            </a:r>
            <a:r>
              <a:rPr lang="bg-BG" sz="800" dirty="0"/>
              <a:t> </a:t>
            </a:r>
            <a:r>
              <a:rPr lang="bg-BG" sz="800" dirty="0" err="1"/>
              <a:t>limpiarse</a:t>
            </a:r>
            <a:r>
              <a:rPr lang="bg-BG" sz="800" dirty="0"/>
              <a:t> con </a:t>
            </a:r>
            <a:r>
              <a:rPr lang="bg-BG" sz="800" dirty="0" err="1"/>
              <a:t>agua</a:t>
            </a:r>
            <a:r>
              <a:rPr lang="bg-BG" sz="800" dirty="0"/>
              <a:t> </a:t>
            </a:r>
            <a:r>
              <a:rPr lang="bg-BG" sz="800" dirty="0" err="1"/>
              <a:t>tibia</a:t>
            </a:r>
            <a:r>
              <a:rPr lang="bg-BG" sz="800" dirty="0"/>
              <a:t> y un </a:t>
            </a:r>
            <a:r>
              <a:rPr lang="bg-BG" sz="800" dirty="0" err="1"/>
              <a:t>jabón</a:t>
            </a:r>
            <a:r>
              <a:rPr lang="bg-BG" sz="800" dirty="0"/>
              <a:t> </a:t>
            </a:r>
            <a:r>
              <a:rPr lang="bg-BG" sz="800" dirty="0" err="1"/>
              <a:t>suave</a:t>
            </a:r>
            <a:r>
              <a:rPr lang="bg-BG" sz="800" dirty="0"/>
              <a:t>. </a:t>
            </a:r>
            <a:r>
              <a:rPr lang="bg-BG" sz="800" dirty="0" err="1"/>
              <a:t>Después</a:t>
            </a:r>
            <a:r>
              <a:rPr lang="bg-BG" sz="800" dirty="0"/>
              <a:t> de </a:t>
            </a:r>
            <a:r>
              <a:rPr lang="bg-BG" sz="800" dirty="0" err="1"/>
              <a:t>la</a:t>
            </a:r>
            <a:r>
              <a:rPr lang="bg-BG" sz="800" dirty="0"/>
              <a:t> </a:t>
            </a:r>
            <a:r>
              <a:rPr lang="bg-BG" sz="800" dirty="0" err="1"/>
              <a:t>limpieza</a:t>
            </a:r>
            <a:r>
              <a:rPr lang="bg-BG" sz="800" dirty="0"/>
              <a:t>, </a:t>
            </a:r>
            <a:r>
              <a:rPr lang="bg-BG" sz="800" dirty="0" err="1"/>
              <a:t>deje</a:t>
            </a:r>
            <a:r>
              <a:rPr lang="bg-BG" sz="800" dirty="0"/>
              <a:t> </a:t>
            </a:r>
            <a:r>
              <a:rPr lang="bg-BG" sz="800" dirty="0" err="1"/>
              <a:t>que</a:t>
            </a:r>
            <a:r>
              <a:rPr lang="bg-BG" sz="800" dirty="0"/>
              <a:t> </a:t>
            </a:r>
            <a:r>
              <a:rPr lang="bg-BG" sz="800" dirty="0" err="1"/>
              <a:t>la</a:t>
            </a:r>
            <a:r>
              <a:rPr lang="bg-BG" sz="800" dirty="0"/>
              <a:t> </a:t>
            </a:r>
            <a:r>
              <a:rPr lang="bg-BG" sz="800" dirty="0" err="1"/>
              <a:t>cuna</a:t>
            </a:r>
            <a:r>
              <a:rPr lang="bg-BG" sz="800" dirty="0"/>
              <a:t> </a:t>
            </a:r>
            <a:r>
              <a:rPr lang="bg-BG" sz="800" dirty="0" err="1"/>
              <a:t>se</a:t>
            </a:r>
            <a:r>
              <a:rPr lang="bg-BG" sz="800" dirty="0"/>
              <a:t> </a:t>
            </a:r>
            <a:r>
              <a:rPr lang="bg-BG" sz="800" dirty="0" err="1"/>
              <a:t>seque</a:t>
            </a:r>
            <a:r>
              <a:rPr lang="bg-BG" sz="800" dirty="0"/>
              <a:t> </a:t>
            </a:r>
            <a:r>
              <a:rPr lang="bg-BG" sz="800" dirty="0" err="1"/>
              <a:t>antes</a:t>
            </a:r>
            <a:r>
              <a:rPr lang="bg-BG" sz="800" dirty="0"/>
              <a:t> de </a:t>
            </a:r>
            <a:r>
              <a:rPr lang="bg-BG" sz="800" dirty="0" err="1"/>
              <a:t>usarla</a:t>
            </a:r>
            <a:r>
              <a:rPr lang="bg-BG" sz="800" dirty="0"/>
              <a:t>. </a:t>
            </a:r>
            <a:r>
              <a:rPr lang="bg-BG" sz="800" dirty="0" err="1"/>
              <a:t>Está</a:t>
            </a:r>
            <a:r>
              <a:rPr lang="bg-BG" sz="800" dirty="0"/>
              <a:t> </a:t>
            </a:r>
            <a:r>
              <a:rPr lang="bg-BG" sz="800" dirty="0" err="1"/>
              <a:t>estrictamente</a:t>
            </a:r>
            <a:r>
              <a:rPr lang="bg-BG" sz="800" dirty="0"/>
              <a:t> </a:t>
            </a:r>
            <a:r>
              <a:rPr lang="bg-BG" sz="800" dirty="0" err="1"/>
              <a:t>prohibido</a:t>
            </a:r>
            <a:r>
              <a:rPr lang="bg-BG" sz="800" dirty="0"/>
              <a:t> </a:t>
            </a:r>
            <a:r>
              <a:rPr lang="bg-BG" sz="800" dirty="0" err="1"/>
              <a:t>para</a:t>
            </a:r>
            <a:r>
              <a:rPr lang="bg-BG" sz="800" dirty="0"/>
              <a:t> </a:t>
            </a:r>
            <a:r>
              <a:rPr lang="bg-BG" sz="800" dirty="0" err="1"/>
              <a:t>doblar</a:t>
            </a:r>
            <a:r>
              <a:rPr lang="bg-BG" sz="800" dirty="0"/>
              <a:t> y </a:t>
            </a:r>
            <a:r>
              <a:rPr lang="bg-BG" sz="800" dirty="0" err="1"/>
              <a:t>se</a:t>
            </a:r>
            <a:r>
              <a:rPr lang="bg-BG" sz="800" dirty="0"/>
              <a:t> </a:t>
            </a:r>
            <a:r>
              <a:rPr lang="bg-BG" sz="800" dirty="0" err="1"/>
              <a:t>cosecha</a:t>
            </a:r>
            <a:r>
              <a:rPr lang="bg-BG" sz="800" dirty="0"/>
              <a:t> </a:t>
            </a:r>
            <a:r>
              <a:rPr lang="bg-BG" sz="800" dirty="0" err="1"/>
              <a:t>antes</a:t>
            </a:r>
            <a:r>
              <a:rPr lang="bg-BG" sz="800" dirty="0"/>
              <a:t> de </a:t>
            </a:r>
            <a:r>
              <a:rPr lang="bg-BG" sz="800" dirty="0" err="1"/>
              <a:t>que</a:t>
            </a:r>
            <a:r>
              <a:rPr lang="bg-BG" sz="800" dirty="0"/>
              <a:t> </a:t>
            </a:r>
            <a:r>
              <a:rPr lang="bg-BG" sz="800" dirty="0" err="1"/>
              <a:t>esté</a:t>
            </a:r>
            <a:r>
              <a:rPr lang="bg-BG" sz="800" dirty="0"/>
              <a:t> </a:t>
            </a:r>
            <a:r>
              <a:rPr lang="bg-BG" sz="800" dirty="0" err="1"/>
              <a:t>completamente</a:t>
            </a:r>
            <a:r>
              <a:rPr lang="bg-BG" sz="800" dirty="0"/>
              <a:t> </a:t>
            </a:r>
            <a:r>
              <a:rPr lang="bg-BG" sz="800" dirty="0" err="1"/>
              <a:t>seco</a:t>
            </a:r>
            <a:r>
              <a:rPr lang="bg-BG" sz="800" dirty="0"/>
              <a:t>. </a:t>
            </a:r>
            <a:br>
              <a:rPr lang="bg-BG" sz="800" dirty="0"/>
            </a:br>
            <a:r>
              <a:rPr lang="bg-BG" sz="800" dirty="0"/>
              <a:t>6. </a:t>
            </a:r>
            <a:r>
              <a:rPr lang="bg-BG" sz="800" dirty="0" err="1"/>
              <a:t>No</a:t>
            </a:r>
            <a:r>
              <a:rPr lang="bg-BG" sz="800" dirty="0"/>
              <a:t> </a:t>
            </a:r>
            <a:r>
              <a:rPr lang="bg-BG" sz="800" dirty="0" err="1"/>
              <a:t>utilice</a:t>
            </a:r>
            <a:r>
              <a:rPr lang="bg-BG" sz="800" dirty="0"/>
              <a:t> </a:t>
            </a:r>
            <a:r>
              <a:rPr lang="bg-BG" sz="800" dirty="0" err="1"/>
              <a:t>detergentes</a:t>
            </a:r>
            <a:r>
              <a:rPr lang="bg-BG" sz="800" dirty="0"/>
              <a:t> </a:t>
            </a:r>
            <a:r>
              <a:rPr lang="bg-BG" sz="800" dirty="0" err="1"/>
              <a:t>fuertes</a:t>
            </a:r>
            <a:r>
              <a:rPr lang="bg-BG" sz="800" dirty="0"/>
              <a:t>, </a:t>
            </a:r>
            <a:r>
              <a:rPr lang="bg-BG" sz="800" dirty="0" err="1"/>
              <a:t>lejía</a:t>
            </a:r>
            <a:r>
              <a:rPr lang="bg-BG" sz="800" dirty="0"/>
              <a:t> o </a:t>
            </a:r>
            <a:r>
              <a:rPr lang="bg-BG" sz="800" dirty="0" err="1"/>
              <a:t>abrasivos</a:t>
            </a:r>
            <a:r>
              <a:rPr lang="bg-BG" sz="800" dirty="0"/>
              <a:t> </a:t>
            </a:r>
            <a:r>
              <a:rPr lang="bg-BG" sz="800" dirty="0" err="1"/>
              <a:t>para</a:t>
            </a:r>
            <a:r>
              <a:rPr lang="bg-BG" sz="800" dirty="0"/>
              <a:t> </a:t>
            </a:r>
            <a:r>
              <a:rPr lang="bg-BG" sz="800" dirty="0" err="1"/>
              <a:t>limpiar</a:t>
            </a:r>
            <a:r>
              <a:rPr lang="bg-BG" sz="800" dirty="0"/>
              <a:t> </a:t>
            </a:r>
            <a:r>
              <a:rPr lang="bg-BG" sz="800" dirty="0" err="1"/>
              <a:t>el</a:t>
            </a:r>
            <a:r>
              <a:rPr lang="bg-BG" sz="800" dirty="0"/>
              <a:t> </a:t>
            </a:r>
            <a:r>
              <a:rPr lang="bg-BG" sz="800" dirty="0" err="1"/>
              <a:t>producto</a:t>
            </a:r>
            <a:r>
              <a:rPr lang="bg-BG" sz="800" dirty="0"/>
              <a:t>. </a:t>
            </a:r>
            <a:r>
              <a:rPr lang="bg-BG" sz="800" dirty="0" err="1"/>
              <a:t>Está</a:t>
            </a:r>
            <a:r>
              <a:rPr lang="bg-BG" sz="800" dirty="0"/>
              <a:t> </a:t>
            </a:r>
            <a:r>
              <a:rPr lang="bg-BG" sz="800" dirty="0" err="1"/>
              <a:t>prohibido</a:t>
            </a:r>
            <a:r>
              <a:rPr lang="bg-BG" sz="800" dirty="0"/>
              <a:t> </a:t>
            </a:r>
            <a:r>
              <a:rPr lang="bg-BG" sz="800" dirty="0" err="1"/>
              <a:t>limpiarla</a:t>
            </a:r>
            <a:r>
              <a:rPr lang="bg-BG" sz="800" dirty="0"/>
              <a:t> </a:t>
            </a:r>
            <a:r>
              <a:rPr lang="bg-BG" sz="800" dirty="0" err="1"/>
              <a:t>en</a:t>
            </a:r>
            <a:r>
              <a:rPr lang="bg-BG" sz="800" dirty="0"/>
              <a:t> </a:t>
            </a:r>
            <a:r>
              <a:rPr lang="bg-BG" sz="800" dirty="0" err="1"/>
              <a:t>la</a:t>
            </a:r>
            <a:r>
              <a:rPr lang="bg-BG" sz="800" dirty="0"/>
              <a:t> </a:t>
            </a:r>
            <a:r>
              <a:rPr lang="bg-BG" sz="800" dirty="0" err="1"/>
              <a:t>lavadora</a:t>
            </a:r>
            <a:r>
              <a:rPr lang="bg-BG" sz="800" dirty="0"/>
              <a:t>, </a:t>
            </a:r>
            <a:r>
              <a:rPr lang="bg-BG" sz="800" dirty="0" err="1"/>
              <a:t>secadora</a:t>
            </a:r>
            <a:r>
              <a:rPr lang="bg-BG" sz="800" dirty="0"/>
              <a:t>, </a:t>
            </a:r>
            <a:r>
              <a:rPr lang="bg-BG" sz="800" dirty="0" err="1"/>
              <a:t>por</a:t>
            </a:r>
            <a:r>
              <a:rPr lang="bg-BG" sz="800" dirty="0"/>
              <a:t> </a:t>
            </a:r>
            <a:r>
              <a:rPr lang="bg-BG" sz="800" dirty="0" err="1"/>
              <a:t>la</a:t>
            </a:r>
            <a:r>
              <a:rPr lang="bg-BG" sz="800" dirty="0"/>
              <a:t> </a:t>
            </a:r>
            <a:r>
              <a:rPr lang="bg-BG" sz="800" dirty="0" err="1"/>
              <a:t>limpieza</a:t>
            </a:r>
            <a:r>
              <a:rPr lang="bg-BG" sz="800" dirty="0"/>
              <a:t> </a:t>
            </a:r>
            <a:r>
              <a:rPr lang="bg-BG" sz="800" dirty="0" err="1"/>
              <a:t>en</a:t>
            </a:r>
            <a:r>
              <a:rPr lang="bg-BG" sz="800" dirty="0"/>
              <a:t> </a:t>
            </a:r>
            <a:r>
              <a:rPr lang="bg-BG" sz="800" dirty="0" err="1"/>
              <a:t>seco</a:t>
            </a:r>
            <a:r>
              <a:rPr lang="bg-BG" sz="800" dirty="0"/>
              <a:t>, de </a:t>
            </a:r>
            <a:r>
              <a:rPr lang="bg-BG" sz="800" dirty="0" err="1"/>
              <a:t>blanqueo</a:t>
            </a:r>
            <a:r>
              <a:rPr lang="bg-BG" sz="800" dirty="0"/>
              <a:t> y de </a:t>
            </a:r>
            <a:r>
              <a:rPr lang="bg-BG" sz="800" dirty="0" err="1"/>
              <a:t>hilado</a:t>
            </a:r>
            <a:r>
              <a:rPr lang="bg-BG" sz="800" dirty="0"/>
              <a:t>. </a:t>
            </a:r>
            <a:br>
              <a:rPr lang="bg-BG" sz="800" dirty="0"/>
            </a:br>
            <a:r>
              <a:rPr lang="bg-BG" sz="800" dirty="0"/>
              <a:t>7. </a:t>
            </a:r>
            <a:r>
              <a:rPr lang="bg-BG" sz="800" dirty="0" err="1"/>
              <a:t>Las</a:t>
            </a:r>
            <a:r>
              <a:rPr lang="bg-BG" sz="800" dirty="0"/>
              <a:t> </a:t>
            </a:r>
            <a:r>
              <a:rPr lang="bg-BG" sz="800" dirty="0" err="1"/>
              <a:t>piezas</a:t>
            </a:r>
            <a:r>
              <a:rPr lang="bg-BG" sz="800" dirty="0"/>
              <a:t> de </a:t>
            </a:r>
            <a:r>
              <a:rPr lang="bg-BG" sz="800" dirty="0" err="1"/>
              <a:t>plástico</a:t>
            </a:r>
            <a:r>
              <a:rPr lang="bg-BG" sz="800" dirty="0"/>
              <a:t> </a:t>
            </a:r>
            <a:r>
              <a:rPr lang="bg-BG" sz="800" dirty="0" err="1"/>
              <a:t>limpia</a:t>
            </a:r>
            <a:r>
              <a:rPr lang="bg-BG" sz="800" dirty="0"/>
              <a:t> con un </a:t>
            </a:r>
            <a:r>
              <a:rPr lang="bg-BG" sz="800" dirty="0" err="1"/>
              <a:t>paño</a:t>
            </a:r>
            <a:r>
              <a:rPr lang="bg-BG" sz="800" dirty="0"/>
              <a:t> </a:t>
            </a:r>
            <a:r>
              <a:rPr lang="bg-BG" sz="800" dirty="0" err="1"/>
              <a:t>húmedo</a:t>
            </a:r>
            <a:r>
              <a:rPr lang="bg-BG" sz="800" dirty="0"/>
              <a:t> y </a:t>
            </a:r>
            <a:r>
              <a:rPr lang="bg-BG" sz="800" dirty="0" err="1"/>
              <a:t>secar</a:t>
            </a:r>
            <a:r>
              <a:rPr lang="bg-BG" sz="800" dirty="0"/>
              <a:t> con un </a:t>
            </a:r>
            <a:r>
              <a:rPr lang="bg-BG" sz="800" dirty="0" err="1"/>
              <a:t>paño</a:t>
            </a:r>
            <a:r>
              <a:rPr lang="bg-BG" sz="800" dirty="0"/>
              <a:t> </a:t>
            </a:r>
            <a:r>
              <a:rPr lang="bg-BG" sz="800" dirty="0" err="1"/>
              <a:t>seco</a:t>
            </a:r>
            <a:r>
              <a:rPr lang="bg-BG" sz="800" dirty="0"/>
              <a:t>. 8. </a:t>
            </a:r>
            <a:r>
              <a:rPr lang="es-ES" sz="800" dirty="0"/>
              <a:t>Almacenar el producto en un lugar limpio y seco.</a:t>
            </a:r>
            <a:r>
              <a:rPr lang="bg-BG" sz="800" dirty="0"/>
              <a:t> </a:t>
            </a:r>
            <a:r>
              <a:rPr lang="bg-BG" sz="800" dirty="0" err="1"/>
              <a:t>No</a:t>
            </a:r>
            <a:r>
              <a:rPr lang="bg-BG" sz="800" dirty="0"/>
              <a:t> </a:t>
            </a:r>
            <a:r>
              <a:rPr lang="bg-BG" sz="800" dirty="0" err="1"/>
              <a:t>exponga</a:t>
            </a:r>
            <a:r>
              <a:rPr lang="bg-BG" sz="800" dirty="0"/>
              <a:t> </a:t>
            </a:r>
            <a:r>
              <a:rPr lang="bg-BG" sz="800" dirty="0" err="1"/>
              <a:t>el</a:t>
            </a:r>
            <a:r>
              <a:rPr lang="bg-BG" sz="800" dirty="0"/>
              <a:t> </a:t>
            </a:r>
            <a:r>
              <a:rPr lang="bg-BG" sz="800" dirty="0" err="1"/>
              <a:t>producto</a:t>
            </a:r>
            <a:r>
              <a:rPr lang="bg-BG" sz="800" dirty="0"/>
              <a:t> a </a:t>
            </a:r>
            <a:r>
              <a:rPr lang="bg-BG" sz="800" dirty="0" err="1"/>
              <a:t>la</a:t>
            </a:r>
            <a:r>
              <a:rPr lang="bg-BG" sz="800" dirty="0"/>
              <a:t> </a:t>
            </a:r>
            <a:r>
              <a:rPr lang="bg-BG" sz="800" dirty="0" err="1"/>
              <a:t>luz</a:t>
            </a:r>
            <a:r>
              <a:rPr lang="bg-BG" sz="800" dirty="0"/>
              <a:t> </a:t>
            </a:r>
            <a:r>
              <a:rPr lang="bg-BG" sz="800" dirty="0" err="1"/>
              <a:t>solar</a:t>
            </a:r>
            <a:r>
              <a:rPr lang="bg-BG" sz="800" dirty="0"/>
              <a:t> </a:t>
            </a:r>
            <a:r>
              <a:rPr lang="bg-BG" sz="800" dirty="0" err="1"/>
              <a:t>directa</a:t>
            </a:r>
            <a:r>
              <a:rPr lang="bg-BG" sz="800" dirty="0"/>
              <a:t>, </a:t>
            </a:r>
            <a:r>
              <a:rPr lang="bg-BG" sz="800" dirty="0" err="1"/>
              <a:t>la</a:t>
            </a:r>
            <a:r>
              <a:rPr lang="bg-BG" sz="800" dirty="0"/>
              <a:t> </a:t>
            </a:r>
            <a:r>
              <a:rPr lang="bg-BG" sz="800" dirty="0" err="1"/>
              <a:t>lluvia</a:t>
            </a:r>
            <a:r>
              <a:rPr lang="bg-BG" sz="800" dirty="0"/>
              <a:t>, </a:t>
            </a:r>
            <a:r>
              <a:rPr lang="bg-BG" sz="800" dirty="0" err="1"/>
              <a:t>la</a:t>
            </a:r>
            <a:r>
              <a:rPr lang="bg-BG" sz="800" dirty="0"/>
              <a:t> </a:t>
            </a:r>
            <a:r>
              <a:rPr lang="bg-BG" sz="800" dirty="0" err="1"/>
              <a:t>humedad</a:t>
            </a:r>
            <a:r>
              <a:rPr lang="bg-BG" sz="800" dirty="0"/>
              <a:t> o </a:t>
            </a:r>
            <a:r>
              <a:rPr lang="bg-BG" sz="800" dirty="0" err="1"/>
              <a:t>la</a:t>
            </a:r>
            <a:r>
              <a:rPr lang="bg-BG" sz="800" dirty="0"/>
              <a:t> </a:t>
            </a:r>
            <a:r>
              <a:rPr lang="bg-BG" sz="800" dirty="0" err="1"/>
              <a:t>temperatura</a:t>
            </a:r>
            <a:r>
              <a:rPr lang="bg-BG" sz="800" dirty="0"/>
              <a:t> </a:t>
            </a:r>
            <a:r>
              <a:rPr lang="bg-BG" sz="800" dirty="0" err="1"/>
              <a:t>repentina</a:t>
            </a:r>
            <a:r>
              <a:rPr lang="bg-BG" sz="800" dirty="0"/>
              <a:t>. </a:t>
            </a:r>
            <a:br>
              <a:rPr lang="bg-BG" sz="800" dirty="0"/>
            </a:br>
            <a:r>
              <a:rPr lang="bg-BG" sz="800" dirty="0"/>
              <a:t>9. El </a:t>
            </a:r>
            <a:r>
              <a:rPr lang="bg-BG" sz="800" dirty="0" err="1"/>
              <a:t>adaptador</a:t>
            </a:r>
            <a:r>
              <a:rPr lang="bg-BG" sz="800" dirty="0"/>
              <a:t> de </a:t>
            </a:r>
            <a:r>
              <a:rPr lang="bg-BG" sz="800" dirty="0" err="1"/>
              <a:t>la</a:t>
            </a:r>
            <a:r>
              <a:rPr lang="bg-BG" sz="800" dirty="0"/>
              <a:t> </a:t>
            </a:r>
            <a:r>
              <a:rPr lang="bg-BG" sz="800" dirty="0" err="1"/>
              <a:t>cuna</a:t>
            </a:r>
            <a:r>
              <a:rPr lang="bg-BG" sz="800" dirty="0"/>
              <a:t> </a:t>
            </a:r>
            <a:r>
              <a:rPr lang="bg-BG" sz="800" dirty="0" err="1"/>
              <a:t>debe</a:t>
            </a:r>
            <a:r>
              <a:rPr lang="bg-BG" sz="800" dirty="0"/>
              <a:t> </a:t>
            </a:r>
            <a:r>
              <a:rPr lang="bg-BG" sz="800" dirty="0" err="1"/>
              <a:t>ser</a:t>
            </a:r>
            <a:r>
              <a:rPr lang="bg-BG" sz="800" dirty="0"/>
              <a:t> </a:t>
            </a:r>
            <a:r>
              <a:rPr lang="bg-BG" sz="800" dirty="0" err="1"/>
              <a:t>revisado</a:t>
            </a:r>
            <a:r>
              <a:rPr lang="bg-BG" sz="800" dirty="0"/>
              <a:t> </a:t>
            </a:r>
            <a:r>
              <a:rPr lang="bg-BG" sz="800" dirty="0" err="1"/>
              <a:t>periódicamente</a:t>
            </a:r>
            <a:r>
              <a:rPr lang="bg-BG" sz="800" dirty="0"/>
              <a:t> </a:t>
            </a:r>
            <a:r>
              <a:rPr lang="bg-BG" sz="800" dirty="0" err="1"/>
              <a:t>para</a:t>
            </a:r>
            <a:r>
              <a:rPr lang="bg-BG" sz="800" dirty="0"/>
              <a:t> </a:t>
            </a:r>
            <a:r>
              <a:rPr lang="bg-BG" sz="800" dirty="0" err="1"/>
              <a:t>comprobar</a:t>
            </a:r>
            <a:r>
              <a:rPr lang="bg-BG" sz="800" dirty="0"/>
              <a:t> </a:t>
            </a:r>
            <a:r>
              <a:rPr lang="bg-BG" sz="800" dirty="0" err="1"/>
              <a:t>el</a:t>
            </a:r>
            <a:r>
              <a:rPr lang="bg-BG" sz="800" dirty="0"/>
              <a:t> </a:t>
            </a:r>
            <a:r>
              <a:rPr lang="bg-BG" sz="800" dirty="0" err="1"/>
              <a:t>enchufe</a:t>
            </a:r>
            <a:r>
              <a:rPr lang="bg-BG" sz="800" dirty="0"/>
              <a:t>, </a:t>
            </a:r>
            <a:r>
              <a:rPr lang="bg-BG" sz="800" dirty="0" err="1"/>
              <a:t>el</a:t>
            </a:r>
            <a:r>
              <a:rPr lang="bg-BG" sz="800" dirty="0"/>
              <a:t> </a:t>
            </a:r>
            <a:r>
              <a:rPr lang="bg-BG" sz="800" dirty="0" err="1"/>
              <a:t>aislamiento</a:t>
            </a:r>
            <a:r>
              <a:rPr lang="bg-BG" sz="800" dirty="0"/>
              <a:t> </a:t>
            </a:r>
            <a:r>
              <a:rPr lang="bg-BG" sz="800" dirty="0" err="1"/>
              <a:t>del</a:t>
            </a:r>
            <a:r>
              <a:rPr lang="bg-BG" sz="800" dirty="0"/>
              <a:t> </a:t>
            </a:r>
            <a:r>
              <a:rPr lang="bg-BG" sz="800" dirty="0" err="1"/>
              <a:t>cable</a:t>
            </a:r>
            <a:r>
              <a:rPr lang="bg-BG" sz="800" dirty="0"/>
              <a:t> y </a:t>
            </a:r>
            <a:r>
              <a:rPr lang="bg-BG" sz="800" dirty="0" err="1"/>
              <a:t>si</a:t>
            </a:r>
            <a:r>
              <a:rPr lang="bg-BG" sz="800" dirty="0"/>
              <a:t> </a:t>
            </a:r>
            <a:r>
              <a:rPr lang="bg-BG" sz="800" dirty="0" err="1"/>
              <a:t>se</a:t>
            </a:r>
            <a:r>
              <a:rPr lang="bg-BG" sz="800" dirty="0"/>
              <a:t> </a:t>
            </a:r>
            <a:r>
              <a:rPr lang="bg-BG" sz="800" dirty="0" err="1"/>
              <a:t>encuentra</a:t>
            </a:r>
            <a:r>
              <a:rPr lang="bg-BG" sz="800" dirty="0"/>
              <a:t> </a:t>
            </a:r>
            <a:r>
              <a:rPr lang="bg-BG" sz="800" dirty="0" err="1"/>
              <a:t>dañado</a:t>
            </a:r>
            <a:r>
              <a:rPr lang="bg-BG" sz="800" dirty="0"/>
              <a:t> </a:t>
            </a:r>
            <a:r>
              <a:rPr lang="bg-BG" sz="800" dirty="0" err="1"/>
              <a:t>debe</a:t>
            </a:r>
            <a:r>
              <a:rPr lang="bg-BG" sz="800" dirty="0"/>
              <a:t> </a:t>
            </a:r>
            <a:r>
              <a:rPr lang="bg-BG" sz="800" dirty="0" err="1"/>
              <a:t>ser</a:t>
            </a:r>
            <a:r>
              <a:rPr lang="bg-BG" sz="800" dirty="0"/>
              <a:t> </a:t>
            </a:r>
            <a:r>
              <a:rPr lang="bg-BG" sz="800" dirty="0" err="1"/>
              <a:t>reemplazado</a:t>
            </a:r>
            <a:r>
              <a:rPr lang="bg-BG" sz="800" dirty="0"/>
              <a:t>. </a:t>
            </a:r>
            <a:br>
              <a:rPr lang="bg-BG" sz="800" dirty="0"/>
            </a:br>
            <a:r>
              <a:rPr lang="bg-BG" sz="800" dirty="0"/>
              <a:t>10. </a:t>
            </a:r>
            <a:r>
              <a:rPr lang="en-US" sz="800" dirty="0"/>
              <a:t>UTILICE EL ADAPTOR APROBADO POR EL FABRICANTE</a:t>
            </a:r>
            <a:r>
              <a:rPr lang="en-US" sz="800" dirty="0" smtClean="0"/>
              <a:t>!</a:t>
            </a:r>
            <a:endParaRPr lang="ru-RU" sz="800" dirty="0">
              <a:cs typeface="Calibri"/>
            </a:endParaRPr>
          </a:p>
        </p:txBody>
      </p:sp>
      <p:graphicFrame>
        <p:nvGraphicFramePr>
          <p:cNvPr id="42" name="Table 69"/>
          <p:cNvGraphicFramePr>
            <a:graphicFrameLocks noGrp="1"/>
          </p:cNvGraphicFramePr>
          <p:nvPr>
            <p:extLst>
              <p:ext uri="{D42A27DB-BD31-4B8C-83A1-F6EECF244321}">
                <p14:modId xmlns:p14="http://schemas.microsoft.com/office/powerpoint/2010/main" val="1082582120"/>
              </p:ext>
            </p:extLst>
          </p:nvPr>
        </p:nvGraphicFramePr>
        <p:xfrm>
          <a:off x="5028031" y="2029611"/>
          <a:ext cx="3807008" cy="2140572"/>
        </p:xfrm>
        <a:graphic>
          <a:graphicData uri="http://schemas.openxmlformats.org/drawingml/2006/table">
            <a:tbl>
              <a:tblPr firstRow="1" bandRow="1">
                <a:tableStyleId>{5940675A-B579-460E-94D1-54222C63F5DA}</a:tableStyleId>
              </a:tblPr>
              <a:tblGrid>
                <a:gridCol w="554165">
                  <a:extLst>
                    <a:ext uri="{9D8B030D-6E8A-4147-A177-3AD203B41FA5}">
                      <a16:colId xmlns:a16="http://schemas.microsoft.com/office/drawing/2014/main" val="20000"/>
                    </a:ext>
                  </a:extLst>
                </a:gridCol>
                <a:gridCol w="1301137">
                  <a:extLst>
                    <a:ext uri="{9D8B030D-6E8A-4147-A177-3AD203B41FA5}">
                      <a16:colId xmlns:a16="http://schemas.microsoft.com/office/drawing/2014/main" val="20001"/>
                    </a:ext>
                  </a:extLst>
                </a:gridCol>
                <a:gridCol w="1951706">
                  <a:extLst>
                    <a:ext uri="{9D8B030D-6E8A-4147-A177-3AD203B41FA5}">
                      <a16:colId xmlns:a16="http://schemas.microsoft.com/office/drawing/2014/main" val="20002"/>
                    </a:ext>
                  </a:extLst>
                </a:gridCol>
              </a:tblGrid>
              <a:tr h="127920">
                <a:tc>
                  <a:txBody>
                    <a:bodyPr/>
                    <a:lstStyle/>
                    <a:p>
                      <a:r>
                        <a:rPr lang="en-US" sz="800" dirty="0" err="1" smtClean="0">
                          <a:latin typeface="Arial" pitchFamily="34" charset="0"/>
                          <a:cs typeface="Arial" pitchFamily="34" charset="0"/>
                        </a:rPr>
                        <a:t>Numero</a:t>
                      </a:r>
                      <a:endParaRPr lang="bg-BG" sz="800" dirty="0">
                        <a:latin typeface="Arial" pitchFamily="34" charset="0"/>
                        <a:cs typeface="Arial" pitchFamily="34" charset="0"/>
                      </a:endParaRPr>
                    </a:p>
                  </a:txBody>
                  <a:tcPr/>
                </a:tc>
                <a:tc>
                  <a:txBody>
                    <a:bodyPr/>
                    <a:lstStyle/>
                    <a:p>
                      <a:r>
                        <a:rPr lang="en-US" sz="800" dirty="0" err="1" smtClean="0">
                          <a:latin typeface="Arial" pitchFamily="34" charset="0"/>
                          <a:cs typeface="Arial" pitchFamily="34" charset="0"/>
                        </a:rPr>
                        <a:t>Posibles</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problemas</a:t>
                      </a:r>
                      <a:endParaRPr lang="bg-BG" sz="800" dirty="0">
                        <a:latin typeface="Arial" pitchFamily="34" charset="0"/>
                        <a:cs typeface="Arial" pitchFamily="34" charset="0"/>
                      </a:endParaRPr>
                    </a:p>
                  </a:txBody>
                  <a:tcPr/>
                </a:tc>
                <a:tc>
                  <a:txBody>
                    <a:bodyPr/>
                    <a:lstStyle/>
                    <a:p>
                      <a:r>
                        <a:rPr lang="en-US" sz="800" dirty="0" err="1" smtClean="0">
                          <a:latin typeface="Arial" pitchFamily="34" charset="0"/>
                          <a:cs typeface="Arial" pitchFamily="34" charset="0"/>
                        </a:rPr>
                        <a:t>Soluciones</a:t>
                      </a:r>
                      <a:endParaRPr lang="bg-BG" sz="800" dirty="0">
                        <a:latin typeface="Arial" pitchFamily="34" charset="0"/>
                        <a:cs typeface="Arial" pitchFamily="34" charset="0"/>
                      </a:endParaRPr>
                    </a:p>
                  </a:txBody>
                  <a:tcPr/>
                </a:tc>
                <a:extLst>
                  <a:ext uri="{0D108BD9-81ED-4DB2-BD59-A6C34878D82A}">
                    <a16:rowId xmlns:a16="http://schemas.microsoft.com/office/drawing/2014/main" val="10000"/>
                  </a:ext>
                </a:extLst>
              </a:tr>
              <a:tr h="357492">
                <a:tc>
                  <a:txBody>
                    <a:bodyPr/>
                    <a:lstStyle/>
                    <a:p>
                      <a:r>
                        <a:rPr lang="bg-BG" sz="800" dirty="0" smtClean="0">
                          <a:latin typeface="Arial" pitchFamily="34" charset="0"/>
                          <a:cs typeface="Arial" pitchFamily="34" charset="0"/>
                        </a:rPr>
                        <a:t>1</a:t>
                      </a:r>
                      <a:endParaRPr lang="bg-BG" sz="800" dirty="0">
                        <a:latin typeface="Arial" pitchFamily="34" charset="0"/>
                        <a:cs typeface="Arial" pitchFamily="34" charset="0"/>
                      </a:endParaRPr>
                    </a:p>
                  </a:txBody>
                  <a:tcPr/>
                </a:tc>
                <a:tc>
                  <a:txBody>
                    <a:bodyPr/>
                    <a:lstStyle/>
                    <a:p>
                      <a:r>
                        <a:rPr lang="en-US" sz="800" kern="1200" dirty="0" smtClean="0">
                          <a:solidFill>
                            <a:schemeClr val="tx1"/>
                          </a:solidFill>
                          <a:latin typeface="Arial" pitchFamily="34" charset="0"/>
                          <a:ea typeface="+mn-ea"/>
                          <a:cs typeface="Arial" pitchFamily="34" charset="0"/>
                        </a:rPr>
                        <a:t>El </a:t>
                      </a:r>
                      <a:r>
                        <a:rPr lang="en-US" sz="800" kern="1200" dirty="0" err="1" smtClean="0">
                          <a:solidFill>
                            <a:schemeClr val="tx1"/>
                          </a:solidFill>
                          <a:latin typeface="Arial" pitchFamily="34" charset="0"/>
                          <a:ea typeface="+mn-ea"/>
                          <a:cs typeface="Arial" pitchFamily="34" charset="0"/>
                        </a:rPr>
                        <a:t>dispositivo</a:t>
                      </a:r>
                      <a:r>
                        <a:rPr lang="en-US" sz="800" kern="1200" dirty="0" smtClean="0">
                          <a:solidFill>
                            <a:schemeClr val="tx1"/>
                          </a:solidFill>
                          <a:latin typeface="Arial" pitchFamily="34" charset="0"/>
                          <a:ea typeface="+mn-ea"/>
                          <a:cs typeface="Arial" pitchFamily="34" charset="0"/>
                        </a:rPr>
                        <a:t> de </a:t>
                      </a:r>
                      <a:r>
                        <a:rPr lang="en-US" sz="800" kern="1200" dirty="0" err="1" smtClean="0">
                          <a:solidFill>
                            <a:schemeClr val="tx1"/>
                          </a:solidFill>
                          <a:latin typeface="Arial" pitchFamily="34" charset="0"/>
                          <a:ea typeface="+mn-ea"/>
                          <a:cs typeface="Arial" pitchFamily="34" charset="0"/>
                        </a:rPr>
                        <a:t>música</a:t>
                      </a:r>
                      <a:r>
                        <a:rPr lang="en-US" sz="800" kern="1200" dirty="0" smtClean="0">
                          <a:solidFill>
                            <a:schemeClr val="tx1"/>
                          </a:solidFill>
                          <a:latin typeface="Arial" pitchFamily="34" charset="0"/>
                          <a:ea typeface="+mn-ea"/>
                          <a:cs typeface="Arial" pitchFamily="34" charset="0"/>
                        </a:rPr>
                        <a:t> o rocker no </a:t>
                      </a:r>
                      <a:r>
                        <a:rPr lang="en-US" sz="800" kern="1200" dirty="0" err="1" smtClean="0">
                          <a:solidFill>
                            <a:schemeClr val="tx1"/>
                          </a:solidFill>
                          <a:latin typeface="Arial" pitchFamily="34" charset="0"/>
                          <a:ea typeface="+mn-ea"/>
                          <a:cs typeface="Arial" pitchFamily="34" charset="0"/>
                        </a:rPr>
                        <a:t>funciona</a:t>
                      </a:r>
                      <a:r>
                        <a:rPr lang="en-US" sz="800" kern="1200" dirty="0" smtClean="0">
                          <a:solidFill>
                            <a:schemeClr val="tx1"/>
                          </a:solidFill>
                          <a:latin typeface="Arial" pitchFamily="34" charset="0"/>
                          <a:ea typeface="+mn-ea"/>
                          <a:cs typeface="Arial" pitchFamily="34" charset="0"/>
                        </a:rPr>
                        <a:t>.</a:t>
                      </a:r>
                      <a:endParaRPr lang="bg-BG" sz="800" dirty="0">
                        <a:latin typeface="Arial" pitchFamily="34" charset="0"/>
                        <a:cs typeface="Arial" pitchFamily="34" charset="0"/>
                      </a:endParaRPr>
                    </a:p>
                  </a:txBody>
                  <a:tcPr/>
                </a:tc>
                <a:tc>
                  <a:txBody>
                    <a:bodyPr/>
                    <a:lstStyle/>
                    <a:p>
                      <a:r>
                        <a:rPr lang="es-ES" sz="800" kern="1200" dirty="0" smtClean="0">
                          <a:solidFill>
                            <a:schemeClr val="tx1"/>
                          </a:solidFill>
                          <a:latin typeface="Arial" pitchFamily="34" charset="0"/>
                          <a:ea typeface="+mn-ea"/>
                          <a:cs typeface="Arial" pitchFamily="34" charset="0"/>
                        </a:rPr>
                        <a:t>Tal vez las baterías están agotadas o el montaje está mal.</a:t>
                      </a:r>
                      <a:endParaRPr lang="bg-BG" sz="800" dirty="0">
                        <a:latin typeface="Arial" pitchFamily="34" charset="0"/>
                        <a:cs typeface="Arial" pitchFamily="34" charset="0"/>
                      </a:endParaRPr>
                    </a:p>
                  </a:txBody>
                  <a:tcPr/>
                </a:tc>
                <a:extLst>
                  <a:ext uri="{0D108BD9-81ED-4DB2-BD59-A6C34878D82A}">
                    <a16:rowId xmlns:a16="http://schemas.microsoft.com/office/drawing/2014/main" val="10001"/>
                  </a:ext>
                </a:extLst>
              </a:tr>
              <a:tr h="370840">
                <a:tc>
                  <a:txBody>
                    <a:bodyPr/>
                    <a:lstStyle/>
                    <a:p>
                      <a:r>
                        <a:rPr lang="bg-BG" sz="800" dirty="0" smtClean="0">
                          <a:latin typeface="Arial" pitchFamily="34" charset="0"/>
                          <a:cs typeface="Arial" pitchFamily="34" charset="0"/>
                        </a:rPr>
                        <a:t>2</a:t>
                      </a:r>
                      <a:endParaRPr lang="bg-BG" sz="800" dirty="0">
                        <a:latin typeface="Arial" pitchFamily="34" charset="0"/>
                        <a:cs typeface="Arial" pitchFamily="34" charset="0"/>
                      </a:endParaRPr>
                    </a:p>
                  </a:txBody>
                  <a:tcPr/>
                </a:tc>
                <a:tc>
                  <a:txBody>
                    <a:bodyPr/>
                    <a:lstStyle/>
                    <a:p>
                      <a:r>
                        <a:rPr lang="en-US" sz="800" kern="1200" dirty="0" err="1" smtClean="0">
                          <a:solidFill>
                            <a:schemeClr val="tx1"/>
                          </a:solidFill>
                          <a:latin typeface="Arial" pitchFamily="34" charset="0"/>
                          <a:ea typeface="+mn-ea"/>
                          <a:cs typeface="Arial" pitchFamily="34" charset="0"/>
                        </a:rPr>
                        <a:t>Él</a:t>
                      </a:r>
                      <a:r>
                        <a:rPr lang="en-US" sz="800" kern="1200" dirty="0" smtClean="0">
                          <a:solidFill>
                            <a:schemeClr val="tx1"/>
                          </a:solidFill>
                          <a:latin typeface="Arial" pitchFamily="34" charset="0"/>
                          <a:ea typeface="+mn-ea"/>
                          <a:cs typeface="Arial" pitchFamily="34" charset="0"/>
                        </a:rPr>
                        <a:t> no </a:t>
                      </a:r>
                      <a:r>
                        <a:rPr lang="en-US" sz="800" kern="1200" dirty="0" err="1" smtClean="0">
                          <a:solidFill>
                            <a:schemeClr val="tx1"/>
                          </a:solidFill>
                          <a:latin typeface="Arial" pitchFamily="34" charset="0"/>
                          <a:ea typeface="+mn-ea"/>
                          <a:cs typeface="Arial" pitchFamily="34" charset="0"/>
                        </a:rPr>
                        <a:t>quiere</a:t>
                      </a:r>
                      <a:r>
                        <a:rPr lang="en-US" sz="800" kern="1200" dirty="0" smtClean="0">
                          <a:solidFill>
                            <a:schemeClr val="tx1"/>
                          </a:solidFill>
                          <a:latin typeface="Arial" pitchFamily="34" charset="0"/>
                          <a:ea typeface="+mn-ea"/>
                          <a:cs typeface="Arial" pitchFamily="34" charset="0"/>
                        </a:rPr>
                        <a:t> </a:t>
                      </a:r>
                      <a:r>
                        <a:rPr lang="en-US" sz="800" kern="1200" dirty="0" err="1" smtClean="0">
                          <a:solidFill>
                            <a:schemeClr val="tx1"/>
                          </a:solidFill>
                          <a:latin typeface="Arial" pitchFamily="34" charset="0"/>
                          <a:ea typeface="+mn-ea"/>
                          <a:cs typeface="Arial" pitchFamily="34" charset="0"/>
                        </a:rPr>
                        <a:t>involucrarse</a:t>
                      </a:r>
                      <a:r>
                        <a:rPr lang="en-US" sz="800" kern="1200" dirty="0" smtClean="0">
                          <a:solidFill>
                            <a:schemeClr val="tx1"/>
                          </a:solidFill>
                          <a:latin typeface="Arial" pitchFamily="34" charset="0"/>
                          <a:ea typeface="+mn-ea"/>
                          <a:cs typeface="Arial" pitchFamily="34" charset="0"/>
                        </a:rPr>
                        <a:t>.</a:t>
                      </a:r>
                      <a:endParaRPr lang="bg-BG" sz="800" dirty="0">
                        <a:latin typeface="Arial" pitchFamily="34" charset="0"/>
                        <a:cs typeface="Arial" pitchFamily="34" charset="0"/>
                      </a:endParaRPr>
                    </a:p>
                  </a:txBody>
                  <a:tcPr/>
                </a:tc>
                <a:tc>
                  <a:txBody>
                    <a:bodyPr/>
                    <a:lstStyle/>
                    <a:p>
                      <a:r>
                        <a:rPr lang="es-ES" sz="800" kern="1200" dirty="0" smtClean="0">
                          <a:solidFill>
                            <a:schemeClr val="tx1"/>
                          </a:solidFill>
                          <a:latin typeface="Arial" pitchFamily="34" charset="0"/>
                          <a:ea typeface="+mn-ea"/>
                          <a:cs typeface="Arial" pitchFamily="34" charset="0"/>
                        </a:rPr>
                        <a:t>Asegúrate de poner las pilas correctamente.</a:t>
                      </a:r>
                      <a:endParaRPr lang="bg-BG" sz="800" dirty="0">
                        <a:latin typeface="Arial" pitchFamily="34" charset="0"/>
                        <a:cs typeface="Arial" pitchFamily="34" charset="0"/>
                      </a:endParaRPr>
                    </a:p>
                  </a:txBody>
                  <a:tcPr/>
                </a:tc>
                <a:extLst>
                  <a:ext uri="{0D108BD9-81ED-4DB2-BD59-A6C34878D82A}">
                    <a16:rowId xmlns:a16="http://schemas.microsoft.com/office/drawing/2014/main" val="10002"/>
                  </a:ext>
                </a:extLst>
              </a:tr>
              <a:tr h="370840">
                <a:tc>
                  <a:txBody>
                    <a:bodyPr/>
                    <a:lstStyle/>
                    <a:p>
                      <a:r>
                        <a:rPr lang="bg-BG" sz="800" dirty="0" smtClean="0">
                          <a:latin typeface="Arial" pitchFamily="34" charset="0"/>
                          <a:cs typeface="Arial" pitchFamily="34" charset="0"/>
                        </a:rPr>
                        <a:t>3</a:t>
                      </a:r>
                      <a:endParaRPr lang="bg-BG" sz="800" dirty="0">
                        <a:latin typeface="Arial" pitchFamily="34" charset="0"/>
                        <a:cs typeface="Arial" pitchFamily="34" charset="0"/>
                      </a:endParaRPr>
                    </a:p>
                  </a:txBody>
                  <a:tcPr/>
                </a:tc>
                <a:tc>
                  <a:txBody>
                    <a:bodyPr/>
                    <a:lstStyle/>
                    <a:p>
                      <a:r>
                        <a:rPr lang="es-ES" sz="800" kern="1200" dirty="0" smtClean="0">
                          <a:solidFill>
                            <a:schemeClr val="tx1"/>
                          </a:solidFill>
                          <a:latin typeface="Arial" pitchFamily="34" charset="0"/>
                          <a:ea typeface="+mn-ea"/>
                          <a:cs typeface="Arial" pitchFamily="34" charset="0"/>
                        </a:rPr>
                        <a:t>Cuando presionas un botón, suena una alarma.</a:t>
                      </a:r>
                      <a:endParaRPr lang="bg-BG" sz="800" dirty="0">
                        <a:latin typeface="Arial" pitchFamily="34" charset="0"/>
                        <a:cs typeface="Arial" pitchFamily="34" charset="0"/>
                      </a:endParaRPr>
                    </a:p>
                  </a:txBody>
                  <a:tcPr/>
                </a:tc>
                <a:tc>
                  <a:txBody>
                    <a:bodyPr/>
                    <a:lstStyle/>
                    <a:p>
                      <a:r>
                        <a:rPr lang="en-US" sz="800" kern="1200" dirty="0" err="1" smtClean="0">
                          <a:solidFill>
                            <a:schemeClr val="tx1"/>
                          </a:solidFill>
                          <a:latin typeface="Arial" pitchFamily="34" charset="0"/>
                          <a:ea typeface="+mn-ea"/>
                          <a:cs typeface="Arial" pitchFamily="34" charset="0"/>
                        </a:rPr>
                        <a:t>Batería</a:t>
                      </a:r>
                      <a:r>
                        <a:rPr lang="en-US" sz="800" kern="1200" dirty="0" smtClean="0">
                          <a:solidFill>
                            <a:schemeClr val="tx1"/>
                          </a:solidFill>
                          <a:latin typeface="Arial" pitchFamily="34" charset="0"/>
                          <a:ea typeface="+mn-ea"/>
                          <a:cs typeface="Arial" pitchFamily="34" charset="0"/>
                        </a:rPr>
                        <a:t> </a:t>
                      </a:r>
                      <a:r>
                        <a:rPr lang="en-US" sz="800" kern="1200" dirty="0" err="1" smtClean="0">
                          <a:solidFill>
                            <a:schemeClr val="tx1"/>
                          </a:solidFill>
                          <a:latin typeface="Arial" pitchFamily="34" charset="0"/>
                          <a:ea typeface="+mn-ea"/>
                          <a:cs typeface="Arial" pitchFamily="34" charset="0"/>
                        </a:rPr>
                        <a:t>agotada</a:t>
                      </a:r>
                      <a:r>
                        <a:rPr lang="en-US" sz="800" kern="1200" dirty="0" smtClean="0">
                          <a:solidFill>
                            <a:schemeClr val="tx1"/>
                          </a:solidFill>
                          <a:latin typeface="Arial" pitchFamily="34" charset="0"/>
                          <a:ea typeface="+mn-ea"/>
                          <a:cs typeface="Arial" pitchFamily="34" charset="0"/>
                        </a:rPr>
                        <a:t>, </a:t>
                      </a:r>
                      <a:r>
                        <a:rPr lang="en-US" sz="800" kern="1200" dirty="0" err="1" smtClean="0">
                          <a:solidFill>
                            <a:schemeClr val="tx1"/>
                          </a:solidFill>
                          <a:latin typeface="Arial" pitchFamily="34" charset="0"/>
                          <a:ea typeface="+mn-ea"/>
                          <a:cs typeface="Arial" pitchFamily="34" charset="0"/>
                        </a:rPr>
                        <a:t>reemplácela</a:t>
                      </a:r>
                      <a:r>
                        <a:rPr lang="en-US" sz="800" kern="1200" dirty="0" smtClean="0">
                          <a:solidFill>
                            <a:schemeClr val="tx1"/>
                          </a:solidFill>
                          <a:latin typeface="Arial" pitchFamily="34" charset="0"/>
                          <a:ea typeface="+mn-ea"/>
                          <a:cs typeface="Arial" pitchFamily="34" charset="0"/>
                        </a:rPr>
                        <a:t>.</a:t>
                      </a:r>
                      <a:endParaRPr lang="bg-BG" sz="800" dirty="0">
                        <a:latin typeface="Arial" pitchFamily="34" charset="0"/>
                        <a:cs typeface="Arial" pitchFamily="34" charset="0"/>
                      </a:endParaRPr>
                    </a:p>
                  </a:txBody>
                  <a:tcPr/>
                </a:tc>
                <a:extLst>
                  <a:ext uri="{0D108BD9-81ED-4DB2-BD59-A6C34878D82A}">
                    <a16:rowId xmlns:a16="http://schemas.microsoft.com/office/drawing/2014/main" val="10003"/>
                  </a:ext>
                </a:extLst>
              </a:tr>
              <a:tr h="370840">
                <a:tc>
                  <a:txBody>
                    <a:bodyPr/>
                    <a:lstStyle/>
                    <a:p>
                      <a:r>
                        <a:rPr lang="bg-BG" sz="800" dirty="0" smtClean="0">
                          <a:latin typeface="Arial" pitchFamily="34" charset="0"/>
                          <a:cs typeface="Arial" pitchFamily="34" charset="0"/>
                        </a:rPr>
                        <a:t>4</a:t>
                      </a:r>
                      <a:endParaRPr lang="bg-BG" sz="800" dirty="0">
                        <a:latin typeface="Arial" pitchFamily="34" charset="0"/>
                        <a:cs typeface="Arial" pitchFamily="34" charset="0"/>
                      </a:endParaRPr>
                    </a:p>
                  </a:txBody>
                  <a:tcPr/>
                </a:tc>
                <a:tc>
                  <a:txBody>
                    <a:bodyPr/>
                    <a:lstStyle/>
                    <a:p>
                      <a:r>
                        <a:rPr lang="en-US" sz="800" kern="1200" dirty="0" err="1" smtClean="0">
                          <a:solidFill>
                            <a:schemeClr val="tx1"/>
                          </a:solidFill>
                          <a:latin typeface="Arial" pitchFamily="34" charset="0"/>
                          <a:ea typeface="+mn-ea"/>
                          <a:cs typeface="Arial" pitchFamily="34" charset="0"/>
                        </a:rPr>
                        <a:t>Esta</a:t>
                      </a:r>
                      <a:r>
                        <a:rPr lang="en-US" sz="800" kern="1200" dirty="0" smtClean="0">
                          <a:solidFill>
                            <a:schemeClr val="tx1"/>
                          </a:solidFill>
                          <a:latin typeface="Arial" pitchFamily="34" charset="0"/>
                          <a:ea typeface="+mn-ea"/>
                          <a:cs typeface="Arial" pitchFamily="34" charset="0"/>
                        </a:rPr>
                        <a:t> </a:t>
                      </a:r>
                      <a:r>
                        <a:rPr lang="en-US" sz="800" kern="1200" dirty="0" err="1" smtClean="0">
                          <a:solidFill>
                            <a:schemeClr val="tx1"/>
                          </a:solidFill>
                          <a:latin typeface="Arial" pitchFamily="34" charset="0"/>
                          <a:ea typeface="+mn-ea"/>
                          <a:cs typeface="Arial" pitchFamily="34" charset="0"/>
                        </a:rPr>
                        <a:t>corriendo</a:t>
                      </a:r>
                      <a:r>
                        <a:rPr lang="en-US" sz="800" kern="1200" dirty="0" smtClean="0">
                          <a:solidFill>
                            <a:schemeClr val="tx1"/>
                          </a:solidFill>
                          <a:latin typeface="Arial" pitchFamily="34" charset="0"/>
                          <a:ea typeface="+mn-ea"/>
                          <a:cs typeface="Arial" pitchFamily="34" charset="0"/>
                        </a:rPr>
                        <a:t> mal</a:t>
                      </a:r>
                      <a:endParaRPr lang="bg-BG" sz="800" dirty="0">
                        <a:latin typeface="Arial" pitchFamily="34" charset="0"/>
                        <a:cs typeface="Arial" pitchFamily="34" charset="0"/>
                      </a:endParaRPr>
                    </a:p>
                  </a:txBody>
                  <a:tcPr/>
                </a:tc>
                <a:tc>
                  <a:txBody>
                    <a:bodyPr/>
                    <a:lstStyle/>
                    <a:p>
                      <a:r>
                        <a:rPr lang="es-ES" sz="800" kern="1200" dirty="0" smtClean="0">
                          <a:solidFill>
                            <a:schemeClr val="tx1"/>
                          </a:solidFill>
                          <a:latin typeface="Arial" pitchFamily="34" charset="0"/>
                          <a:ea typeface="+mn-ea"/>
                          <a:cs typeface="Arial" pitchFamily="34" charset="0"/>
                        </a:rPr>
                        <a:t>Compruebe que el marco está asegurado en la posición correcta</a:t>
                      </a:r>
                      <a:endParaRPr lang="bg-BG" sz="800" dirty="0">
                        <a:latin typeface="Arial" pitchFamily="34" charset="0"/>
                        <a:cs typeface="Arial" pitchFamily="34" charset="0"/>
                      </a:endParaRPr>
                    </a:p>
                  </a:txBody>
                  <a:tcPr/>
                </a:tc>
                <a:extLst>
                  <a:ext uri="{0D108BD9-81ED-4DB2-BD59-A6C34878D82A}">
                    <a16:rowId xmlns:a16="http://schemas.microsoft.com/office/drawing/2014/main" val="10004"/>
                  </a:ext>
                </a:extLst>
              </a:tr>
              <a:tr h="370840">
                <a:tc>
                  <a:txBody>
                    <a:bodyPr/>
                    <a:lstStyle/>
                    <a:p>
                      <a:r>
                        <a:rPr lang="bg-BG" sz="800" dirty="0" smtClean="0">
                          <a:latin typeface="Arial" pitchFamily="34" charset="0"/>
                          <a:cs typeface="Arial" pitchFamily="34" charset="0"/>
                        </a:rPr>
                        <a:t>5</a:t>
                      </a:r>
                      <a:endParaRPr lang="bg-BG" sz="800" dirty="0">
                        <a:latin typeface="Arial" pitchFamily="34" charset="0"/>
                        <a:cs typeface="Arial" pitchFamily="34" charset="0"/>
                      </a:endParaRPr>
                    </a:p>
                  </a:txBody>
                  <a:tcPr/>
                </a:tc>
                <a:tc>
                  <a:txBody>
                    <a:bodyPr/>
                    <a:lstStyle/>
                    <a:p>
                      <a:r>
                        <a:rPr lang="en-US" sz="800" kern="1200" dirty="0" err="1" smtClean="0">
                          <a:solidFill>
                            <a:schemeClr val="tx1"/>
                          </a:solidFill>
                          <a:latin typeface="Arial" pitchFamily="34" charset="0"/>
                          <a:ea typeface="+mn-ea"/>
                          <a:cs typeface="Arial" pitchFamily="34" charset="0"/>
                        </a:rPr>
                        <a:t>Almacenamiento</a:t>
                      </a:r>
                      <a:r>
                        <a:rPr lang="en-US" sz="800" kern="1200" dirty="0" smtClean="0">
                          <a:solidFill>
                            <a:schemeClr val="tx1"/>
                          </a:solidFill>
                          <a:latin typeface="Arial" pitchFamily="34" charset="0"/>
                          <a:ea typeface="+mn-ea"/>
                          <a:cs typeface="Arial" pitchFamily="34" charset="0"/>
                        </a:rPr>
                        <a:t> </a:t>
                      </a:r>
                      <a:r>
                        <a:rPr lang="en-US" sz="800" kern="1200" dirty="0" err="1" smtClean="0">
                          <a:solidFill>
                            <a:schemeClr val="tx1"/>
                          </a:solidFill>
                          <a:latin typeface="Arial" pitchFamily="34" charset="0"/>
                          <a:ea typeface="+mn-ea"/>
                          <a:cs typeface="Arial" pitchFamily="34" charset="0"/>
                        </a:rPr>
                        <a:t>prolongado</a:t>
                      </a:r>
                      <a:endParaRPr lang="bg-BG" sz="800" dirty="0">
                        <a:latin typeface="Arial" pitchFamily="34" charset="0"/>
                        <a:cs typeface="Arial" pitchFamily="34" charset="0"/>
                      </a:endParaRPr>
                    </a:p>
                  </a:txBody>
                  <a:tcPr/>
                </a:tc>
                <a:tc>
                  <a:txBody>
                    <a:bodyPr/>
                    <a:lstStyle/>
                    <a:p>
                      <a:r>
                        <a:rPr lang="en-US" sz="800" kern="1200" dirty="0" err="1" smtClean="0">
                          <a:solidFill>
                            <a:schemeClr val="tx1"/>
                          </a:solidFill>
                          <a:latin typeface="Arial" pitchFamily="34" charset="0"/>
                          <a:ea typeface="+mn-ea"/>
                          <a:cs typeface="Arial" pitchFamily="34" charset="0"/>
                        </a:rPr>
                        <a:t>Quitar</a:t>
                      </a:r>
                      <a:r>
                        <a:rPr lang="en-US" sz="800" kern="1200" dirty="0" smtClean="0">
                          <a:solidFill>
                            <a:schemeClr val="tx1"/>
                          </a:solidFill>
                          <a:latin typeface="Arial" pitchFamily="34" charset="0"/>
                          <a:ea typeface="+mn-ea"/>
                          <a:cs typeface="Arial" pitchFamily="34" charset="0"/>
                        </a:rPr>
                        <a:t> la </a:t>
                      </a:r>
                      <a:r>
                        <a:rPr lang="en-US" sz="800" kern="1200" dirty="0" err="1" smtClean="0">
                          <a:solidFill>
                            <a:schemeClr val="tx1"/>
                          </a:solidFill>
                          <a:latin typeface="Arial" pitchFamily="34" charset="0"/>
                          <a:ea typeface="+mn-ea"/>
                          <a:cs typeface="Arial" pitchFamily="34" charset="0"/>
                        </a:rPr>
                        <a:t>bateria</a:t>
                      </a:r>
                      <a:endParaRPr lang="bg-BG" sz="800" dirty="0">
                        <a:latin typeface="Arial" pitchFamily="34" charset="0"/>
                        <a:cs typeface="Arial" pitchFamily="34" charset="0"/>
                      </a:endParaRPr>
                    </a:p>
                  </a:txBody>
                  <a:tcPr/>
                </a:tc>
                <a:extLst>
                  <a:ext uri="{0D108BD9-81ED-4DB2-BD59-A6C34878D82A}">
                    <a16:rowId xmlns:a16="http://schemas.microsoft.com/office/drawing/2014/main" val="10005"/>
                  </a:ext>
                </a:extLst>
              </a:tr>
            </a:tbl>
          </a:graphicData>
        </a:graphic>
      </p:graphicFrame>
      <p:sp>
        <p:nvSpPr>
          <p:cNvPr id="43" name="Правоъгълник 6"/>
          <p:cNvSpPr/>
          <p:nvPr/>
        </p:nvSpPr>
        <p:spPr>
          <a:xfrm>
            <a:off x="5874505" y="4205207"/>
            <a:ext cx="1925960" cy="584775"/>
          </a:xfrm>
          <a:prstGeom prst="rect">
            <a:avLst/>
          </a:prstGeom>
        </p:spPr>
        <p:txBody>
          <a:bodyPr wrap="square">
            <a:spAutoFit/>
          </a:bodyPr>
          <a:lstStyle/>
          <a:p>
            <a:pPr algn="ctr"/>
            <a:r>
              <a:rPr lang="en-US" sz="800" b="1" dirty="0"/>
              <a:t>IMPORTANTE: Moni Trade Ltd.</a:t>
            </a:r>
          </a:p>
          <a:p>
            <a:pPr algn="ctr"/>
            <a:r>
              <a:rPr lang="en-US" sz="800" b="1" dirty="0" err="1"/>
              <a:t>Dirección</a:t>
            </a:r>
            <a:r>
              <a:rPr lang="en-US" sz="800" b="1" dirty="0"/>
              <a:t>: Bulgaria, </a:t>
            </a:r>
            <a:r>
              <a:rPr lang="en-US" sz="800" b="1" dirty="0" err="1"/>
              <a:t>Sofía</a:t>
            </a:r>
            <a:endParaRPr lang="en-US" sz="800" b="1" dirty="0"/>
          </a:p>
          <a:p>
            <a:pPr algn="ctr"/>
            <a:r>
              <a:rPr lang="en-US" sz="800" b="1" dirty="0" err="1"/>
              <a:t>Trebic</a:t>
            </a:r>
            <a:r>
              <a:rPr lang="en-US" sz="800" b="1" dirty="0"/>
              <a:t>, 1, </a:t>
            </a:r>
            <a:r>
              <a:rPr lang="en-US" sz="800" b="1" dirty="0" err="1"/>
              <a:t>Dolo</a:t>
            </a:r>
            <a:r>
              <a:rPr lang="en-US" sz="800" b="1" dirty="0"/>
              <a:t> </a:t>
            </a:r>
            <a:r>
              <a:rPr lang="en-US" sz="800" b="1" dirty="0" err="1"/>
              <a:t>Str</a:t>
            </a:r>
            <a:endParaRPr lang="en-US" sz="800" b="1" dirty="0"/>
          </a:p>
          <a:p>
            <a:pPr algn="ctr"/>
            <a:r>
              <a:rPr lang="en-US" sz="800" b="1" dirty="0" err="1"/>
              <a:t>Teléfono</a:t>
            </a:r>
            <a:r>
              <a:rPr lang="en-US" sz="800" b="1" dirty="0"/>
              <a:t>: +359 2 936 07 90</a:t>
            </a:r>
          </a:p>
        </p:txBody>
      </p:sp>
      <p:sp>
        <p:nvSpPr>
          <p:cNvPr id="44" name="object 3"/>
          <p:cNvSpPr txBox="1"/>
          <p:nvPr/>
        </p:nvSpPr>
        <p:spPr>
          <a:xfrm>
            <a:off x="4961451" y="4998657"/>
            <a:ext cx="3963375" cy="502007"/>
          </a:xfrm>
          <a:prstGeom prst="rect">
            <a:avLst/>
          </a:prstGeom>
        </p:spPr>
        <p:txBody>
          <a:bodyPr wrap="square" lIns="0" tIns="0" rIns="0" bIns="0" rtlCol="0">
            <a:noAutofit/>
          </a:bodyPr>
          <a:lstStyle/>
          <a:p>
            <a:pPr algn="ctr"/>
            <a:r>
              <a:rPr lang="ru-RU" sz="800" b="1" dirty="0" smtClean="0">
                <a:cs typeface="Arial" pitchFamily="34" charset="0"/>
              </a:rPr>
              <a:t>ВНИМАНИЕ</a:t>
            </a:r>
            <a:r>
              <a:rPr lang="ru-RU" sz="800" b="1" dirty="0">
                <a:cs typeface="Arial" pitchFamily="34" charset="0"/>
              </a:rPr>
              <a:t>! </a:t>
            </a:r>
            <a:r>
              <a:rPr lang="ru-RU" sz="800" dirty="0">
                <a:cs typeface="Arial" pitchFamily="34" charset="0"/>
              </a:rPr>
              <a:t>Для использования только под непосредственным наблюдением взрослых! Никогда не оставляйте ребенка одного в вышибалой!</a:t>
            </a:r>
            <a:endParaRPr lang="bg-BG" sz="800" dirty="0">
              <a:cs typeface="Arial" pitchFamily="34" charset="0"/>
            </a:endParaRPr>
          </a:p>
        </p:txBody>
      </p:sp>
      <p:pic>
        <p:nvPicPr>
          <p:cNvPr id="45" name="Картина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3871" y="5230188"/>
            <a:ext cx="727228" cy="745875"/>
          </a:xfrm>
          <a:prstGeom prst="rect">
            <a:avLst/>
          </a:prstGeom>
        </p:spPr>
      </p:pic>
      <p:sp>
        <p:nvSpPr>
          <p:cNvPr id="46" name="TextBox 54"/>
          <p:cNvSpPr txBox="1"/>
          <p:nvPr/>
        </p:nvSpPr>
        <p:spPr>
          <a:xfrm>
            <a:off x="4963410" y="4564019"/>
            <a:ext cx="396000" cy="216000"/>
          </a:xfrm>
          <a:prstGeom prst="round2DiagRect">
            <a:avLst/>
          </a:prstGeom>
          <a:noFill/>
          <a:ln w="28575">
            <a:solidFill>
              <a:schemeClr val="tx1"/>
            </a:solidFill>
          </a:ln>
        </p:spPr>
        <p:txBody>
          <a:bodyPr wrap="square" rtlCol="0" anchor="ctr">
            <a:spAutoFit/>
          </a:bodyPr>
          <a:lstStyle/>
          <a:p>
            <a:pPr algn="ctr"/>
            <a:r>
              <a:rPr lang="en-US" sz="1000" b="1" dirty="0" smtClean="0">
                <a:cs typeface="Arial" pitchFamily="34" charset="0"/>
              </a:rPr>
              <a:t>RU</a:t>
            </a:r>
            <a:endParaRPr lang="bg-BG" sz="1000" b="1" dirty="0">
              <a:cs typeface="Arial" pitchFamily="34" charset="0"/>
            </a:endParaRPr>
          </a:p>
        </p:txBody>
      </p:sp>
      <p:sp>
        <p:nvSpPr>
          <p:cNvPr id="47" name="object 38"/>
          <p:cNvSpPr/>
          <p:nvPr/>
        </p:nvSpPr>
        <p:spPr>
          <a:xfrm>
            <a:off x="4961450" y="4825415"/>
            <a:ext cx="3980781" cy="174452"/>
          </a:xfrm>
          <a:prstGeom prst="rect">
            <a:avLst/>
          </a:prstGeom>
          <a:blipFill>
            <a:blip r:embed="rId2" cstate="print"/>
            <a:stretch>
              <a:fillRect/>
            </a:stretch>
          </a:blipFill>
        </p:spPr>
        <p:txBody>
          <a:bodyPr wrap="square" lIns="0" tIns="0" rIns="0" bIns="0" rtlCol="0">
            <a:noAutofit/>
          </a:bodyPr>
          <a:lstStyle/>
          <a:p>
            <a:endParaRPr/>
          </a:p>
        </p:txBody>
      </p:sp>
      <p:sp>
        <p:nvSpPr>
          <p:cNvPr id="48" name="object 39"/>
          <p:cNvSpPr/>
          <p:nvPr/>
        </p:nvSpPr>
        <p:spPr>
          <a:xfrm>
            <a:off x="4961451" y="4817446"/>
            <a:ext cx="3975988" cy="182421"/>
          </a:xfrm>
          <a:custGeom>
            <a:avLst/>
            <a:gdLst/>
            <a:ahLst/>
            <a:cxnLst/>
            <a:rect l="l" t="t" r="r" b="b"/>
            <a:pathLst>
              <a:path w="3960876" h="179832">
                <a:moveTo>
                  <a:pt x="0" y="29972"/>
                </a:moveTo>
                <a:lnTo>
                  <a:pt x="3337" y="16232"/>
                </a:lnTo>
                <a:lnTo>
                  <a:pt x="12242" y="5815"/>
                </a:lnTo>
                <a:lnTo>
                  <a:pt x="25056" y="402"/>
                </a:lnTo>
                <a:lnTo>
                  <a:pt x="29970" y="0"/>
                </a:lnTo>
                <a:lnTo>
                  <a:pt x="3930904" y="0"/>
                </a:lnTo>
                <a:lnTo>
                  <a:pt x="3944643" y="3345"/>
                </a:lnTo>
                <a:lnTo>
                  <a:pt x="3955060" y="12261"/>
                </a:lnTo>
                <a:lnTo>
                  <a:pt x="3960473" y="25067"/>
                </a:lnTo>
                <a:lnTo>
                  <a:pt x="3960876" y="29972"/>
                </a:lnTo>
                <a:lnTo>
                  <a:pt x="3960876" y="149860"/>
                </a:lnTo>
                <a:lnTo>
                  <a:pt x="3957530" y="163599"/>
                </a:lnTo>
                <a:lnTo>
                  <a:pt x="3948614" y="174016"/>
                </a:lnTo>
                <a:lnTo>
                  <a:pt x="3935808" y="179429"/>
                </a:lnTo>
                <a:lnTo>
                  <a:pt x="3930904" y="179832"/>
                </a:lnTo>
                <a:lnTo>
                  <a:pt x="29970" y="179832"/>
                </a:lnTo>
                <a:lnTo>
                  <a:pt x="16213" y="176486"/>
                </a:lnTo>
                <a:lnTo>
                  <a:pt x="5803" y="167570"/>
                </a:lnTo>
                <a:lnTo>
                  <a:pt x="400" y="154764"/>
                </a:lnTo>
                <a:lnTo>
                  <a:pt x="0" y="149860"/>
                </a:lnTo>
                <a:lnTo>
                  <a:pt x="0" y="29972"/>
                </a:lnTo>
                <a:close/>
              </a:path>
            </a:pathLst>
          </a:custGeom>
          <a:ln w="9144">
            <a:solidFill>
              <a:srgbClr val="000000"/>
            </a:solidFill>
          </a:ln>
        </p:spPr>
        <p:txBody>
          <a:bodyPr wrap="square" lIns="0" tIns="0" rIns="0" bIns="0" rtlCol="0">
            <a:noAutofit/>
          </a:bodyPr>
          <a:lstStyle/>
          <a:p>
            <a:endParaRPr/>
          </a:p>
        </p:txBody>
      </p:sp>
      <p:sp>
        <p:nvSpPr>
          <p:cNvPr id="49" name="object 19"/>
          <p:cNvSpPr txBox="1"/>
          <p:nvPr/>
        </p:nvSpPr>
        <p:spPr>
          <a:xfrm>
            <a:off x="5022566" y="4859703"/>
            <a:ext cx="3871805" cy="148133"/>
          </a:xfrm>
          <a:prstGeom prst="rect">
            <a:avLst/>
          </a:prstGeom>
        </p:spPr>
        <p:txBody>
          <a:bodyPr wrap="square" lIns="0" tIns="0" rIns="0" bIns="0" rtlCol="0">
            <a:noAutofit/>
          </a:bodyPr>
          <a:lstStyle/>
          <a:p>
            <a:pPr marL="56738" marR="66401" algn="ctr">
              <a:lnSpc>
                <a:spcPts val="960"/>
              </a:lnSpc>
            </a:pPr>
            <a:r>
              <a:rPr lang="en-US" sz="1000" b="1" dirty="0" smtClean="0">
                <a:cs typeface="Calibri"/>
              </a:rPr>
              <a:t>WARNINGS AND REFERENCES FOR SAFETY USE</a:t>
            </a:r>
            <a:endParaRPr lang="ru-RU" sz="1000" b="1" dirty="0">
              <a:cs typeface="Calibri"/>
            </a:endParaRPr>
          </a:p>
          <a:p>
            <a:pPr marL="12700" marR="15316">
              <a:lnSpc>
                <a:spcPts val="960"/>
              </a:lnSpc>
            </a:pPr>
            <a:endParaRPr lang="ru-RU" sz="800" dirty="0">
              <a:cs typeface="Calibri"/>
            </a:endParaRPr>
          </a:p>
          <a:p>
            <a:pPr marL="12700" marR="1384746" algn="just">
              <a:lnSpc>
                <a:spcPts val="960"/>
              </a:lnSpc>
            </a:pPr>
            <a:endParaRPr sz="800" dirty="0">
              <a:latin typeface="Calibri"/>
              <a:cs typeface="Calibri"/>
            </a:endParaRPr>
          </a:p>
        </p:txBody>
      </p:sp>
      <p:sp>
        <p:nvSpPr>
          <p:cNvPr id="50" name="Правоъгълник 23"/>
          <p:cNvSpPr/>
          <p:nvPr/>
        </p:nvSpPr>
        <p:spPr>
          <a:xfrm>
            <a:off x="4860243" y="5863091"/>
            <a:ext cx="3963376" cy="830997"/>
          </a:xfrm>
          <a:prstGeom prst="rect">
            <a:avLst/>
          </a:prstGeom>
        </p:spPr>
        <p:txBody>
          <a:bodyPr wrap="square">
            <a:spAutoFit/>
          </a:bodyPr>
          <a:lstStyle/>
          <a:p>
            <a:pPr algn="just"/>
            <a:r>
              <a:rPr lang="ru-RU" sz="800" b="1" dirty="0">
                <a:cs typeface="Arial" pitchFamily="34" charset="0"/>
              </a:rPr>
              <a:t>2. ВНИМАНИЕ! </a:t>
            </a:r>
            <a:r>
              <a:rPr lang="ru-RU" sz="800" dirty="0">
                <a:cs typeface="Arial" pitchFamily="34" charset="0"/>
              </a:rPr>
              <a:t>Всегда надевайте ремень безопасности на ребенка, пока он находится в вышибале.</a:t>
            </a:r>
          </a:p>
          <a:p>
            <a:pPr algn="just"/>
            <a:r>
              <a:rPr lang="ru-RU" sz="800" dirty="0">
                <a:cs typeface="Arial" pitchFamily="34" charset="0"/>
              </a:rPr>
              <a:t>3. Для использования только в домашних условиях!</a:t>
            </a:r>
          </a:p>
          <a:p>
            <a:pPr algn="just"/>
            <a:r>
              <a:rPr lang="ru-RU" sz="800" b="1" dirty="0">
                <a:cs typeface="Arial" pitchFamily="34" charset="0"/>
              </a:rPr>
              <a:t>4. ВНИМАНИЕ! </a:t>
            </a:r>
            <a:r>
              <a:rPr lang="ru-RU" sz="800" dirty="0">
                <a:cs typeface="Arial" pitchFamily="34" charset="0"/>
              </a:rPr>
              <a:t>Прекратите использование продукта с функцией вышибалы, когда ваш ребенок может сидеть без посторонней помощи.</a:t>
            </a:r>
          </a:p>
          <a:p>
            <a:pPr algn="just"/>
            <a:endParaRPr lang="ru-RU" sz="800" dirty="0">
              <a:cs typeface="Arial" pitchFamily="34" charset="0"/>
            </a:endParaRPr>
          </a:p>
        </p:txBody>
      </p:sp>
    </p:spTree>
    <p:extLst>
      <p:ext uri="{BB962C8B-B14F-4D97-AF65-F5344CB8AC3E}">
        <p14:creationId xmlns:p14="http://schemas.microsoft.com/office/powerpoint/2010/main" val="2763208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19"/>
          <p:cNvSpPr txBox="1"/>
          <p:nvPr/>
        </p:nvSpPr>
        <p:spPr>
          <a:xfrm>
            <a:off x="247894" y="43410"/>
            <a:ext cx="3960440" cy="5711224"/>
          </a:xfrm>
          <a:prstGeom prst="rect">
            <a:avLst/>
          </a:prstGeom>
        </p:spPr>
        <p:txBody>
          <a:bodyPr wrap="square" lIns="0" tIns="0" rIns="0" bIns="0" rtlCol="0">
            <a:noAutofit/>
          </a:bodyPr>
          <a:lstStyle/>
          <a:p>
            <a:pPr marL="12700" marR="1384746" algn="just">
              <a:lnSpc>
                <a:spcPts val="960"/>
              </a:lnSpc>
            </a:pPr>
            <a:endParaRPr sz="800" dirty="0">
              <a:latin typeface="Calibri"/>
              <a:cs typeface="Calibri"/>
            </a:endParaRPr>
          </a:p>
        </p:txBody>
      </p:sp>
      <p:pic>
        <p:nvPicPr>
          <p:cNvPr id="36" name="图片 10085"/>
          <p:cNvPicPr>
            <a:picLocks noChangeAspect="1" noChangeArrowheads="1"/>
          </p:cNvPicPr>
          <p:nvPr/>
        </p:nvPicPr>
        <p:blipFill>
          <a:blip r:embed="rId2"/>
          <a:srcRect/>
          <a:stretch>
            <a:fillRect/>
          </a:stretch>
        </p:blipFill>
        <p:spPr bwMode="auto">
          <a:xfrm>
            <a:off x="2242316" y="293671"/>
            <a:ext cx="325291" cy="590010"/>
          </a:xfrm>
          <a:prstGeom prst="rect">
            <a:avLst/>
          </a:prstGeom>
          <a:noFill/>
          <a:ln w="9525">
            <a:noFill/>
            <a:miter lim="800000"/>
            <a:headEnd/>
            <a:tailEnd/>
          </a:ln>
        </p:spPr>
      </p:pic>
      <p:pic>
        <p:nvPicPr>
          <p:cNvPr id="37" name="图片 12"/>
          <p:cNvPicPr>
            <a:picLocks noChangeAspect="1" noChangeArrowheads="1"/>
          </p:cNvPicPr>
          <p:nvPr/>
        </p:nvPicPr>
        <p:blipFill>
          <a:blip r:embed="rId3"/>
          <a:srcRect/>
          <a:stretch>
            <a:fillRect/>
          </a:stretch>
        </p:blipFill>
        <p:spPr bwMode="auto">
          <a:xfrm>
            <a:off x="439757" y="77278"/>
            <a:ext cx="773743" cy="1029983"/>
          </a:xfrm>
          <a:prstGeom prst="rect">
            <a:avLst/>
          </a:prstGeom>
          <a:noFill/>
          <a:ln w="9525">
            <a:noFill/>
            <a:miter lim="800000"/>
            <a:headEnd/>
            <a:tailEnd/>
          </a:ln>
        </p:spPr>
      </p:pic>
      <p:pic>
        <p:nvPicPr>
          <p:cNvPr id="38" name="图片 13"/>
          <p:cNvPicPr>
            <a:picLocks noChangeAspect="1" noChangeArrowheads="1"/>
          </p:cNvPicPr>
          <p:nvPr/>
        </p:nvPicPr>
        <p:blipFill>
          <a:blip r:embed="rId4"/>
          <a:srcRect b="10271"/>
          <a:stretch>
            <a:fillRect/>
          </a:stretch>
        </p:blipFill>
        <p:spPr bwMode="auto">
          <a:xfrm>
            <a:off x="1209522" y="43410"/>
            <a:ext cx="1071995" cy="1046471"/>
          </a:xfrm>
          <a:prstGeom prst="rect">
            <a:avLst/>
          </a:prstGeom>
          <a:noFill/>
          <a:ln w="9525">
            <a:noFill/>
            <a:miter lim="800000"/>
            <a:headEnd/>
            <a:tailEnd/>
          </a:ln>
        </p:spPr>
      </p:pic>
      <p:pic>
        <p:nvPicPr>
          <p:cNvPr id="39" name="图片 14"/>
          <p:cNvPicPr>
            <a:picLocks noChangeAspect="1" noChangeArrowheads="1"/>
          </p:cNvPicPr>
          <p:nvPr/>
        </p:nvPicPr>
        <p:blipFill>
          <a:blip r:embed="rId5"/>
          <a:srcRect/>
          <a:stretch>
            <a:fillRect/>
          </a:stretch>
        </p:blipFill>
        <p:spPr bwMode="auto">
          <a:xfrm>
            <a:off x="2573571" y="114431"/>
            <a:ext cx="824742" cy="1015840"/>
          </a:xfrm>
          <a:prstGeom prst="rect">
            <a:avLst/>
          </a:prstGeom>
          <a:noFill/>
          <a:ln w="9525">
            <a:noFill/>
            <a:miter lim="800000"/>
            <a:headEnd/>
            <a:tailEnd/>
          </a:ln>
        </p:spPr>
      </p:pic>
      <p:sp>
        <p:nvSpPr>
          <p:cNvPr id="40" name="TextBox 40"/>
          <p:cNvSpPr txBox="1"/>
          <p:nvPr/>
        </p:nvSpPr>
        <p:spPr>
          <a:xfrm>
            <a:off x="248114" y="1074591"/>
            <a:ext cx="3960000" cy="338554"/>
          </a:xfrm>
          <a:prstGeom prst="rect">
            <a:avLst/>
          </a:prstGeom>
          <a:noFill/>
        </p:spPr>
        <p:txBody>
          <a:bodyPr wrap="square" rtlCol="0">
            <a:spAutoFit/>
          </a:bodyPr>
          <a:lstStyle/>
          <a:p>
            <a:r>
              <a:rPr lang="bg-BG" sz="800" dirty="0" smtClean="0">
                <a:latin typeface="Arial" pitchFamily="34" charset="0"/>
                <a:cs typeface="Arial" pitchFamily="34" charset="0"/>
              </a:rPr>
              <a:t>Регулирайте дължината на раменните и </a:t>
            </a:r>
            <a:r>
              <a:rPr lang="bg-BG" sz="800" dirty="0" err="1" smtClean="0">
                <a:latin typeface="Arial" pitchFamily="34" charset="0"/>
                <a:cs typeface="Arial" pitchFamily="34" charset="0"/>
              </a:rPr>
              <a:t>надбедрените</a:t>
            </a:r>
            <a:r>
              <a:rPr lang="bg-BG" sz="800" dirty="0" smtClean="0">
                <a:latin typeface="Arial" pitchFamily="34" charset="0"/>
                <a:cs typeface="Arial" pitchFamily="34" charset="0"/>
              </a:rPr>
              <a:t> колани, както на следните снимки</a:t>
            </a:r>
          </a:p>
        </p:txBody>
      </p:sp>
      <p:pic>
        <p:nvPicPr>
          <p:cNvPr id="41" name="Picture 5" descr="C:\Users\user\Desktop\Untitled_222.png"/>
          <p:cNvPicPr>
            <a:picLocks noChangeAspect="1" noChangeArrowheads="1"/>
          </p:cNvPicPr>
          <p:nvPr/>
        </p:nvPicPr>
        <p:blipFill>
          <a:blip r:embed="rId6"/>
          <a:srcRect t="459" r="50318" b="74541"/>
          <a:stretch>
            <a:fillRect/>
          </a:stretch>
        </p:blipFill>
        <p:spPr bwMode="auto">
          <a:xfrm>
            <a:off x="439757" y="1427032"/>
            <a:ext cx="3151250" cy="1100119"/>
          </a:xfrm>
          <a:prstGeom prst="rect">
            <a:avLst/>
          </a:prstGeom>
          <a:noFill/>
        </p:spPr>
      </p:pic>
      <p:graphicFrame>
        <p:nvGraphicFramePr>
          <p:cNvPr id="42" name="Table 55"/>
          <p:cNvGraphicFramePr>
            <a:graphicFrameLocks noGrp="1"/>
          </p:cNvGraphicFramePr>
          <p:nvPr>
            <p:extLst>
              <p:ext uri="{D42A27DB-BD31-4B8C-83A1-F6EECF244321}">
                <p14:modId xmlns:p14="http://schemas.microsoft.com/office/powerpoint/2010/main" val="4175080342"/>
              </p:ext>
            </p:extLst>
          </p:nvPr>
        </p:nvGraphicFramePr>
        <p:xfrm>
          <a:off x="247741" y="2444326"/>
          <a:ext cx="3769832" cy="457200"/>
        </p:xfrm>
        <a:graphic>
          <a:graphicData uri="http://schemas.openxmlformats.org/drawingml/2006/table">
            <a:tbl>
              <a:tblPr firstRow="1" bandRow="1">
                <a:tableStyleId>{2D5ABB26-0587-4C30-8999-92F81FD0307C}</a:tableStyleId>
              </a:tblPr>
              <a:tblGrid>
                <a:gridCol w="1884916">
                  <a:extLst>
                    <a:ext uri="{9D8B030D-6E8A-4147-A177-3AD203B41FA5}">
                      <a16:colId xmlns:a16="http://schemas.microsoft.com/office/drawing/2014/main" val="20000"/>
                    </a:ext>
                  </a:extLst>
                </a:gridCol>
                <a:gridCol w="1884916">
                  <a:extLst>
                    <a:ext uri="{9D8B030D-6E8A-4147-A177-3AD203B41FA5}">
                      <a16:colId xmlns:a16="http://schemas.microsoft.com/office/drawing/2014/main" val="20001"/>
                    </a:ext>
                  </a:extLst>
                </a:gridCol>
              </a:tblGrid>
              <a:tr h="370840">
                <a:tc>
                  <a:txBody>
                    <a:bodyPr/>
                    <a:lstStyle/>
                    <a:p>
                      <a:r>
                        <a:rPr lang="bg-BG" sz="800" dirty="0" smtClean="0"/>
                        <a:t>Плъзнете катарамата наляво/надясно, за да регулирате дължината на </a:t>
                      </a:r>
                      <a:r>
                        <a:rPr lang="bg-BG" sz="800" dirty="0" err="1" smtClean="0"/>
                        <a:t>надбедрения</a:t>
                      </a:r>
                      <a:r>
                        <a:rPr lang="bg-BG" sz="800" dirty="0" smtClean="0"/>
                        <a:t> колан. </a:t>
                      </a:r>
                      <a:endParaRPr lang="bg-BG"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g-BG" sz="800" dirty="0" smtClean="0"/>
                        <a:t>Натиснете бутона на катарамата, за да изравните </a:t>
                      </a:r>
                      <a:r>
                        <a:rPr lang="bg-BG" sz="800" dirty="0" err="1" smtClean="0"/>
                        <a:t>надбедрения</a:t>
                      </a:r>
                      <a:r>
                        <a:rPr lang="bg-BG" sz="800" dirty="0" smtClean="0"/>
                        <a:t> колан</a:t>
                      </a:r>
                      <a:endParaRPr lang="bg-BG" sz="800" dirty="0" smtClean="0">
                        <a:latin typeface="Arial" pitchFamily="34" charset="0"/>
                        <a:cs typeface="Arial" pitchFamily="34" charset="0"/>
                      </a:endParaRPr>
                    </a:p>
                  </a:txBody>
                  <a:tcPr/>
                </a:tc>
                <a:extLst>
                  <a:ext uri="{0D108BD9-81ED-4DB2-BD59-A6C34878D82A}">
                    <a16:rowId xmlns:a16="http://schemas.microsoft.com/office/drawing/2014/main" val="10000"/>
                  </a:ext>
                </a:extLst>
              </a:tr>
            </a:tbl>
          </a:graphicData>
        </a:graphic>
      </p:graphicFrame>
      <p:sp>
        <p:nvSpPr>
          <p:cNvPr id="44" name="TextBox 119"/>
          <p:cNvSpPr txBox="1"/>
          <p:nvPr/>
        </p:nvSpPr>
        <p:spPr>
          <a:xfrm>
            <a:off x="203141" y="2852167"/>
            <a:ext cx="3960000" cy="1446550"/>
          </a:xfrm>
          <a:prstGeom prst="rect">
            <a:avLst/>
          </a:prstGeom>
          <a:noFill/>
        </p:spPr>
        <p:txBody>
          <a:bodyPr wrap="square" rtlCol="0">
            <a:spAutoFit/>
          </a:bodyPr>
          <a:lstStyle/>
          <a:p>
            <a:pPr algn="just"/>
            <a:r>
              <a:rPr lang="bg-BG" sz="800" dirty="0" smtClean="0">
                <a:latin typeface="Arial" pitchFamily="34" charset="0"/>
                <a:cs typeface="Arial" pitchFamily="34" charset="0"/>
              </a:rPr>
              <a:t>6. Контролен панел</a:t>
            </a:r>
          </a:p>
          <a:p>
            <a:pPr algn="just"/>
            <a:r>
              <a:rPr lang="bg-BG" sz="800" dirty="0" smtClean="0">
                <a:latin typeface="Arial" pitchFamily="34" charset="0"/>
                <a:cs typeface="Arial" pitchFamily="34" charset="0"/>
              </a:rPr>
              <a:t>(</a:t>
            </a:r>
            <a:r>
              <a:rPr lang="en-US" sz="800" dirty="0" smtClean="0">
                <a:latin typeface="Arial" pitchFamily="34" charset="0"/>
                <a:cs typeface="Arial" pitchFamily="34" charset="0"/>
              </a:rPr>
              <a:t>I</a:t>
            </a:r>
            <a:r>
              <a:rPr lang="bg-BG" sz="800" dirty="0" smtClean="0">
                <a:latin typeface="Arial" pitchFamily="34" charset="0"/>
                <a:cs typeface="Arial" pitchFamily="34" charset="0"/>
              </a:rPr>
              <a:t>) Функция люлка: Налични са пет скорости на люлеене. Натиснете </a:t>
            </a:r>
            <a:r>
              <a:rPr lang="en-US" sz="800" dirty="0" smtClean="0">
                <a:latin typeface="Arial" pitchFamily="34" charset="0"/>
                <a:cs typeface="Arial" pitchFamily="34" charset="0"/>
              </a:rPr>
              <a:t>“</a:t>
            </a:r>
            <a:r>
              <a:rPr lang="bg-BG" sz="800" dirty="0" smtClean="0">
                <a:latin typeface="Arial" pitchFamily="34" charset="0"/>
                <a:cs typeface="Arial" pitchFamily="34" charset="0"/>
              </a:rPr>
              <a:t>+</a:t>
            </a:r>
            <a:r>
              <a:rPr lang="en-US" sz="800" dirty="0" smtClean="0">
                <a:latin typeface="Arial" pitchFamily="34" charset="0"/>
                <a:cs typeface="Arial" pitchFamily="34" charset="0"/>
              </a:rPr>
              <a:t>”</a:t>
            </a:r>
            <a:r>
              <a:rPr lang="bg-BG" sz="800" dirty="0" smtClean="0">
                <a:latin typeface="Arial" pitchFamily="34" charset="0"/>
                <a:cs typeface="Arial" pitchFamily="34" charset="0"/>
              </a:rPr>
              <a:t>, скоростта ще се увеличи и първата индикаторна лампичка ще светне, натиснете </a:t>
            </a:r>
            <a:r>
              <a:rPr lang="en-US" sz="800" dirty="0" smtClean="0">
                <a:latin typeface="Arial" pitchFamily="34" charset="0"/>
                <a:cs typeface="Arial" pitchFamily="34" charset="0"/>
              </a:rPr>
              <a:t>“</a:t>
            </a:r>
            <a:r>
              <a:rPr lang="bg-BG" sz="800" dirty="0" smtClean="0">
                <a:latin typeface="Arial" pitchFamily="34" charset="0"/>
                <a:cs typeface="Arial" pitchFamily="34" charset="0"/>
              </a:rPr>
              <a:t>-</a:t>
            </a:r>
            <a:r>
              <a:rPr lang="en-US" sz="800" dirty="0" smtClean="0">
                <a:latin typeface="Arial" pitchFamily="34" charset="0"/>
                <a:cs typeface="Arial" pitchFamily="34" charset="0"/>
              </a:rPr>
              <a:t>”</a:t>
            </a:r>
            <a:r>
              <a:rPr lang="bg-BG" sz="800" dirty="0" smtClean="0">
                <a:latin typeface="Arial" pitchFamily="34" charset="0"/>
                <a:cs typeface="Arial" pitchFamily="34" charset="0"/>
              </a:rPr>
              <a:t>, скоростта ще се намали и лампичката ще угасне. (Както е показано на снимката).</a:t>
            </a:r>
          </a:p>
          <a:p>
            <a:pPr algn="just"/>
            <a:r>
              <a:rPr lang="bg-BG" sz="800" dirty="0" smtClean="0">
                <a:latin typeface="Arial" pitchFamily="34" charset="0"/>
                <a:cs typeface="Arial" pitchFamily="34" charset="0"/>
              </a:rPr>
              <a:t>(</a:t>
            </a:r>
            <a:r>
              <a:rPr lang="en-US" sz="800" dirty="0" smtClean="0">
                <a:latin typeface="Arial" pitchFamily="34" charset="0"/>
                <a:cs typeface="Arial" pitchFamily="34" charset="0"/>
              </a:rPr>
              <a:t>II) </a:t>
            </a:r>
            <a:r>
              <a:rPr lang="bg-BG" sz="800" dirty="0" smtClean="0">
                <a:latin typeface="Arial" pitchFamily="34" charset="0"/>
                <a:cs typeface="Arial" pitchFamily="34" charset="0"/>
              </a:rPr>
              <a:t>Налични са три настройки на времето, натиснете веднъж – ще светне лампичката за 8 минути, натиснете втори път за 15 минути, натиснете трети път за 30 минути, всички функции ще спрат, щом изтече избраното време, след</a:t>
            </a:r>
            <a:r>
              <a:rPr lang="en-US" sz="800" dirty="0" smtClean="0">
                <a:latin typeface="Arial" pitchFamily="34" charset="0"/>
                <a:cs typeface="Arial" pitchFamily="34" charset="0"/>
              </a:rPr>
              <a:t> </a:t>
            </a:r>
            <a:r>
              <a:rPr lang="bg-BG" sz="800" dirty="0" smtClean="0">
                <a:latin typeface="Arial" pitchFamily="34" charset="0"/>
                <a:cs typeface="Arial" pitchFamily="34" charset="0"/>
              </a:rPr>
              <a:t>това люлката ще премине в режим на готовност, за да пести енергия. Ако не се избере време за работа, всички започнати функции ще продължат да работят, докато не свърши захранването.</a:t>
            </a:r>
          </a:p>
        </p:txBody>
      </p:sp>
      <p:sp>
        <p:nvSpPr>
          <p:cNvPr id="45" name="Правоъгълник 14"/>
          <p:cNvSpPr/>
          <p:nvPr/>
        </p:nvSpPr>
        <p:spPr>
          <a:xfrm>
            <a:off x="194551" y="4222249"/>
            <a:ext cx="4067125" cy="2308324"/>
          </a:xfrm>
          <a:prstGeom prst="rect">
            <a:avLst/>
          </a:prstGeom>
        </p:spPr>
        <p:txBody>
          <a:bodyPr wrap="square">
            <a:spAutoFit/>
          </a:bodyPr>
          <a:lstStyle/>
          <a:p>
            <a:pPr algn="just"/>
            <a:r>
              <a:rPr lang="en-US" sz="800" dirty="0">
                <a:latin typeface="Arial" pitchFamily="34" charset="0"/>
                <a:cs typeface="Arial" pitchFamily="34" charset="0"/>
              </a:rPr>
              <a:t>(III)</a:t>
            </a:r>
            <a:r>
              <a:rPr lang="bg-BG" sz="800" dirty="0">
                <a:latin typeface="Arial" pitchFamily="34" charset="0"/>
                <a:cs typeface="Arial" pitchFamily="34" charset="0"/>
              </a:rPr>
              <a:t> Музикален бутон: Натиснете веднъж, за да започне музиката, натиснете</a:t>
            </a:r>
            <a:r>
              <a:rPr lang="en-US" sz="800" dirty="0">
                <a:latin typeface="Arial" pitchFamily="34" charset="0"/>
                <a:cs typeface="Arial" pitchFamily="34" charset="0"/>
              </a:rPr>
              <a:t> </a:t>
            </a:r>
            <a:r>
              <a:rPr lang="bg-BG" sz="800" dirty="0">
                <a:latin typeface="Arial" pitchFamily="34" charset="0"/>
                <a:cs typeface="Arial" pitchFamily="34" charset="0"/>
              </a:rPr>
              <a:t>втори до четвърти път, за да увеличите силата на звука. Натиснете пети път, за да спрете музиката, натиснете шести път, за да превключи на следващата мелодия (общо 12 мелодии, 4 акорда</a:t>
            </a:r>
            <a:r>
              <a:rPr lang="bg-BG" sz="800" dirty="0" smtClean="0">
                <a:latin typeface="Arial" pitchFamily="34" charset="0"/>
                <a:cs typeface="Arial" pitchFamily="34" charset="0"/>
              </a:rPr>
              <a:t>)</a:t>
            </a:r>
          </a:p>
          <a:p>
            <a:pPr algn="just"/>
            <a:r>
              <a:rPr lang="en-US" sz="800" dirty="0">
                <a:latin typeface="Arial" pitchFamily="34" charset="0"/>
                <a:cs typeface="Arial" pitchFamily="34" charset="0"/>
              </a:rPr>
              <a:t>(IV)</a:t>
            </a:r>
            <a:r>
              <a:rPr lang="bg-BG" sz="800" dirty="0">
                <a:latin typeface="Arial" pitchFamily="34" charset="0"/>
                <a:cs typeface="Arial" pitchFamily="34" charset="0"/>
              </a:rPr>
              <a:t> 4*1.5АА батерии в основн</a:t>
            </a:r>
            <a:r>
              <a:rPr lang="en-US" sz="800" dirty="0">
                <a:latin typeface="Arial" pitchFamily="34" charset="0"/>
                <a:cs typeface="Arial" pitchFamily="34" charset="0"/>
              </a:rPr>
              <a:t>a</a:t>
            </a:r>
            <a:r>
              <a:rPr lang="bg-BG" sz="800" dirty="0">
                <a:latin typeface="Arial" pitchFamily="34" charset="0"/>
                <a:cs typeface="Arial" pitchFamily="34" charset="0"/>
              </a:rPr>
              <a:t>та рамка или използвайки адаптер</a:t>
            </a:r>
          </a:p>
          <a:p>
            <a:pPr marL="228600" indent="-228600" algn="just">
              <a:buAutoNum type="arabicParenR"/>
            </a:pPr>
            <a:r>
              <a:rPr lang="bg-BG" sz="800" dirty="0" smtClean="0">
                <a:latin typeface="Arial" pitchFamily="34" charset="0"/>
                <a:cs typeface="Arial" pitchFamily="34" charset="0"/>
              </a:rPr>
              <a:t>Поставете </a:t>
            </a:r>
            <a:r>
              <a:rPr lang="bg-BG" sz="800" dirty="0">
                <a:latin typeface="Arial" pitchFamily="34" charset="0"/>
                <a:cs typeface="Arial" pitchFamily="34" charset="0"/>
              </a:rPr>
              <a:t>батериите в основната рамка: както е показано, разхлабете винта с кръстата отвертка, след това отстранете капака на батерията и поставете батерии като спазвате поляритета, обозначен на отделението за батерии, след това покрийте и захванете капака на отделението за батерии. Отстранете батериите от отделението за батерии, като следвате същите стъпки</a:t>
            </a:r>
            <a:r>
              <a:rPr lang="bg-BG" sz="800" dirty="0" smtClean="0">
                <a:latin typeface="Arial" pitchFamily="34" charset="0"/>
                <a:cs typeface="Arial" pitchFamily="34" charset="0"/>
              </a:rPr>
              <a:t>.</a:t>
            </a:r>
          </a:p>
          <a:p>
            <a:pPr marL="228600" indent="-228600" algn="just">
              <a:buFontTx/>
              <a:buAutoNum type="arabicParenR"/>
            </a:pPr>
            <a:r>
              <a:rPr lang="bg-BG" sz="800" dirty="0" smtClean="0">
                <a:latin typeface="Arial" pitchFamily="34" charset="0"/>
                <a:cs typeface="Arial" pitchFamily="34" charset="0"/>
              </a:rPr>
              <a:t> </a:t>
            </a:r>
            <a:r>
              <a:rPr lang="bg-BG" sz="800" dirty="0">
                <a:latin typeface="Arial" pitchFamily="34" charset="0"/>
                <a:cs typeface="Arial" pitchFamily="34" charset="0"/>
              </a:rPr>
              <a:t>Поставете положителната полярност  на 5АА батерията към “+” края на отделението за </a:t>
            </a:r>
            <a:r>
              <a:rPr lang="bg-BG" sz="800" dirty="0" smtClean="0">
                <a:latin typeface="Arial" pitchFamily="34" charset="0"/>
                <a:cs typeface="Arial" pitchFamily="34" charset="0"/>
              </a:rPr>
              <a:t>батерии</a:t>
            </a:r>
          </a:p>
          <a:p>
            <a:pPr marL="228600" indent="-228600" algn="just">
              <a:buFontTx/>
              <a:buAutoNum type="arabicParenR"/>
            </a:pPr>
            <a:r>
              <a:rPr lang="bg-BG" sz="800" dirty="0" smtClean="0">
                <a:latin typeface="Arial" pitchFamily="34" charset="0"/>
                <a:cs typeface="Arial" pitchFamily="34" charset="0"/>
              </a:rPr>
              <a:t> </a:t>
            </a:r>
            <a:r>
              <a:rPr lang="bg-BG" sz="800" dirty="0">
                <a:latin typeface="Arial" pitchFamily="34" charset="0"/>
                <a:cs typeface="Arial" pitchFamily="34" charset="0"/>
              </a:rPr>
              <a:t>Както на следващата снимка, вкарайте </a:t>
            </a:r>
            <a:r>
              <a:rPr lang="en-US" sz="800" dirty="0">
                <a:latin typeface="Arial" pitchFamily="34" charset="0"/>
                <a:cs typeface="Arial" pitchFamily="34" charset="0"/>
              </a:rPr>
              <a:t>DC</a:t>
            </a:r>
            <a:r>
              <a:rPr lang="bg-BG" sz="800" dirty="0">
                <a:latin typeface="Arial" pitchFamily="34" charset="0"/>
                <a:cs typeface="Arial" pitchFamily="34" charset="0"/>
              </a:rPr>
              <a:t> щепсел на адаптер в </a:t>
            </a:r>
            <a:r>
              <a:rPr lang="en-US" sz="800" dirty="0">
                <a:latin typeface="Arial" pitchFamily="34" charset="0"/>
                <a:cs typeface="Arial" pitchFamily="34" charset="0"/>
              </a:rPr>
              <a:t>DC </a:t>
            </a:r>
            <a:r>
              <a:rPr lang="bg-BG" sz="800" dirty="0">
                <a:latin typeface="Arial" pitchFamily="34" charset="0"/>
                <a:cs typeface="Arial" pitchFamily="34" charset="0"/>
              </a:rPr>
              <a:t>конектор, </a:t>
            </a:r>
            <a:r>
              <a:rPr lang="en-US" sz="800" dirty="0">
                <a:latin typeface="Arial" pitchFamily="34" charset="0"/>
                <a:cs typeface="Arial" pitchFamily="34" charset="0"/>
              </a:rPr>
              <a:t>AC </a:t>
            </a:r>
            <a:r>
              <a:rPr lang="bg-BG" sz="800" dirty="0">
                <a:latin typeface="Arial" pitchFamily="34" charset="0"/>
                <a:cs typeface="Arial" pitchFamily="34" charset="0"/>
              </a:rPr>
              <a:t>щепсел в </a:t>
            </a:r>
            <a:r>
              <a:rPr lang="en-US" sz="800" dirty="0">
                <a:latin typeface="Arial" pitchFamily="34" charset="0"/>
                <a:cs typeface="Arial" pitchFamily="34" charset="0"/>
              </a:rPr>
              <a:t>100-240V 50/60Hz 0.3A AC </a:t>
            </a:r>
            <a:r>
              <a:rPr lang="bg-BG" sz="800" dirty="0">
                <a:latin typeface="Arial" pitchFamily="34" charset="0"/>
                <a:cs typeface="Arial" pitchFamily="34" charset="0"/>
              </a:rPr>
              <a:t>изход.</a:t>
            </a:r>
          </a:p>
          <a:p>
            <a:pPr marL="228600" indent="-228600" algn="just">
              <a:buFontTx/>
              <a:buAutoNum type="arabicParenR"/>
            </a:pPr>
            <a:endParaRPr lang="bg-BG" sz="800" dirty="0">
              <a:latin typeface="Arial" pitchFamily="34" charset="0"/>
              <a:cs typeface="Arial" pitchFamily="34" charset="0"/>
            </a:endParaRPr>
          </a:p>
          <a:p>
            <a:pPr marL="228600" indent="-228600" algn="just">
              <a:buAutoNum type="arabicParenR"/>
            </a:pPr>
            <a:endParaRPr lang="bg-BG" sz="800" dirty="0">
              <a:latin typeface="Arial" pitchFamily="34" charset="0"/>
              <a:cs typeface="Arial" pitchFamily="34" charset="0"/>
            </a:endParaRPr>
          </a:p>
          <a:p>
            <a:pPr algn="just"/>
            <a:endParaRPr lang="bg-BG" sz="800" dirty="0">
              <a:latin typeface="Arial" pitchFamily="34" charset="0"/>
              <a:cs typeface="Arial" pitchFamily="34" charset="0"/>
            </a:endParaRPr>
          </a:p>
        </p:txBody>
      </p:sp>
      <p:sp>
        <p:nvSpPr>
          <p:cNvPr id="47" name="TextBox 17"/>
          <p:cNvSpPr txBox="1"/>
          <p:nvPr/>
        </p:nvSpPr>
        <p:spPr>
          <a:xfrm>
            <a:off x="251520" y="6478687"/>
            <a:ext cx="396000" cy="180000"/>
          </a:xfrm>
          <a:prstGeom prst="roundRect">
            <a:avLst/>
          </a:prstGeom>
          <a:noFill/>
          <a:ln w="6350">
            <a:solidFill>
              <a:schemeClr val="tx1"/>
            </a:solidFill>
          </a:ln>
        </p:spPr>
        <p:txBody>
          <a:bodyPr wrap="square" rtlCol="0" anchor="ctr">
            <a:spAutoFit/>
          </a:bodyPr>
          <a:lstStyle/>
          <a:p>
            <a:pPr algn="ctr"/>
            <a:r>
              <a:rPr lang="bg-BG" sz="900" b="1" dirty="0">
                <a:latin typeface="Arial" pitchFamily="34" charset="0"/>
                <a:cs typeface="Arial" pitchFamily="34" charset="0"/>
              </a:rPr>
              <a:t>7</a:t>
            </a:r>
          </a:p>
        </p:txBody>
      </p:sp>
      <p:sp>
        <p:nvSpPr>
          <p:cNvPr id="63" name="TextBox 56"/>
          <p:cNvSpPr txBox="1"/>
          <p:nvPr/>
        </p:nvSpPr>
        <p:spPr>
          <a:xfrm>
            <a:off x="4932906" y="114431"/>
            <a:ext cx="3984771" cy="215444"/>
          </a:xfrm>
          <a:prstGeom prst="rect">
            <a:avLst/>
          </a:prstGeom>
          <a:noFill/>
        </p:spPr>
        <p:txBody>
          <a:bodyPr wrap="square" rtlCol="0">
            <a:spAutoFit/>
          </a:bodyPr>
          <a:lstStyle/>
          <a:p>
            <a:r>
              <a:rPr lang="bg-BG" sz="800" dirty="0"/>
              <a:t>2. </a:t>
            </a:r>
            <a:r>
              <a:rPr lang="bg-BG" sz="800" dirty="0" err="1"/>
              <a:t>Coloque</a:t>
            </a:r>
            <a:r>
              <a:rPr lang="bg-BG" sz="800" dirty="0"/>
              <a:t> </a:t>
            </a:r>
            <a:r>
              <a:rPr lang="bg-BG" sz="800" dirty="0" err="1"/>
              <a:t>la</a:t>
            </a:r>
            <a:r>
              <a:rPr lang="bg-BG" sz="800" dirty="0"/>
              <a:t> </a:t>
            </a:r>
            <a:r>
              <a:rPr lang="bg-BG" sz="800" dirty="0" err="1"/>
              <a:t>polaridad</a:t>
            </a:r>
            <a:r>
              <a:rPr lang="bg-BG" sz="800" dirty="0"/>
              <a:t> </a:t>
            </a:r>
            <a:r>
              <a:rPr lang="bg-BG" sz="800" dirty="0" err="1"/>
              <a:t>positiva</a:t>
            </a:r>
            <a:r>
              <a:rPr lang="bg-BG" sz="800" dirty="0"/>
              <a:t> de </a:t>
            </a:r>
            <a:r>
              <a:rPr lang="bg-BG" sz="800" dirty="0" err="1"/>
              <a:t>la</a:t>
            </a:r>
            <a:r>
              <a:rPr lang="bg-BG" sz="800" dirty="0"/>
              <a:t> </a:t>
            </a:r>
            <a:r>
              <a:rPr lang="bg-BG" sz="800" dirty="0" err="1"/>
              <a:t>batería</a:t>
            </a:r>
            <a:r>
              <a:rPr lang="bg-BG" sz="800" dirty="0"/>
              <a:t> 5AA a "+" </a:t>
            </a:r>
            <a:r>
              <a:rPr lang="bg-BG" sz="800" dirty="0" err="1"/>
              <a:t>fin</a:t>
            </a:r>
            <a:r>
              <a:rPr lang="bg-BG" sz="800" dirty="0"/>
              <a:t> </a:t>
            </a:r>
            <a:r>
              <a:rPr lang="bg-BG" sz="800" dirty="0" err="1"/>
              <a:t>del</a:t>
            </a:r>
            <a:r>
              <a:rPr lang="bg-BG" sz="800" dirty="0"/>
              <a:t> </a:t>
            </a:r>
            <a:r>
              <a:rPr lang="bg-BG" sz="800" dirty="0" err="1"/>
              <a:t>compartimiento</a:t>
            </a:r>
            <a:r>
              <a:rPr lang="bg-BG" sz="800" dirty="0"/>
              <a:t> de </a:t>
            </a:r>
            <a:r>
              <a:rPr lang="bg-BG" sz="800" dirty="0" err="1"/>
              <a:t>la</a:t>
            </a:r>
            <a:r>
              <a:rPr lang="bg-BG" sz="800" dirty="0"/>
              <a:t> </a:t>
            </a:r>
            <a:r>
              <a:rPr lang="bg-BG" sz="800" dirty="0" err="1"/>
              <a:t>batería</a:t>
            </a:r>
            <a:r>
              <a:rPr lang="bg-BG" sz="800" dirty="0"/>
              <a:t> </a:t>
            </a:r>
            <a:endParaRPr lang="bg-BG" sz="800" dirty="0" smtClean="0">
              <a:latin typeface="Arial" pitchFamily="34" charset="0"/>
              <a:cs typeface="Arial" pitchFamily="34" charset="0"/>
            </a:endParaRPr>
          </a:p>
        </p:txBody>
      </p:sp>
      <p:sp>
        <p:nvSpPr>
          <p:cNvPr id="64" name="TextBox 30"/>
          <p:cNvSpPr txBox="1"/>
          <p:nvPr/>
        </p:nvSpPr>
        <p:spPr>
          <a:xfrm>
            <a:off x="4932906" y="253169"/>
            <a:ext cx="3880800" cy="338554"/>
          </a:xfrm>
          <a:prstGeom prst="rect">
            <a:avLst/>
          </a:prstGeom>
          <a:noFill/>
        </p:spPr>
        <p:txBody>
          <a:bodyPr wrap="square" rtlCol="0">
            <a:spAutoFit/>
          </a:bodyPr>
          <a:lstStyle/>
          <a:p>
            <a:pPr algn="just"/>
            <a:r>
              <a:rPr lang="bg-BG" sz="800" dirty="0"/>
              <a:t>3) </a:t>
            </a:r>
            <a:r>
              <a:rPr lang="bg-BG" sz="800" dirty="0" err="1"/>
              <a:t>Como</a:t>
            </a:r>
            <a:r>
              <a:rPr lang="bg-BG" sz="800" dirty="0"/>
              <a:t> </a:t>
            </a:r>
            <a:r>
              <a:rPr lang="bg-BG" sz="800" dirty="0" err="1"/>
              <a:t>siguiente</a:t>
            </a:r>
            <a:r>
              <a:rPr lang="bg-BG" sz="800" dirty="0"/>
              <a:t> </a:t>
            </a:r>
            <a:r>
              <a:rPr lang="bg-BG" sz="800" dirty="0" err="1"/>
              <a:t>imagen</a:t>
            </a:r>
            <a:r>
              <a:rPr lang="bg-BG" sz="800" dirty="0"/>
              <a:t>, </a:t>
            </a:r>
            <a:r>
              <a:rPr lang="bg-BG" sz="800" dirty="0" err="1"/>
              <a:t>inserte</a:t>
            </a:r>
            <a:r>
              <a:rPr lang="bg-BG" sz="800" dirty="0"/>
              <a:t> </a:t>
            </a:r>
            <a:r>
              <a:rPr lang="bg-BG" sz="800" dirty="0" err="1"/>
              <a:t>la</a:t>
            </a:r>
            <a:r>
              <a:rPr lang="bg-BG" sz="800" dirty="0"/>
              <a:t> </a:t>
            </a:r>
            <a:r>
              <a:rPr lang="bg-BG" sz="800" dirty="0" err="1"/>
              <a:t>clavija</a:t>
            </a:r>
            <a:r>
              <a:rPr lang="bg-BG" sz="800" dirty="0"/>
              <a:t> de cc </a:t>
            </a:r>
            <a:r>
              <a:rPr lang="bg-BG" sz="800" dirty="0" err="1"/>
              <a:t>del</a:t>
            </a:r>
            <a:r>
              <a:rPr lang="bg-BG" sz="800" dirty="0"/>
              <a:t> </a:t>
            </a:r>
            <a:r>
              <a:rPr lang="bg-BG" sz="800" dirty="0" err="1"/>
              <a:t>adaptador</a:t>
            </a:r>
            <a:r>
              <a:rPr lang="bg-BG" sz="800" dirty="0"/>
              <a:t> </a:t>
            </a:r>
            <a:r>
              <a:rPr lang="bg-BG" sz="800" dirty="0" err="1"/>
              <a:t>en</a:t>
            </a:r>
            <a:r>
              <a:rPr lang="bg-BG" sz="800" dirty="0"/>
              <a:t> </a:t>
            </a:r>
            <a:r>
              <a:rPr lang="bg-BG" sz="800" dirty="0" err="1"/>
              <a:t>el</a:t>
            </a:r>
            <a:r>
              <a:rPr lang="bg-BG" sz="800" dirty="0"/>
              <a:t> </a:t>
            </a:r>
            <a:r>
              <a:rPr lang="bg-BG" sz="800" dirty="0" err="1"/>
              <a:t>conector</a:t>
            </a:r>
            <a:r>
              <a:rPr lang="bg-BG" sz="800" dirty="0"/>
              <a:t> DC, AC </a:t>
            </a:r>
            <a:r>
              <a:rPr lang="bg-BG" sz="800" dirty="0" err="1"/>
              <a:t>enchufe</a:t>
            </a:r>
            <a:r>
              <a:rPr lang="bg-BG" sz="800" dirty="0"/>
              <a:t> </a:t>
            </a:r>
            <a:r>
              <a:rPr lang="bg-BG" sz="800" dirty="0" err="1"/>
              <a:t>en</a:t>
            </a:r>
            <a:r>
              <a:rPr lang="bg-BG" sz="800" dirty="0"/>
              <a:t> 100-240V </a:t>
            </a:r>
            <a:r>
              <a:rPr lang="bg-BG" sz="800" dirty="0" err="1"/>
              <a:t>salida</a:t>
            </a:r>
            <a:r>
              <a:rPr lang="bg-BG" sz="800" dirty="0"/>
              <a:t> 50 / 60Hz 0.3A AC. </a:t>
            </a:r>
            <a:endParaRPr lang="bg-BG" sz="800" dirty="0" smtClean="0">
              <a:latin typeface="Arial" pitchFamily="34" charset="0"/>
              <a:cs typeface="Arial" pitchFamily="34" charset="0"/>
            </a:endParaRPr>
          </a:p>
        </p:txBody>
      </p:sp>
      <p:sp>
        <p:nvSpPr>
          <p:cNvPr id="65" name="TextBox 15"/>
          <p:cNvSpPr txBox="1"/>
          <p:nvPr/>
        </p:nvSpPr>
        <p:spPr>
          <a:xfrm>
            <a:off x="4933526" y="820384"/>
            <a:ext cx="3886121" cy="461665"/>
          </a:xfrm>
          <a:prstGeom prst="rect">
            <a:avLst/>
          </a:prstGeom>
          <a:noFill/>
        </p:spPr>
        <p:txBody>
          <a:bodyPr wrap="square" rtlCol="0">
            <a:spAutoFit/>
          </a:bodyPr>
          <a:lstStyle/>
          <a:p>
            <a:pPr algn="just"/>
            <a:r>
              <a:rPr lang="bg-BG" sz="800" dirty="0"/>
              <a:t>(1) </a:t>
            </a:r>
            <a:r>
              <a:rPr lang="bg-BG" sz="800" dirty="0" err="1"/>
              <a:t>Ajuste</a:t>
            </a:r>
            <a:r>
              <a:rPr lang="bg-BG" sz="800" dirty="0"/>
              <a:t> </a:t>
            </a:r>
            <a:r>
              <a:rPr lang="bg-BG" sz="800" dirty="0" err="1"/>
              <a:t>el</a:t>
            </a:r>
            <a:r>
              <a:rPr lang="bg-BG" sz="800" dirty="0"/>
              <a:t> </a:t>
            </a:r>
            <a:r>
              <a:rPr lang="bg-BG" sz="800" dirty="0" err="1"/>
              <a:t>ángulo</a:t>
            </a:r>
            <a:r>
              <a:rPr lang="bg-BG" sz="800" dirty="0"/>
              <a:t> </a:t>
            </a:r>
            <a:r>
              <a:rPr lang="bg-BG" sz="800" dirty="0" err="1"/>
              <a:t>del</a:t>
            </a:r>
            <a:r>
              <a:rPr lang="bg-BG" sz="800" dirty="0"/>
              <a:t> </a:t>
            </a:r>
            <a:r>
              <a:rPr lang="bg-BG" sz="800" dirty="0" err="1"/>
              <a:t>respaldo</a:t>
            </a:r>
            <a:r>
              <a:rPr lang="bg-BG" sz="800" dirty="0"/>
              <a:t>, </a:t>
            </a:r>
            <a:r>
              <a:rPr lang="bg-BG" sz="800" dirty="0" err="1"/>
              <a:t>como</a:t>
            </a:r>
            <a:r>
              <a:rPr lang="bg-BG" sz="800" dirty="0"/>
              <a:t> </a:t>
            </a:r>
            <a:r>
              <a:rPr lang="bg-BG" sz="800" dirty="0" err="1"/>
              <a:t>se</a:t>
            </a:r>
            <a:r>
              <a:rPr lang="bg-BG" sz="800" dirty="0"/>
              <a:t> </a:t>
            </a:r>
            <a:r>
              <a:rPr lang="bg-BG" sz="800" dirty="0" err="1"/>
              <a:t>muestra</a:t>
            </a:r>
            <a:r>
              <a:rPr lang="bg-BG" sz="800" dirty="0"/>
              <a:t>, </a:t>
            </a:r>
            <a:r>
              <a:rPr lang="bg-BG" sz="800" dirty="0" err="1"/>
              <a:t>presione</a:t>
            </a:r>
            <a:r>
              <a:rPr lang="bg-BG" sz="800" dirty="0"/>
              <a:t> </a:t>
            </a:r>
            <a:r>
              <a:rPr lang="bg-BG" sz="800" dirty="0" err="1"/>
              <a:t>los</a:t>
            </a:r>
            <a:r>
              <a:rPr lang="bg-BG" sz="800" dirty="0"/>
              <a:t> </a:t>
            </a:r>
            <a:r>
              <a:rPr lang="bg-BG" sz="800" dirty="0" err="1"/>
              <a:t>botones</a:t>
            </a:r>
            <a:r>
              <a:rPr lang="bg-BG" sz="800" dirty="0"/>
              <a:t> </a:t>
            </a:r>
            <a:r>
              <a:rPr lang="bg-BG" sz="800" dirty="0" err="1"/>
              <a:t>izquierdo</a:t>
            </a:r>
            <a:r>
              <a:rPr lang="bg-BG" sz="800" dirty="0"/>
              <a:t> y </a:t>
            </a:r>
            <a:r>
              <a:rPr lang="bg-BG" sz="800" dirty="0" err="1"/>
              <a:t>derecho</a:t>
            </a:r>
            <a:r>
              <a:rPr lang="bg-BG" sz="800" dirty="0"/>
              <a:t> </a:t>
            </a:r>
            <a:r>
              <a:rPr lang="bg-BG" sz="800" dirty="0" err="1"/>
              <a:t>para</a:t>
            </a:r>
            <a:r>
              <a:rPr lang="bg-BG" sz="800" dirty="0"/>
              <a:t> </a:t>
            </a:r>
            <a:r>
              <a:rPr lang="bg-BG" sz="800" dirty="0" err="1"/>
              <a:t>ajustar</a:t>
            </a:r>
            <a:r>
              <a:rPr lang="bg-BG" sz="800" dirty="0"/>
              <a:t> </a:t>
            </a:r>
            <a:r>
              <a:rPr lang="bg-BG" sz="800" dirty="0" err="1"/>
              <a:t>el</a:t>
            </a:r>
            <a:r>
              <a:rPr lang="bg-BG" sz="800" dirty="0"/>
              <a:t> </a:t>
            </a:r>
            <a:r>
              <a:rPr lang="bg-BG" sz="800" dirty="0" err="1"/>
              <a:t>asiento</a:t>
            </a:r>
            <a:r>
              <a:rPr lang="bg-BG" sz="800" dirty="0"/>
              <a:t> </a:t>
            </a:r>
            <a:r>
              <a:rPr lang="bg-BG" sz="800" dirty="0" err="1"/>
              <a:t>al</a:t>
            </a:r>
            <a:r>
              <a:rPr lang="bg-BG" sz="800" dirty="0"/>
              <a:t> </a:t>
            </a:r>
            <a:r>
              <a:rPr lang="bg-BG" sz="800" dirty="0" err="1"/>
              <a:t>mismo</a:t>
            </a:r>
            <a:r>
              <a:rPr lang="bg-BG" sz="800" dirty="0"/>
              <a:t> </a:t>
            </a:r>
            <a:r>
              <a:rPr lang="bg-BG" sz="800" dirty="0" err="1"/>
              <a:t>tiempo</a:t>
            </a:r>
            <a:r>
              <a:rPr lang="bg-BG" sz="800" dirty="0"/>
              <a:t>, a </a:t>
            </a:r>
            <a:r>
              <a:rPr lang="bg-BG" sz="800" dirty="0" err="1"/>
              <a:t>continuación</a:t>
            </a:r>
            <a:r>
              <a:rPr lang="bg-BG" sz="800" dirty="0"/>
              <a:t>, </a:t>
            </a:r>
            <a:r>
              <a:rPr lang="bg-BG" sz="800" dirty="0" err="1"/>
              <a:t>gire</a:t>
            </a:r>
            <a:r>
              <a:rPr lang="bg-BG" sz="800" dirty="0"/>
              <a:t> </a:t>
            </a:r>
            <a:r>
              <a:rPr lang="bg-BG" sz="800" dirty="0" err="1"/>
              <a:t>el</a:t>
            </a:r>
            <a:r>
              <a:rPr lang="bg-BG" sz="800" dirty="0"/>
              <a:t> </a:t>
            </a:r>
            <a:r>
              <a:rPr lang="bg-BG" sz="800" dirty="0" err="1"/>
              <a:t>asiento</a:t>
            </a:r>
            <a:r>
              <a:rPr lang="bg-BG" sz="800" dirty="0"/>
              <a:t> </a:t>
            </a:r>
            <a:r>
              <a:rPr lang="bg-BG" sz="800" dirty="0" err="1"/>
              <a:t>hacia</a:t>
            </a:r>
            <a:r>
              <a:rPr lang="bg-BG" sz="800" dirty="0"/>
              <a:t> </a:t>
            </a:r>
            <a:r>
              <a:rPr lang="bg-BG" sz="800" dirty="0" err="1"/>
              <a:t>arriba</a:t>
            </a:r>
            <a:r>
              <a:rPr lang="bg-BG" sz="800" dirty="0"/>
              <a:t> y </a:t>
            </a:r>
            <a:r>
              <a:rPr lang="bg-BG" sz="800" dirty="0" err="1"/>
              <a:t>hacia</a:t>
            </a:r>
            <a:r>
              <a:rPr lang="bg-BG" sz="800" dirty="0"/>
              <a:t> </a:t>
            </a:r>
            <a:r>
              <a:rPr lang="bg-BG" sz="800" dirty="0" err="1"/>
              <a:t>abajo</a:t>
            </a:r>
            <a:r>
              <a:rPr lang="bg-BG" sz="800" dirty="0"/>
              <a:t> </a:t>
            </a:r>
            <a:r>
              <a:rPr lang="bg-BG" sz="800" dirty="0" err="1"/>
              <a:t>ángulo</a:t>
            </a:r>
            <a:r>
              <a:rPr lang="bg-BG" sz="800" dirty="0"/>
              <a:t> </a:t>
            </a:r>
            <a:r>
              <a:rPr lang="bg-BG" sz="800" dirty="0" err="1"/>
              <a:t>del</a:t>
            </a:r>
            <a:r>
              <a:rPr lang="bg-BG" sz="800" dirty="0"/>
              <a:t> </a:t>
            </a:r>
            <a:r>
              <a:rPr lang="bg-BG" sz="800" dirty="0" err="1"/>
              <a:t>respaldo</a:t>
            </a:r>
            <a:r>
              <a:rPr lang="bg-BG" sz="800" dirty="0"/>
              <a:t> </a:t>
            </a:r>
            <a:r>
              <a:rPr lang="bg-BG" sz="800" dirty="0" err="1"/>
              <a:t>se</a:t>
            </a:r>
            <a:r>
              <a:rPr lang="bg-BG" sz="800" dirty="0"/>
              <a:t> </a:t>
            </a:r>
            <a:r>
              <a:rPr lang="bg-BG" sz="800" dirty="0" err="1"/>
              <a:t>puede</a:t>
            </a:r>
            <a:r>
              <a:rPr lang="bg-BG" sz="800" dirty="0"/>
              <a:t> </a:t>
            </a:r>
            <a:r>
              <a:rPr lang="bg-BG" sz="800" dirty="0" err="1"/>
              <a:t>ajustar</a:t>
            </a:r>
            <a:r>
              <a:rPr lang="bg-BG" sz="800" dirty="0"/>
              <a:t>. </a:t>
            </a:r>
            <a:endParaRPr lang="bg-BG" sz="800" dirty="0" smtClean="0">
              <a:latin typeface="Arial" pitchFamily="34" charset="0"/>
              <a:cs typeface="Arial" pitchFamily="34" charset="0"/>
            </a:endParaRPr>
          </a:p>
        </p:txBody>
      </p:sp>
      <p:sp>
        <p:nvSpPr>
          <p:cNvPr id="66" name="TextBox 46"/>
          <p:cNvSpPr txBox="1"/>
          <p:nvPr/>
        </p:nvSpPr>
        <p:spPr>
          <a:xfrm>
            <a:off x="4932906" y="1263130"/>
            <a:ext cx="3886121" cy="338554"/>
          </a:xfrm>
          <a:prstGeom prst="rect">
            <a:avLst/>
          </a:prstGeom>
          <a:noFill/>
        </p:spPr>
        <p:txBody>
          <a:bodyPr wrap="square" rtlCol="0">
            <a:spAutoFit/>
          </a:bodyPr>
          <a:lstStyle/>
          <a:p>
            <a:pPr algn="just"/>
            <a:r>
              <a:rPr lang="en-US" sz="800" dirty="0" smtClean="0">
                <a:latin typeface="Arial" pitchFamily="34" charset="0"/>
                <a:cs typeface="Arial" pitchFamily="34" charset="0"/>
              </a:rPr>
              <a:t>(2) </a:t>
            </a:r>
            <a:r>
              <a:rPr lang="bg-BG" sz="800" dirty="0" err="1"/>
              <a:t>Empuje</a:t>
            </a:r>
            <a:r>
              <a:rPr lang="bg-BG" sz="800" dirty="0"/>
              <a:t> </a:t>
            </a:r>
            <a:r>
              <a:rPr lang="bg-BG" sz="800" dirty="0" err="1"/>
              <a:t>el</a:t>
            </a:r>
            <a:r>
              <a:rPr lang="bg-BG" sz="800" dirty="0"/>
              <a:t> </a:t>
            </a:r>
            <a:r>
              <a:rPr lang="bg-BG" sz="800" dirty="0" err="1"/>
              <a:t>cuello</a:t>
            </a:r>
            <a:r>
              <a:rPr lang="bg-BG" sz="800" dirty="0"/>
              <a:t> con </a:t>
            </a:r>
            <a:r>
              <a:rPr lang="bg-BG" sz="800" dirty="0" err="1"/>
              <a:t>juguete</a:t>
            </a:r>
            <a:r>
              <a:rPr lang="es-ES" sz="800" dirty="0"/>
              <a:t>s</a:t>
            </a:r>
            <a:r>
              <a:rPr lang="bg-BG" sz="800" dirty="0"/>
              <a:t>: </a:t>
            </a:r>
            <a:r>
              <a:rPr lang="bg-BG" sz="800" dirty="0" err="1"/>
              <a:t>como</a:t>
            </a:r>
            <a:r>
              <a:rPr lang="bg-BG" sz="800" dirty="0"/>
              <a:t> </a:t>
            </a:r>
            <a:r>
              <a:rPr lang="bg-BG" sz="800" dirty="0" err="1"/>
              <a:t>se</a:t>
            </a:r>
            <a:r>
              <a:rPr lang="bg-BG" sz="800" dirty="0"/>
              <a:t> </a:t>
            </a:r>
            <a:r>
              <a:rPr lang="bg-BG" sz="800" dirty="0" err="1"/>
              <a:t>muestra</a:t>
            </a:r>
            <a:r>
              <a:rPr lang="bg-BG" sz="800" dirty="0"/>
              <a:t> </a:t>
            </a:r>
            <a:r>
              <a:rPr lang="bg-BG" sz="800" dirty="0" err="1"/>
              <a:t>por</a:t>
            </a:r>
            <a:r>
              <a:rPr lang="bg-BG" sz="800" dirty="0"/>
              <a:t> </a:t>
            </a:r>
            <a:r>
              <a:rPr lang="bg-BG" sz="800" dirty="0" err="1"/>
              <a:t>la</a:t>
            </a:r>
            <a:r>
              <a:rPr lang="bg-BG" sz="800" dirty="0"/>
              <a:t> </a:t>
            </a:r>
            <a:r>
              <a:rPr lang="bg-BG" sz="800" dirty="0" err="1"/>
              <a:t>flecha</a:t>
            </a:r>
            <a:r>
              <a:rPr lang="bg-BG" sz="800" dirty="0"/>
              <a:t> de </a:t>
            </a:r>
            <a:r>
              <a:rPr lang="bg-BG" sz="800" dirty="0" err="1"/>
              <a:t>marcado</a:t>
            </a:r>
            <a:r>
              <a:rPr lang="bg-BG" sz="800" dirty="0"/>
              <a:t> </a:t>
            </a:r>
            <a:r>
              <a:rPr lang="bg-BG" sz="800" dirty="0" err="1"/>
              <a:t>juguete</a:t>
            </a:r>
            <a:r>
              <a:rPr lang="bg-BG" sz="800" dirty="0"/>
              <a:t> </a:t>
            </a:r>
            <a:r>
              <a:rPr lang="bg-BG" sz="800" dirty="0" err="1"/>
              <a:t>asignado</a:t>
            </a:r>
            <a:r>
              <a:rPr lang="bg-BG" sz="800" dirty="0"/>
              <a:t> </a:t>
            </a:r>
            <a:r>
              <a:rPr lang="bg-BG" sz="800" dirty="0" err="1"/>
              <a:t>puede</a:t>
            </a:r>
            <a:r>
              <a:rPr lang="bg-BG" sz="800" dirty="0"/>
              <a:t> </a:t>
            </a:r>
            <a:r>
              <a:rPr lang="bg-BG" sz="800" dirty="0" err="1"/>
              <a:t>ser</a:t>
            </a:r>
            <a:r>
              <a:rPr lang="bg-BG" sz="800" dirty="0"/>
              <a:t> </a:t>
            </a:r>
            <a:r>
              <a:rPr lang="bg-BG" sz="800" dirty="0" err="1"/>
              <a:t>girada</a:t>
            </a:r>
            <a:r>
              <a:rPr lang="bg-BG" sz="800" dirty="0"/>
              <a:t> </a:t>
            </a:r>
            <a:r>
              <a:rPr lang="bg-BG" sz="800" dirty="0" err="1"/>
              <a:t>para</a:t>
            </a:r>
            <a:r>
              <a:rPr lang="bg-BG" sz="800" dirty="0"/>
              <a:t> </a:t>
            </a:r>
            <a:r>
              <a:rPr lang="bg-BG" sz="800" dirty="0" err="1"/>
              <a:t>retirar</a:t>
            </a:r>
            <a:r>
              <a:rPr lang="bg-BG" sz="800" dirty="0"/>
              <a:t> </a:t>
            </a:r>
            <a:r>
              <a:rPr lang="bg-BG" sz="800" dirty="0" err="1"/>
              <a:t>el</a:t>
            </a:r>
            <a:r>
              <a:rPr lang="bg-BG" sz="800" dirty="0"/>
              <a:t> </a:t>
            </a:r>
            <a:r>
              <a:rPr lang="bg-BG" sz="800" dirty="0" err="1"/>
              <a:t>bebé</a:t>
            </a:r>
            <a:r>
              <a:rPr lang="bg-BG" sz="800" dirty="0"/>
              <a:t>, </a:t>
            </a:r>
            <a:r>
              <a:rPr lang="bg-BG" sz="800" dirty="0" err="1"/>
              <a:t>así</a:t>
            </a:r>
            <a:r>
              <a:rPr lang="bg-BG" sz="800" dirty="0"/>
              <a:t> </a:t>
            </a:r>
            <a:r>
              <a:rPr lang="bg-BG" sz="800" dirty="0" err="1"/>
              <a:t>como</a:t>
            </a:r>
            <a:r>
              <a:rPr lang="bg-BG" sz="800" dirty="0"/>
              <a:t> </a:t>
            </a:r>
            <a:r>
              <a:rPr lang="bg-BG" sz="800" dirty="0" err="1"/>
              <a:t>en</a:t>
            </a:r>
            <a:r>
              <a:rPr lang="bg-BG" sz="800" dirty="0"/>
              <a:t> </a:t>
            </a:r>
            <a:r>
              <a:rPr lang="bg-BG" sz="800" dirty="0" err="1"/>
              <a:t>el</a:t>
            </a:r>
            <a:r>
              <a:rPr lang="bg-BG" sz="800" dirty="0"/>
              <a:t> </a:t>
            </a:r>
            <a:r>
              <a:rPr lang="bg-BG" sz="800" dirty="0" err="1"/>
              <a:t>cuadro</a:t>
            </a:r>
            <a:r>
              <a:rPr lang="bg-BG" sz="800" dirty="0"/>
              <a:t> </a:t>
            </a:r>
            <a:r>
              <a:rPr lang="bg-BG" sz="800" dirty="0" err="1"/>
              <a:t>siguiente</a:t>
            </a:r>
            <a:r>
              <a:rPr lang="bg-BG" sz="800" dirty="0"/>
              <a:t>: </a:t>
            </a:r>
            <a:endParaRPr lang="bg-BG" sz="800" dirty="0" smtClean="0">
              <a:latin typeface="Arial" pitchFamily="34" charset="0"/>
              <a:cs typeface="Arial" pitchFamily="34" charset="0"/>
            </a:endParaRPr>
          </a:p>
        </p:txBody>
      </p:sp>
      <p:sp>
        <p:nvSpPr>
          <p:cNvPr id="67" name="TextBox 48"/>
          <p:cNvSpPr txBox="1"/>
          <p:nvPr/>
        </p:nvSpPr>
        <p:spPr>
          <a:xfrm>
            <a:off x="4932906" y="591723"/>
            <a:ext cx="3886121" cy="180000"/>
          </a:xfrm>
          <a:prstGeom prst="roundRect">
            <a:avLst/>
          </a:prstGeom>
          <a:ln/>
        </p:spPr>
        <p:style>
          <a:lnRef idx="1">
            <a:schemeClr val="dk1"/>
          </a:lnRef>
          <a:fillRef idx="2">
            <a:schemeClr val="dk1"/>
          </a:fillRef>
          <a:effectRef idx="1">
            <a:schemeClr val="dk1"/>
          </a:effectRef>
          <a:fontRef idx="minor">
            <a:schemeClr val="dk1"/>
          </a:fontRef>
        </p:style>
        <p:txBody>
          <a:bodyPr wrap="square" rtlCol="0" anchor="ctr">
            <a:spAutoFit/>
          </a:bodyPr>
          <a:lstStyle/>
          <a:p>
            <a:pPr algn="ctr"/>
            <a:r>
              <a:rPr lang="bg-BG" sz="900" b="1" dirty="0" smtClean="0"/>
              <a:t>CARACTERÍSTICAS</a:t>
            </a:r>
            <a:r>
              <a:rPr lang="bg-BG" dirty="0" smtClean="0"/>
              <a:t> </a:t>
            </a:r>
            <a:endParaRPr lang="bg-BG" sz="900" b="1" dirty="0">
              <a:solidFill>
                <a:schemeClr val="tx1"/>
              </a:solidFill>
              <a:cs typeface="Arial" pitchFamily="34" charset="0"/>
            </a:endParaRPr>
          </a:p>
        </p:txBody>
      </p:sp>
      <p:sp>
        <p:nvSpPr>
          <p:cNvPr id="68" name="TextBox 17"/>
          <p:cNvSpPr txBox="1"/>
          <p:nvPr/>
        </p:nvSpPr>
        <p:spPr>
          <a:xfrm>
            <a:off x="8511987" y="6512622"/>
            <a:ext cx="396000" cy="180000"/>
          </a:xfrm>
          <a:prstGeom prst="roundRect">
            <a:avLst/>
          </a:prstGeom>
          <a:noFill/>
          <a:ln w="6350">
            <a:solidFill>
              <a:schemeClr val="tx1"/>
            </a:solidFill>
          </a:ln>
        </p:spPr>
        <p:txBody>
          <a:bodyPr wrap="square" rtlCol="0" anchor="ctr">
            <a:spAutoFit/>
          </a:bodyPr>
          <a:lstStyle/>
          <a:p>
            <a:pPr algn="ctr"/>
            <a:r>
              <a:rPr lang="bg-BG" sz="900" b="1" dirty="0">
                <a:latin typeface="Arial" pitchFamily="34" charset="0"/>
                <a:cs typeface="Arial" pitchFamily="34" charset="0"/>
              </a:rPr>
              <a:t>3</a:t>
            </a:r>
            <a:r>
              <a:rPr lang="en-US" sz="900" b="1" dirty="0" smtClean="0">
                <a:latin typeface="Arial" pitchFamily="34" charset="0"/>
                <a:cs typeface="Arial" pitchFamily="34" charset="0"/>
              </a:rPr>
              <a:t>2</a:t>
            </a:r>
            <a:endParaRPr lang="bg-BG" sz="900" b="1" dirty="0">
              <a:latin typeface="Arial" pitchFamily="34" charset="0"/>
              <a:cs typeface="Arial" pitchFamily="34" charset="0"/>
            </a:endParaRPr>
          </a:p>
        </p:txBody>
      </p:sp>
      <p:sp>
        <p:nvSpPr>
          <p:cNvPr id="69" name="Правоъгълник 4"/>
          <p:cNvSpPr/>
          <p:nvPr/>
        </p:nvSpPr>
        <p:spPr>
          <a:xfrm>
            <a:off x="4932906" y="2824576"/>
            <a:ext cx="3982802" cy="1446550"/>
          </a:xfrm>
          <a:prstGeom prst="rect">
            <a:avLst/>
          </a:prstGeom>
        </p:spPr>
        <p:txBody>
          <a:bodyPr wrap="square">
            <a:spAutoFit/>
          </a:bodyPr>
          <a:lstStyle/>
          <a:p>
            <a:r>
              <a:rPr lang="bg-BG" sz="800" dirty="0" smtClean="0"/>
              <a:t>1. </a:t>
            </a:r>
            <a:r>
              <a:rPr lang="bg-BG" sz="800" dirty="0" err="1" smtClean="0"/>
              <a:t>No</a:t>
            </a:r>
            <a:r>
              <a:rPr lang="bg-BG" sz="800" dirty="0" smtClean="0"/>
              <a:t> </a:t>
            </a:r>
            <a:r>
              <a:rPr lang="bg-BG" sz="800" dirty="0" err="1"/>
              <a:t>permita</a:t>
            </a:r>
            <a:r>
              <a:rPr lang="bg-BG" sz="800" dirty="0"/>
              <a:t> </a:t>
            </a:r>
            <a:r>
              <a:rPr lang="bg-BG" sz="800" dirty="0" err="1"/>
              <a:t>que</a:t>
            </a:r>
            <a:r>
              <a:rPr lang="bg-BG" sz="800" dirty="0"/>
              <a:t> </a:t>
            </a:r>
            <a:r>
              <a:rPr lang="bg-BG" sz="800" dirty="0" err="1"/>
              <a:t>los</a:t>
            </a:r>
            <a:r>
              <a:rPr lang="bg-BG" sz="800" dirty="0"/>
              <a:t> </a:t>
            </a:r>
            <a:r>
              <a:rPr lang="bg-BG" sz="800" dirty="0" err="1"/>
              <a:t>niños</a:t>
            </a:r>
            <a:r>
              <a:rPr lang="bg-BG" sz="800" dirty="0"/>
              <a:t> </a:t>
            </a:r>
            <a:r>
              <a:rPr lang="bg-BG" sz="800" dirty="0" err="1"/>
              <a:t>tengan</a:t>
            </a:r>
            <a:r>
              <a:rPr lang="bg-BG" sz="800" dirty="0"/>
              <a:t> </a:t>
            </a:r>
            <a:r>
              <a:rPr lang="bg-BG" sz="800" dirty="0" err="1"/>
              <a:t>acceso</a:t>
            </a:r>
            <a:r>
              <a:rPr lang="bg-BG" sz="800" dirty="0"/>
              <a:t> a </a:t>
            </a:r>
            <a:r>
              <a:rPr lang="bg-BG" sz="800" dirty="0" err="1"/>
              <a:t>las</a:t>
            </a:r>
            <a:r>
              <a:rPr lang="bg-BG" sz="800" dirty="0"/>
              <a:t> </a:t>
            </a:r>
            <a:r>
              <a:rPr lang="bg-BG" sz="800" dirty="0" err="1"/>
              <a:t>pilas</a:t>
            </a:r>
            <a:r>
              <a:rPr lang="bg-BG" sz="800" dirty="0"/>
              <a:t>! </a:t>
            </a:r>
            <a:r>
              <a:rPr lang="bg-BG" sz="800" dirty="0" err="1"/>
              <a:t>No</a:t>
            </a:r>
            <a:r>
              <a:rPr lang="bg-BG" sz="800" dirty="0"/>
              <a:t> </a:t>
            </a:r>
            <a:r>
              <a:rPr lang="bg-BG" sz="800" dirty="0" err="1"/>
              <a:t>deje</a:t>
            </a:r>
            <a:r>
              <a:rPr lang="bg-BG" sz="800" dirty="0"/>
              <a:t> </a:t>
            </a:r>
            <a:r>
              <a:rPr lang="bg-BG" sz="800" dirty="0" err="1"/>
              <a:t>que</a:t>
            </a:r>
            <a:r>
              <a:rPr lang="bg-BG" sz="800" dirty="0"/>
              <a:t> </a:t>
            </a:r>
            <a:r>
              <a:rPr lang="bg-BG" sz="800" dirty="0" err="1"/>
              <a:t>jueguen</a:t>
            </a:r>
            <a:r>
              <a:rPr lang="bg-BG" sz="800" dirty="0"/>
              <a:t> con </a:t>
            </a:r>
            <a:r>
              <a:rPr lang="bg-BG" sz="800" dirty="0" err="1"/>
              <a:t>ellos</a:t>
            </a:r>
            <a:r>
              <a:rPr lang="bg-BG" sz="800" dirty="0"/>
              <a:t>! </a:t>
            </a:r>
            <a:br>
              <a:rPr lang="bg-BG" sz="800" dirty="0"/>
            </a:br>
            <a:r>
              <a:rPr lang="bg-BG" sz="800" dirty="0"/>
              <a:t>2. </a:t>
            </a:r>
            <a:r>
              <a:rPr lang="bg-BG" sz="800" dirty="0" err="1"/>
              <a:t>Siempre</a:t>
            </a:r>
            <a:r>
              <a:rPr lang="bg-BG" sz="800" dirty="0"/>
              <a:t> </a:t>
            </a:r>
            <a:r>
              <a:rPr lang="bg-BG" sz="800" dirty="0" err="1"/>
              <a:t>asegure</a:t>
            </a:r>
            <a:r>
              <a:rPr lang="bg-BG" sz="800" dirty="0"/>
              <a:t> </a:t>
            </a:r>
            <a:r>
              <a:rPr lang="bg-BG" sz="800" dirty="0" err="1"/>
              <a:t>el</a:t>
            </a:r>
            <a:r>
              <a:rPr lang="bg-BG" sz="800" dirty="0"/>
              <a:t> </a:t>
            </a:r>
            <a:r>
              <a:rPr lang="bg-BG" sz="800" dirty="0" err="1"/>
              <a:t>zócalo</a:t>
            </a:r>
            <a:r>
              <a:rPr lang="bg-BG" sz="800" dirty="0"/>
              <a:t> de </a:t>
            </a:r>
            <a:r>
              <a:rPr lang="bg-BG" sz="800" dirty="0" err="1"/>
              <a:t>la</a:t>
            </a:r>
            <a:r>
              <a:rPr lang="bg-BG" sz="800" dirty="0"/>
              <a:t> </a:t>
            </a:r>
            <a:r>
              <a:rPr lang="bg-BG" sz="800" dirty="0" err="1"/>
              <a:t>batería</a:t>
            </a:r>
            <a:r>
              <a:rPr lang="bg-BG" sz="800" dirty="0"/>
              <a:t> con </a:t>
            </a:r>
            <a:r>
              <a:rPr lang="bg-BG" sz="800" dirty="0" err="1"/>
              <a:t>la</a:t>
            </a:r>
            <a:r>
              <a:rPr lang="bg-BG" sz="800" dirty="0"/>
              <a:t> </a:t>
            </a:r>
            <a:r>
              <a:rPr lang="bg-BG" sz="800" dirty="0" err="1"/>
              <a:t>cubierta</a:t>
            </a:r>
            <a:r>
              <a:rPr lang="bg-BG" sz="800" dirty="0"/>
              <a:t> </a:t>
            </a:r>
            <a:r>
              <a:rPr lang="bg-BG" sz="800" dirty="0" err="1"/>
              <a:t>después</a:t>
            </a:r>
            <a:r>
              <a:rPr lang="bg-BG" sz="800" dirty="0"/>
              <a:t> de </a:t>
            </a:r>
            <a:r>
              <a:rPr lang="bg-BG" sz="800" dirty="0" err="1"/>
              <a:t>la</a:t>
            </a:r>
            <a:r>
              <a:rPr lang="bg-BG" sz="800" dirty="0"/>
              <a:t> </a:t>
            </a:r>
            <a:r>
              <a:rPr lang="bg-BG" sz="800" dirty="0" err="1"/>
              <a:t>inserción</a:t>
            </a:r>
            <a:r>
              <a:rPr lang="bg-BG" sz="800" dirty="0"/>
              <a:t> de </a:t>
            </a:r>
            <a:r>
              <a:rPr lang="bg-BG" sz="800" dirty="0" err="1"/>
              <a:t>las</a:t>
            </a:r>
            <a:r>
              <a:rPr lang="bg-BG" sz="800" dirty="0"/>
              <a:t> </a:t>
            </a:r>
            <a:r>
              <a:rPr lang="bg-BG" sz="800" dirty="0" err="1"/>
              <a:t>baterías</a:t>
            </a:r>
            <a:r>
              <a:rPr lang="bg-BG" sz="800" dirty="0"/>
              <a:t>. </a:t>
            </a:r>
            <a:br>
              <a:rPr lang="bg-BG" sz="800" dirty="0"/>
            </a:br>
            <a:r>
              <a:rPr lang="bg-BG" sz="800" dirty="0"/>
              <a:t>3. </a:t>
            </a:r>
            <a:r>
              <a:rPr lang="bg-BG" sz="800" dirty="0" err="1"/>
              <a:t>No</a:t>
            </a:r>
            <a:r>
              <a:rPr lang="bg-BG" sz="800" dirty="0"/>
              <a:t> </a:t>
            </a:r>
            <a:r>
              <a:rPr lang="bg-BG" sz="800" dirty="0" err="1"/>
              <a:t>mezcle</a:t>
            </a:r>
            <a:r>
              <a:rPr lang="bg-BG" sz="800" dirty="0"/>
              <a:t> </a:t>
            </a:r>
            <a:r>
              <a:rPr lang="bg-BG" sz="800" dirty="0" err="1"/>
              <a:t>pilas</a:t>
            </a:r>
            <a:r>
              <a:rPr lang="bg-BG" sz="800" dirty="0"/>
              <a:t> </a:t>
            </a:r>
            <a:r>
              <a:rPr lang="bg-BG" sz="800" dirty="0" err="1"/>
              <a:t>viejas</a:t>
            </a:r>
            <a:r>
              <a:rPr lang="bg-BG" sz="800" dirty="0"/>
              <a:t> y </a:t>
            </a:r>
            <a:r>
              <a:rPr lang="bg-BG" sz="800" dirty="0" err="1"/>
              <a:t>nuevas</a:t>
            </a:r>
            <a:r>
              <a:rPr lang="bg-BG" sz="800" dirty="0"/>
              <a:t> y </a:t>
            </a:r>
            <a:r>
              <a:rPr lang="bg-BG" sz="800" dirty="0" err="1"/>
              <a:t>diferentes</a:t>
            </a:r>
            <a:r>
              <a:rPr lang="bg-BG" sz="800" dirty="0"/>
              <a:t> </a:t>
            </a:r>
            <a:r>
              <a:rPr lang="bg-BG" sz="800" dirty="0" err="1"/>
              <a:t>tipos</a:t>
            </a:r>
            <a:r>
              <a:rPr lang="bg-BG" sz="800" dirty="0"/>
              <a:t> de </a:t>
            </a:r>
            <a:r>
              <a:rPr lang="bg-BG" sz="800" dirty="0" err="1"/>
              <a:t>baterías</a:t>
            </a:r>
            <a:r>
              <a:rPr lang="bg-BG" sz="800" dirty="0"/>
              <a:t>. </a:t>
            </a:r>
            <a:endParaRPr lang="en-US" sz="800" dirty="0" smtClean="0"/>
          </a:p>
          <a:p>
            <a:r>
              <a:rPr lang="bg-BG" sz="800" dirty="0" smtClean="0"/>
              <a:t>4</a:t>
            </a:r>
            <a:r>
              <a:rPr lang="bg-BG" sz="800" dirty="0"/>
              <a:t>. </a:t>
            </a:r>
            <a:r>
              <a:rPr lang="bg-BG" sz="800" dirty="0" err="1"/>
              <a:t>No</a:t>
            </a:r>
            <a:r>
              <a:rPr lang="bg-BG" sz="800" dirty="0"/>
              <a:t> </a:t>
            </a:r>
            <a:r>
              <a:rPr lang="bg-BG" sz="800" dirty="0" err="1"/>
              <a:t>recargue</a:t>
            </a:r>
            <a:r>
              <a:rPr lang="bg-BG" sz="800" dirty="0"/>
              <a:t> </a:t>
            </a:r>
            <a:r>
              <a:rPr lang="bg-BG" sz="800" dirty="0" err="1"/>
              <a:t>las</a:t>
            </a:r>
            <a:r>
              <a:rPr lang="bg-BG" sz="800" dirty="0"/>
              <a:t> </a:t>
            </a:r>
            <a:r>
              <a:rPr lang="bg-BG" sz="800" dirty="0" err="1"/>
              <a:t>baterías</a:t>
            </a:r>
            <a:r>
              <a:rPr lang="bg-BG" sz="800" dirty="0"/>
              <a:t> </a:t>
            </a:r>
            <a:r>
              <a:rPr lang="bg-BG" sz="800" dirty="0" err="1"/>
              <a:t>no</a:t>
            </a:r>
            <a:r>
              <a:rPr lang="bg-BG" sz="800" dirty="0"/>
              <a:t> </a:t>
            </a:r>
            <a:r>
              <a:rPr lang="bg-BG" sz="800" dirty="0" err="1"/>
              <a:t>recargables</a:t>
            </a:r>
            <a:r>
              <a:rPr lang="bg-BG" sz="800" dirty="0"/>
              <a:t>. </a:t>
            </a:r>
            <a:br>
              <a:rPr lang="bg-BG" sz="800" dirty="0"/>
            </a:br>
            <a:r>
              <a:rPr lang="bg-BG" sz="800" dirty="0"/>
              <a:t>5. </a:t>
            </a:r>
            <a:r>
              <a:rPr lang="bg-BG" sz="800" dirty="0" err="1"/>
              <a:t>Siga</a:t>
            </a:r>
            <a:r>
              <a:rPr lang="bg-BG" sz="800" dirty="0"/>
              <a:t> </a:t>
            </a:r>
            <a:r>
              <a:rPr lang="bg-BG" sz="800" dirty="0" err="1"/>
              <a:t>siempre</a:t>
            </a:r>
            <a:r>
              <a:rPr lang="bg-BG" sz="800" dirty="0"/>
              <a:t> </a:t>
            </a:r>
            <a:r>
              <a:rPr lang="bg-BG" sz="800" dirty="0" err="1"/>
              <a:t>la</a:t>
            </a:r>
            <a:r>
              <a:rPr lang="bg-BG" sz="800" dirty="0"/>
              <a:t> </a:t>
            </a:r>
            <a:r>
              <a:rPr lang="bg-BG" sz="800" dirty="0" err="1"/>
              <a:t>polaridad</a:t>
            </a:r>
            <a:r>
              <a:rPr lang="bg-BG" sz="800" dirty="0"/>
              <a:t> de </a:t>
            </a:r>
            <a:r>
              <a:rPr lang="bg-BG" sz="800" dirty="0" err="1"/>
              <a:t>las</a:t>
            </a:r>
            <a:r>
              <a:rPr lang="bg-BG" sz="800" dirty="0"/>
              <a:t> </a:t>
            </a:r>
            <a:r>
              <a:rPr lang="bg-BG" sz="800" dirty="0" err="1"/>
              <a:t>baterías</a:t>
            </a:r>
            <a:r>
              <a:rPr lang="bg-BG" sz="800" dirty="0"/>
              <a:t>. </a:t>
            </a:r>
            <a:br>
              <a:rPr lang="bg-BG" sz="800" dirty="0"/>
            </a:br>
            <a:r>
              <a:rPr lang="bg-BG" sz="800" dirty="0"/>
              <a:t>6. </a:t>
            </a:r>
            <a:r>
              <a:rPr lang="bg-BG" sz="800" dirty="0" err="1"/>
              <a:t>Retire</a:t>
            </a:r>
            <a:r>
              <a:rPr lang="bg-BG" sz="800" dirty="0"/>
              <a:t> </a:t>
            </a:r>
            <a:r>
              <a:rPr lang="bg-BG" sz="800" dirty="0" err="1"/>
              <a:t>las</a:t>
            </a:r>
            <a:r>
              <a:rPr lang="bg-BG" sz="800" dirty="0"/>
              <a:t> </a:t>
            </a:r>
            <a:r>
              <a:rPr lang="bg-BG" sz="800" dirty="0" err="1"/>
              <a:t>baterías</a:t>
            </a:r>
            <a:r>
              <a:rPr lang="bg-BG" sz="800" dirty="0"/>
              <a:t> </a:t>
            </a:r>
            <a:r>
              <a:rPr lang="bg-BG" sz="800" dirty="0" err="1"/>
              <a:t>dañado</a:t>
            </a:r>
            <a:r>
              <a:rPr lang="es-ES" sz="800" dirty="0"/>
              <a:t>s</a:t>
            </a:r>
            <a:r>
              <a:rPr lang="bg-BG" sz="800" dirty="0"/>
              <a:t> y </a:t>
            </a:r>
            <a:r>
              <a:rPr lang="bg-BG" sz="800" dirty="0" err="1"/>
              <a:t>agotado</a:t>
            </a:r>
            <a:r>
              <a:rPr lang="es-ES" sz="800" dirty="0"/>
              <a:t>s</a:t>
            </a:r>
            <a:r>
              <a:rPr lang="bg-BG" sz="800" dirty="0"/>
              <a:t>. </a:t>
            </a:r>
            <a:br>
              <a:rPr lang="bg-BG" sz="800" dirty="0"/>
            </a:br>
            <a:r>
              <a:rPr lang="bg-BG" sz="800" dirty="0"/>
              <a:t>7. </a:t>
            </a:r>
            <a:r>
              <a:rPr lang="bg-BG" sz="800" dirty="0" err="1"/>
              <a:t>Siempre</a:t>
            </a:r>
            <a:r>
              <a:rPr lang="bg-BG" sz="800" dirty="0"/>
              <a:t> </a:t>
            </a:r>
            <a:r>
              <a:rPr lang="bg-BG" sz="800" dirty="0" err="1"/>
              <a:t>use</a:t>
            </a:r>
            <a:r>
              <a:rPr lang="bg-BG" sz="800" dirty="0"/>
              <a:t> </a:t>
            </a:r>
            <a:r>
              <a:rPr lang="bg-BG" sz="800" dirty="0" err="1"/>
              <a:t>batería</a:t>
            </a:r>
            <a:r>
              <a:rPr lang="es-ES" sz="800" dirty="0"/>
              <a:t>s</a:t>
            </a:r>
            <a:r>
              <a:rPr lang="bg-BG" sz="800" dirty="0"/>
              <a:t> 3 * 1.5V "C" </a:t>
            </a:r>
            <a:br>
              <a:rPr lang="bg-BG" sz="800" dirty="0"/>
            </a:br>
            <a:r>
              <a:rPr lang="bg-BG" sz="800" u="sng" dirty="0" err="1"/>
              <a:t>Sustitución</a:t>
            </a:r>
            <a:r>
              <a:rPr lang="bg-BG" sz="800" u="sng" dirty="0"/>
              <a:t> de </a:t>
            </a:r>
            <a:r>
              <a:rPr lang="bg-BG" sz="800" u="sng" dirty="0" err="1"/>
              <a:t>las</a:t>
            </a:r>
            <a:r>
              <a:rPr lang="bg-BG" sz="800" u="sng" dirty="0"/>
              <a:t> </a:t>
            </a:r>
            <a:r>
              <a:rPr lang="bg-BG" sz="800" u="sng" dirty="0" err="1"/>
              <a:t>baterías</a:t>
            </a:r>
            <a:r>
              <a:rPr lang="bg-BG" sz="800" u="sng" dirty="0"/>
              <a:t>:</a:t>
            </a:r>
            <a:r>
              <a:rPr lang="bg-BG" sz="800" dirty="0"/>
              <a:t> </a:t>
            </a:r>
            <a:r>
              <a:rPr lang="bg-BG" sz="800" dirty="0" err="1"/>
              <a:t>Desatornille</a:t>
            </a:r>
            <a:r>
              <a:rPr lang="bg-BG" sz="800" dirty="0"/>
              <a:t> </a:t>
            </a:r>
            <a:r>
              <a:rPr lang="bg-BG" sz="800" dirty="0" err="1"/>
              <a:t>la</a:t>
            </a:r>
            <a:r>
              <a:rPr lang="bg-BG" sz="800" dirty="0"/>
              <a:t> </a:t>
            </a:r>
            <a:r>
              <a:rPr lang="bg-BG" sz="800" dirty="0" err="1"/>
              <a:t>tapa</a:t>
            </a:r>
            <a:r>
              <a:rPr lang="bg-BG" sz="800" dirty="0"/>
              <a:t> </a:t>
            </a:r>
            <a:r>
              <a:rPr lang="bg-BG" sz="800" dirty="0" err="1"/>
              <a:t>del</a:t>
            </a:r>
            <a:r>
              <a:rPr lang="bg-BG" sz="800" dirty="0"/>
              <a:t> </a:t>
            </a:r>
            <a:r>
              <a:rPr lang="bg-BG" sz="800" dirty="0" err="1"/>
              <a:t>compartimiento</a:t>
            </a:r>
            <a:r>
              <a:rPr lang="bg-BG" sz="800" dirty="0"/>
              <a:t> de </a:t>
            </a:r>
            <a:r>
              <a:rPr lang="bg-BG" sz="800" dirty="0" err="1"/>
              <a:t>la</a:t>
            </a:r>
            <a:r>
              <a:rPr lang="bg-BG" sz="800" dirty="0"/>
              <a:t> </a:t>
            </a:r>
            <a:r>
              <a:rPr lang="bg-BG" sz="800" dirty="0" err="1"/>
              <a:t>batería</a:t>
            </a:r>
            <a:r>
              <a:rPr lang="bg-BG" sz="800" dirty="0"/>
              <a:t> con un </a:t>
            </a:r>
            <a:r>
              <a:rPr lang="bg-BG" sz="800" dirty="0" err="1"/>
              <a:t>destornillador</a:t>
            </a:r>
            <a:r>
              <a:rPr lang="bg-BG" sz="800" dirty="0"/>
              <a:t>, </a:t>
            </a:r>
            <a:r>
              <a:rPr lang="bg-BG" sz="800" dirty="0" err="1"/>
              <a:t>presione</a:t>
            </a:r>
            <a:r>
              <a:rPr lang="bg-BG" sz="800" dirty="0"/>
              <a:t> </a:t>
            </a:r>
            <a:r>
              <a:rPr lang="bg-BG" sz="800" dirty="0" err="1"/>
              <a:t>la</a:t>
            </a:r>
            <a:r>
              <a:rPr lang="bg-BG" sz="800" dirty="0"/>
              <a:t> </a:t>
            </a:r>
            <a:r>
              <a:rPr lang="bg-BG" sz="800" dirty="0" err="1"/>
              <a:t>flecha</a:t>
            </a:r>
            <a:r>
              <a:rPr lang="bg-BG" sz="800" dirty="0"/>
              <a:t> </a:t>
            </a:r>
            <a:r>
              <a:rPr lang="bg-BG" sz="800" dirty="0" err="1"/>
              <a:t>para</a:t>
            </a:r>
            <a:r>
              <a:rPr lang="bg-BG" sz="800" dirty="0"/>
              <a:t> </a:t>
            </a:r>
            <a:r>
              <a:rPr lang="bg-BG" sz="800" dirty="0" err="1"/>
              <a:t>abrir</a:t>
            </a:r>
            <a:r>
              <a:rPr lang="bg-BG" sz="800" dirty="0"/>
              <a:t> </a:t>
            </a:r>
            <a:r>
              <a:rPr lang="bg-BG" sz="800" dirty="0" err="1"/>
              <a:t>la</a:t>
            </a:r>
            <a:r>
              <a:rPr lang="bg-BG" sz="800" dirty="0"/>
              <a:t> </a:t>
            </a:r>
            <a:r>
              <a:rPr lang="bg-BG" sz="800" dirty="0" err="1"/>
              <a:t>tapa</a:t>
            </a:r>
            <a:r>
              <a:rPr lang="bg-BG" sz="800" dirty="0"/>
              <a:t>, </a:t>
            </a:r>
            <a:r>
              <a:rPr lang="bg-BG" sz="800" dirty="0" err="1"/>
              <a:t>observando</a:t>
            </a:r>
            <a:r>
              <a:rPr lang="bg-BG" sz="800" dirty="0"/>
              <a:t> </a:t>
            </a:r>
            <a:r>
              <a:rPr lang="bg-BG" sz="800" dirty="0" err="1"/>
              <a:t>la</a:t>
            </a:r>
            <a:r>
              <a:rPr lang="bg-BG" sz="800" dirty="0"/>
              <a:t> </a:t>
            </a:r>
            <a:r>
              <a:rPr lang="bg-BG" sz="800" dirty="0" err="1"/>
              <a:t>polaridad</a:t>
            </a:r>
            <a:r>
              <a:rPr lang="bg-BG" sz="800" dirty="0"/>
              <a:t> de </a:t>
            </a:r>
            <a:r>
              <a:rPr lang="bg-BG" sz="800" dirty="0" err="1"/>
              <a:t>las</a:t>
            </a:r>
            <a:r>
              <a:rPr lang="bg-BG" sz="800" dirty="0"/>
              <a:t> </a:t>
            </a:r>
            <a:r>
              <a:rPr lang="bg-BG" sz="800" dirty="0" err="1"/>
              <a:t>baterías</a:t>
            </a:r>
            <a:r>
              <a:rPr lang="bg-BG" sz="800" dirty="0"/>
              <a:t>, </a:t>
            </a:r>
            <a:r>
              <a:rPr lang="bg-BG" sz="800" dirty="0" err="1"/>
              <a:t>coloque</a:t>
            </a:r>
            <a:r>
              <a:rPr lang="bg-BG" sz="800" dirty="0"/>
              <a:t> </a:t>
            </a:r>
            <a:r>
              <a:rPr lang="bg-BG" sz="800" dirty="0" err="1"/>
              <a:t>las</a:t>
            </a:r>
            <a:r>
              <a:rPr lang="bg-BG" sz="800" dirty="0"/>
              <a:t> </a:t>
            </a:r>
            <a:r>
              <a:rPr lang="bg-BG" sz="800" dirty="0" err="1"/>
              <a:t>dos</a:t>
            </a:r>
            <a:r>
              <a:rPr lang="bg-BG" sz="800" dirty="0"/>
              <a:t> </a:t>
            </a:r>
            <a:r>
              <a:rPr lang="bg-BG" sz="800" dirty="0" err="1"/>
              <a:t>pilas</a:t>
            </a:r>
            <a:r>
              <a:rPr lang="bg-BG" sz="800" dirty="0"/>
              <a:t> y </a:t>
            </a:r>
            <a:r>
              <a:rPr lang="bg-BG" sz="800" dirty="0" err="1"/>
              <a:t>vuelva</a:t>
            </a:r>
            <a:r>
              <a:rPr lang="bg-BG" sz="800" dirty="0"/>
              <a:t> a </a:t>
            </a:r>
            <a:r>
              <a:rPr lang="bg-BG" sz="800" dirty="0" err="1"/>
              <a:t>colocar</a:t>
            </a:r>
            <a:r>
              <a:rPr lang="bg-BG" sz="800" dirty="0"/>
              <a:t> </a:t>
            </a:r>
            <a:r>
              <a:rPr lang="bg-BG" sz="800" dirty="0" err="1"/>
              <a:t>la</a:t>
            </a:r>
            <a:r>
              <a:rPr lang="bg-BG" sz="800" dirty="0"/>
              <a:t> </a:t>
            </a:r>
            <a:r>
              <a:rPr lang="bg-BG" sz="800" dirty="0" err="1"/>
              <a:t>cubierta</a:t>
            </a:r>
            <a:r>
              <a:rPr lang="bg-BG" sz="800" dirty="0"/>
              <a:t> </a:t>
            </a:r>
            <a:r>
              <a:rPr lang="bg-BG" sz="800" dirty="0" err="1"/>
              <a:t>del</a:t>
            </a:r>
            <a:r>
              <a:rPr lang="bg-BG" sz="800" dirty="0"/>
              <a:t> </a:t>
            </a:r>
            <a:r>
              <a:rPr lang="bg-BG" sz="800" dirty="0" err="1"/>
              <a:t>compartimiento</a:t>
            </a:r>
            <a:r>
              <a:rPr lang="bg-BG" sz="800" dirty="0"/>
              <a:t> </a:t>
            </a:r>
            <a:r>
              <a:rPr lang="bg-BG" sz="800" dirty="0" err="1"/>
              <a:t>batería</a:t>
            </a:r>
            <a:r>
              <a:rPr lang="bg-BG" sz="800" dirty="0"/>
              <a:t>. </a:t>
            </a:r>
            <a:endParaRPr lang="en-US" sz="800" dirty="0"/>
          </a:p>
        </p:txBody>
      </p:sp>
      <p:pic>
        <p:nvPicPr>
          <p:cNvPr id="70" name="Picture 6" descr="29CBC_12-18_OR_fire_and_battery_symbol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69937" y="4413543"/>
            <a:ext cx="479170" cy="318161"/>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 descr="recycl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71186" y="4383514"/>
            <a:ext cx="515771" cy="381869"/>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8" descr="no trash"/>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03945" y="4361930"/>
            <a:ext cx="361312" cy="512744"/>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10"/>
          <p:cNvSpPr>
            <a:spLocks noChangeArrowheads="1"/>
          </p:cNvSpPr>
          <p:nvPr/>
        </p:nvSpPr>
        <p:spPr bwMode="auto">
          <a:xfrm>
            <a:off x="6758662" y="4306106"/>
            <a:ext cx="214028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bg-BG" sz="800" dirty="0" err="1"/>
              <a:t>Extraiga</a:t>
            </a:r>
            <a:r>
              <a:rPr lang="bg-BG" sz="800" dirty="0"/>
              <a:t> </a:t>
            </a:r>
            <a:r>
              <a:rPr lang="bg-BG" sz="800" dirty="0" err="1"/>
              <a:t>las</a:t>
            </a:r>
            <a:r>
              <a:rPr lang="bg-BG" sz="800" dirty="0"/>
              <a:t> </a:t>
            </a:r>
            <a:r>
              <a:rPr lang="bg-BG" sz="800" dirty="0" err="1"/>
              <a:t>baterías</a:t>
            </a:r>
            <a:r>
              <a:rPr lang="bg-BG" sz="800" dirty="0"/>
              <a:t> </a:t>
            </a:r>
            <a:r>
              <a:rPr lang="bg-BG" sz="800" dirty="0" err="1"/>
              <a:t>ellos</a:t>
            </a:r>
            <a:r>
              <a:rPr lang="bg-BG" sz="800" dirty="0"/>
              <a:t> </a:t>
            </a:r>
            <a:r>
              <a:rPr lang="bg-BG" sz="800" dirty="0" err="1"/>
              <a:t>reciclan</a:t>
            </a:r>
            <a:r>
              <a:rPr lang="bg-BG" sz="800" dirty="0"/>
              <a:t> a </a:t>
            </a:r>
            <a:r>
              <a:rPr lang="bg-BG" sz="800" dirty="0" err="1"/>
              <a:t>los</a:t>
            </a:r>
            <a:r>
              <a:rPr lang="bg-BG" sz="800" dirty="0"/>
              <a:t> </a:t>
            </a:r>
            <a:r>
              <a:rPr lang="bg-BG" sz="800" dirty="0" err="1"/>
              <a:t>lugares</a:t>
            </a:r>
            <a:r>
              <a:rPr lang="bg-BG" sz="800" dirty="0"/>
              <a:t> </a:t>
            </a:r>
            <a:r>
              <a:rPr lang="bg-BG" sz="800" dirty="0" err="1"/>
              <a:t>apropiados</a:t>
            </a:r>
            <a:r>
              <a:rPr lang="bg-BG" sz="800" dirty="0"/>
              <a:t>. </a:t>
            </a:r>
            <a:br>
              <a:rPr lang="bg-BG" sz="800" dirty="0"/>
            </a:br>
            <a:r>
              <a:rPr lang="bg-BG" sz="800" dirty="0" err="1"/>
              <a:t>No</a:t>
            </a:r>
            <a:r>
              <a:rPr lang="bg-BG" sz="800" dirty="0"/>
              <a:t> </a:t>
            </a:r>
            <a:r>
              <a:rPr lang="bg-BG" sz="800" dirty="0" err="1"/>
              <a:t>tirar</a:t>
            </a:r>
            <a:r>
              <a:rPr lang="bg-BG" sz="800" dirty="0"/>
              <a:t> a </a:t>
            </a:r>
            <a:r>
              <a:rPr lang="bg-BG" sz="800" dirty="0" err="1"/>
              <a:t>la</a:t>
            </a:r>
            <a:r>
              <a:rPr lang="bg-BG" sz="800" dirty="0"/>
              <a:t> </a:t>
            </a:r>
            <a:r>
              <a:rPr lang="bg-BG" sz="800" dirty="0" err="1"/>
              <a:t>basura</a:t>
            </a:r>
            <a:r>
              <a:rPr lang="bg-BG" sz="800" dirty="0"/>
              <a:t> con </a:t>
            </a:r>
            <a:r>
              <a:rPr lang="bg-BG" sz="800" dirty="0" err="1"/>
              <a:t>la</a:t>
            </a:r>
            <a:r>
              <a:rPr lang="bg-BG" sz="800" dirty="0"/>
              <a:t> </a:t>
            </a:r>
            <a:r>
              <a:rPr lang="bg-BG" sz="800" dirty="0" err="1"/>
              <a:t>basura</a:t>
            </a:r>
            <a:r>
              <a:rPr lang="bg-BG" sz="800" dirty="0"/>
              <a:t> </a:t>
            </a:r>
            <a:r>
              <a:rPr lang="bg-BG" sz="800" dirty="0" err="1"/>
              <a:t>doméstica</a:t>
            </a:r>
            <a:r>
              <a:rPr lang="bg-BG" sz="800" dirty="0"/>
              <a:t>. </a:t>
            </a:r>
            <a:br>
              <a:rPr lang="bg-BG" sz="800" dirty="0"/>
            </a:br>
            <a:r>
              <a:rPr lang="bg-BG" sz="800" dirty="0" err="1"/>
              <a:t>No</a:t>
            </a:r>
            <a:r>
              <a:rPr lang="bg-BG" sz="800" dirty="0"/>
              <a:t> </a:t>
            </a:r>
            <a:r>
              <a:rPr lang="bg-BG" sz="800" dirty="0" err="1"/>
              <a:t>arroje</a:t>
            </a:r>
            <a:r>
              <a:rPr lang="bg-BG" sz="800" dirty="0"/>
              <a:t> </a:t>
            </a:r>
            <a:r>
              <a:rPr lang="bg-BG" sz="800" dirty="0" err="1"/>
              <a:t>al</a:t>
            </a:r>
            <a:r>
              <a:rPr lang="bg-BG" sz="800" dirty="0"/>
              <a:t> </a:t>
            </a:r>
            <a:r>
              <a:rPr lang="bg-BG" sz="800" dirty="0" err="1"/>
              <a:t>fuego</a:t>
            </a:r>
            <a:r>
              <a:rPr lang="bg-BG" sz="800" dirty="0"/>
              <a:t>.</a:t>
            </a:r>
            <a:endParaRPr kumimoji="0" lang="bg-BG" altLang="en-US" sz="800" b="0" i="0" u="none" strike="noStrike" cap="none" normalizeH="0" baseline="0" dirty="0" smtClean="0">
              <a:ln>
                <a:noFill/>
              </a:ln>
              <a:solidFill>
                <a:schemeClr val="tx1"/>
              </a:solidFill>
              <a:effectLst/>
              <a:latin typeface="+mj-lt"/>
            </a:endParaRPr>
          </a:p>
        </p:txBody>
      </p:sp>
      <p:pic>
        <p:nvPicPr>
          <p:cNvPr id="74" name="Picture 11" descr="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29653" y="3444693"/>
            <a:ext cx="1049514" cy="38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Правоъгълник 10"/>
          <p:cNvSpPr/>
          <p:nvPr/>
        </p:nvSpPr>
        <p:spPr>
          <a:xfrm>
            <a:off x="4934875" y="1554482"/>
            <a:ext cx="3982802" cy="1077218"/>
          </a:xfrm>
          <a:prstGeom prst="rect">
            <a:avLst/>
          </a:prstGeom>
        </p:spPr>
        <p:txBody>
          <a:bodyPr wrap="square">
            <a:spAutoFit/>
          </a:bodyPr>
          <a:lstStyle/>
          <a:p>
            <a:r>
              <a:rPr lang="bg-BG" sz="800" dirty="0">
                <a:solidFill>
                  <a:srgbClr val="000000"/>
                </a:solidFill>
                <a:latin typeface="+mj-lt"/>
                <a:ea typeface="Times New Roman" panose="02020603050405020304" pitchFamily="18" charset="0"/>
              </a:rPr>
              <a:t>(3) </a:t>
            </a:r>
            <a:r>
              <a:rPr lang="bg-BG" sz="800" dirty="0" err="1">
                <a:solidFill>
                  <a:srgbClr val="000000"/>
                </a:solidFill>
                <a:latin typeface="+mj-lt"/>
                <a:ea typeface="Times New Roman" panose="02020603050405020304" pitchFamily="18" charset="0"/>
              </a:rPr>
              <a:t>Plegar</a:t>
            </a:r>
            <a:r>
              <a:rPr lang="bg-BG" sz="800" dirty="0">
                <a:solidFill>
                  <a:srgbClr val="000000"/>
                </a:solidFill>
                <a:latin typeface="+mj-lt"/>
                <a:ea typeface="Times New Roman" panose="02020603050405020304" pitchFamily="18" charset="0"/>
              </a:rPr>
              <a:t>: </a:t>
            </a:r>
            <a:r>
              <a:rPr lang="bg-BG" sz="800" dirty="0" err="1">
                <a:solidFill>
                  <a:srgbClr val="000000"/>
                </a:solidFill>
                <a:latin typeface="+mj-lt"/>
                <a:ea typeface="Times New Roman" panose="02020603050405020304" pitchFamily="18" charset="0"/>
              </a:rPr>
              <a:t>estas</a:t>
            </a:r>
            <a:r>
              <a:rPr lang="bg-BG" sz="800" dirty="0">
                <a:solidFill>
                  <a:srgbClr val="000000"/>
                </a:solidFill>
                <a:latin typeface="+mj-lt"/>
                <a:ea typeface="Times New Roman" panose="02020603050405020304" pitchFamily="18" charset="0"/>
              </a:rPr>
              <a:t> </a:t>
            </a:r>
            <a:r>
              <a:rPr lang="bg-BG" sz="800" dirty="0" err="1">
                <a:solidFill>
                  <a:srgbClr val="000000"/>
                </a:solidFill>
                <a:latin typeface="+mj-lt"/>
                <a:ea typeface="Times New Roman" panose="02020603050405020304" pitchFamily="18" charset="0"/>
              </a:rPr>
              <a:t>dos</a:t>
            </a:r>
            <a:r>
              <a:rPr lang="bg-BG" sz="800" dirty="0">
                <a:solidFill>
                  <a:srgbClr val="000000"/>
                </a:solidFill>
                <a:latin typeface="+mj-lt"/>
                <a:ea typeface="Times New Roman" panose="02020603050405020304" pitchFamily="18" charset="0"/>
              </a:rPr>
              <a:t> </a:t>
            </a:r>
            <a:r>
              <a:rPr lang="bg-BG" sz="800" dirty="0" err="1">
                <a:solidFill>
                  <a:srgbClr val="000000"/>
                </a:solidFill>
                <a:latin typeface="+mj-lt"/>
                <a:ea typeface="Times New Roman" panose="02020603050405020304" pitchFamily="18" charset="0"/>
              </a:rPr>
              <a:t>imágenes</a:t>
            </a:r>
            <a:r>
              <a:rPr lang="bg-BG" sz="800" dirty="0">
                <a:solidFill>
                  <a:srgbClr val="000000"/>
                </a:solidFill>
                <a:latin typeface="+mj-lt"/>
                <a:ea typeface="Times New Roman" panose="02020603050405020304" pitchFamily="18" charset="0"/>
              </a:rPr>
              <a:t>, </a:t>
            </a:r>
            <a:r>
              <a:rPr lang="bg-BG" sz="800" dirty="0" err="1">
                <a:solidFill>
                  <a:srgbClr val="000000"/>
                </a:solidFill>
                <a:latin typeface="+mj-lt"/>
                <a:ea typeface="Times New Roman" panose="02020603050405020304" pitchFamily="18" charset="0"/>
              </a:rPr>
              <a:t>se</a:t>
            </a:r>
            <a:r>
              <a:rPr lang="bg-BG" sz="800" dirty="0">
                <a:solidFill>
                  <a:srgbClr val="000000"/>
                </a:solidFill>
                <a:latin typeface="+mj-lt"/>
                <a:ea typeface="Times New Roman" panose="02020603050405020304" pitchFamily="18" charset="0"/>
              </a:rPr>
              <a:t> </a:t>
            </a:r>
            <a:r>
              <a:rPr lang="bg-BG" sz="800" dirty="0" err="1">
                <a:solidFill>
                  <a:srgbClr val="000000"/>
                </a:solidFill>
                <a:latin typeface="+mj-lt"/>
                <a:ea typeface="Times New Roman" panose="02020603050405020304" pitchFamily="18" charset="0"/>
              </a:rPr>
              <a:t>pliegan</a:t>
            </a:r>
            <a:r>
              <a:rPr lang="bg-BG" sz="800" dirty="0">
                <a:solidFill>
                  <a:srgbClr val="000000"/>
                </a:solidFill>
                <a:latin typeface="+mj-lt"/>
                <a:ea typeface="Times New Roman" panose="02020603050405020304" pitchFamily="18" charset="0"/>
              </a:rPr>
              <a:t> </a:t>
            </a:r>
            <a:r>
              <a:rPr lang="bg-BG" sz="800" dirty="0" err="1">
                <a:solidFill>
                  <a:srgbClr val="000000"/>
                </a:solidFill>
                <a:latin typeface="+mj-lt"/>
                <a:ea typeface="Times New Roman" panose="02020603050405020304" pitchFamily="18" charset="0"/>
              </a:rPr>
              <a:t>el</a:t>
            </a:r>
            <a:r>
              <a:rPr lang="bg-BG" sz="800" dirty="0">
                <a:solidFill>
                  <a:srgbClr val="000000"/>
                </a:solidFill>
                <a:latin typeface="+mj-lt"/>
                <a:ea typeface="Times New Roman" panose="02020603050405020304" pitchFamily="18" charset="0"/>
              </a:rPr>
              <a:t> </a:t>
            </a:r>
            <a:r>
              <a:rPr lang="bg-BG" sz="800" dirty="0" err="1">
                <a:solidFill>
                  <a:srgbClr val="000000"/>
                </a:solidFill>
                <a:latin typeface="+mj-lt"/>
                <a:ea typeface="Times New Roman" panose="02020603050405020304" pitchFamily="18" charset="0"/>
              </a:rPr>
              <a:t>asiento</a:t>
            </a:r>
            <a:r>
              <a:rPr lang="bg-BG" sz="800" dirty="0">
                <a:solidFill>
                  <a:srgbClr val="000000"/>
                </a:solidFill>
                <a:latin typeface="+mj-lt"/>
                <a:ea typeface="Times New Roman" panose="02020603050405020304" pitchFamily="18" charset="0"/>
              </a:rPr>
              <a:t> y </a:t>
            </a:r>
            <a:r>
              <a:rPr lang="bg-BG" sz="800" dirty="0" err="1">
                <a:solidFill>
                  <a:srgbClr val="000000"/>
                </a:solidFill>
                <a:latin typeface="+mj-lt"/>
                <a:ea typeface="Times New Roman" panose="02020603050405020304" pitchFamily="18" charset="0"/>
              </a:rPr>
              <a:t>se</a:t>
            </a:r>
            <a:r>
              <a:rPr lang="bg-BG" sz="800" dirty="0">
                <a:solidFill>
                  <a:srgbClr val="000000"/>
                </a:solidFill>
                <a:latin typeface="+mj-lt"/>
                <a:ea typeface="Times New Roman" panose="02020603050405020304" pitchFamily="18" charset="0"/>
              </a:rPr>
              <a:t> </a:t>
            </a:r>
            <a:r>
              <a:rPr lang="bg-BG" sz="800" dirty="0" err="1">
                <a:solidFill>
                  <a:srgbClr val="000000"/>
                </a:solidFill>
                <a:latin typeface="+mj-lt"/>
                <a:ea typeface="Times New Roman" panose="02020603050405020304" pitchFamily="18" charset="0"/>
              </a:rPr>
              <a:t>bloquean</a:t>
            </a:r>
            <a:r>
              <a:rPr lang="bg-BG" sz="800" dirty="0">
                <a:solidFill>
                  <a:srgbClr val="000000"/>
                </a:solidFill>
                <a:latin typeface="+mj-lt"/>
                <a:ea typeface="Times New Roman" panose="02020603050405020304" pitchFamily="18" charset="0"/>
              </a:rPr>
              <a:t> con </a:t>
            </a:r>
            <a:r>
              <a:rPr lang="bg-BG" sz="800" dirty="0" err="1">
                <a:solidFill>
                  <a:srgbClr val="000000"/>
                </a:solidFill>
                <a:latin typeface="+mj-lt"/>
                <a:ea typeface="Times New Roman" panose="02020603050405020304" pitchFamily="18" charset="0"/>
              </a:rPr>
              <a:t>palanca</a:t>
            </a:r>
            <a:r>
              <a:rPr lang="bg-BG" sz="800" dirty="0">
                <a:solidFill>
                  <a:srgbClr val="000000"/>
                </a:solidFill>
                <a:latin typeface="+mj-lt"/>
                <a:ea typeface="Times New Roman" panose="02020603050405020304" pitchFamily="18" charset="0"/>
              </a:rPr>
              <a:t>. A </a:t>
            </a:r>
            <a:r>
              <a:rPr lang="bg-BG" sz="800" dirty="0" err="1">
                <a:solidFill>
                  <a:srgbClr val="000000"/>
                </a:solidFill>
                <a:latin typeface="+mj-lt"/>
                <a:ea typeface="Times New Roman" panose="02020603050405020304" pitchFamily="18" charset="0"/>
              </a:rPr>
              <a:t>continuación</a:t>
            </a:r>
            <a:r>
              <a:rPr lang="bg-BG" sz="800" dirty="0">
                <a:solidFill>
                  <a:srgbClr val="000000"/>
                </a:solidFill>
                <a:latin typeface="+mj-lt"/>
                <a:ea typeface="Times New Roman" panose="02020603050405020304" pitchFamily="18" charset="0"/>
              </a:rPr>
              <a:t>, </a:t>
            </a:r>
            <a:r>
              <a:rPr lang="bg-BG" sz="800" dirty="0" err="1">
                <a:solidFill>
                  <a:srgbClr val="000000"/>
                </a:solidFill>
                <a:latin typeface="+mj-lt"/>
                <a:ea typeface="Times New Roman" panose="02020603050405020304" pitchFamily="18" charset="0"/>
              </a:rPr>
              <a:t>active</a:t>
            </a:r>
            <a:r>
              <a:rPr lang="bg-BG" sz="800" dirty="0">
                <a:solidFill>
                  <a:srgbClr val="000000"/>
                </a:solidFill>
                <a:latin typeface="+mj-lt"/>
                <a:ea typeface="Times New Roman" panose="02020603050405020304" pitchFamily="18" charset="0"/>
              </a:rPr>
              <a:t> </a:t>
            </a:r>
            <a:r>
              <a:rPr lang="bg-BG" sz="800" dirty="0" err="1">
                <a:solidFill>
                  <a:srgbClr val="000000"/>
                </a:solidFill>
                <a:latin typeface="+mj-lt"/>
                <a:ea typeface="Times New Roman" panose="02020603050405020304" pitchFamily="18" charset="0"/>
              </a:rPr>
              <a:t>el</a:t>
            </a:r>
            <a:r>
              <a:rPr lang="bg-BG" sz="800" dirty="0">
                <a:solidFill>
                  <a:srgbClr val="000000"/>
                </a:solidFill>
                <a:latin typeface="+mj-lt"/>
                <a:ea typeface="Times New Roman" panose="02020603050405020304" pitchFamily="18" charset="0"/>
              </a:rPr>
              <a:t> </a:t>
            </a:r>
            <a:r>
              <a:rPr lang="bg-BG" sz="800" dirty="0" err="1">
                <a:solidFill>
                  <a:srgbClr val="000000"/>
                </a:solidFill>
                <a:latin typeface="+mj-lt"/>
                <a:ea typeface="Times New Roman" panose="02020603050405020304" pitchFamily="18" charset="0"/>
              </a:rPr>
              <a:t>mecanismo</a:t>
            </a:r>
            <a:r>
              <a:rPr lang="bg-BG" sz="800" dirty="0">
                <a:solidFill>
                  <a:srgbClr val="000000"/>
                </a:solidFill>
                <a:latin typeface="+mj-lt"/>
                <a:ea typeface="Times New Roman" panose="02020603050405020304" pitchFamily="18" charset="0"/>
              </a:rPr>
              <a:t> de </a:t>
            </a:r>
            <a:r>
              <a:rPr lang="bg-BG" sz="800" dirty="0" err="1">
                <a:solidFill>
                  <a:srgbClr val="000000"/>
                </a:solidFill>
                <a:latin typeface="+mj-lt"/>
                <a:ea typeface="Times New Roman" panose="02020603050405020304" pitchFamily="18" charset="0"/>
              </a:rPr>
              <a:t>bloqueo</a:t>
            </a:r>
            <a:r>
              <a:rPr lang="bg-BG" sz="800" dirty="0">
                <a:solidFill>
                  <a:srgbClr val="000000"/>
                </a:solidFill>
                <a:latin typeface="+mj-lt"/>
                <a:ea typeface="Times New Roman" panose="02020603050405020304" pitchFamily="18" charset="0"/>
              </a:rPr>
              <a:t> </a:t>
            </a:r>
            <a:r>
              <a:rPr lang="bg-BG" sz="800" dirty="0" err="1">
                <a:solidFill>
                  <a:srgbClr val="000000"/>
                </a:solidFill>
                <a:latin typeface="+mj-lt"/>
                <a:ea typeface="Times New Roman" panose="02020603050405020304" pitchFamily="18" charset="0"/>
              </a:rPr>
              <a:t>para</a:t>
            </a:r>
            <a:r>
              <a:rPr lang="bg-BG" sz="800" dirty="0">
                <a:solidFill>
                  <a:srgbClr val="000000"/>
                </a:solidFill>
                <a:latin typeface="+mj-lt"/>
                <a:ea typeface="Times New Roman" panose="02020603050405020304" pitchFamily="18" charset="0"/>
              </a:rPr>
              <a:t> </a:t>
            </a:r>
            <a:r>
              <a:rPr lang="bg-BG" sz="800" dirty="0" err="1">
                <a:solidFill>
                  <a:srgbClr val="000000"/>
                </a:solidFill>
                <a:latin typeface="+mj-lt"/>
                <a:ea typeface="Times New Roman" panose="02020603050405020304" pitchFamily="18" charset="0"/>
              </a:rPr>
              <a:t>plegar</a:t>
            </a:r>
            <a:r>
              <a:rPr lang="bg-BG" sz="800" dirty="0">
                <a:solidFill>
                  <a:srgbClr val="000000"/>
                </a:solidFill>
                <a:latin typeface="+mj-lt"/>
                <a:ea typeface="Times New Roman" panose="02020603050405020304" pitchFamily="18" charset="0"/>
              </a:rPr>
              <a:t> </a:t>
            </a:r>
            <a:r>
              <a:rPr lang="bg-BG" sz="800" dirty="0" err="1">
                <a:solidFill>
                  <a:srgbClr val="000000"/>
                </a:solidFill>
                <a:latin typeface="+mj-lt"/>
                <a:ea typeface="Times New Roman" panose="02020603050405020304" pitchFamily="18" charset="0"/>
              </a:rPr>
              <a:t>la</a:t>
            </a:r>
            <a:r>
              <a:rPr lang="bg-BG" sz="800" dirty="0">
                <a:solidFill>
                  <a:srgbClr val="000000"/>
                </a:solidFill>
                <a:latin typeface="+mj-lt"/>
                <a:ea typeface="Times New Roman" panose="02020603050405020304" pitchFamily="18" charset="0"/>
              </a:rPr>
              <a:t> </a:t>
            </a:r>
            <a:r>
              <a:rPr lang="bg-BG" sz="800" dirty="0" err="1">
                <a:solidFill>
                  <a:srgbClr val="000000"/>
                </a:solidFill>
                <a:latin typeface="+mj-lt"/>
                <a:ea typeface="Times New Roman" panose="02020603050405020304" pitchFamily="18" charset="0"/>
              </a:rPr>
              <a:t>trama</a:t>
            </a:r>
            <a:r>
              <a:rPr lang="bg-BG" sz="800" dirty="0">
                <a:solidFill>
                  <a:srgbClr val="000000"/>
                </a:solidFill>
                <a:latin typeface="+mj-lt"/>
                <a:ea typeface="Times New Roman" panose="02020603050405020304" pitchFamily="18" charset="0"/>
              </a:rPr>
              <a:t> </a:t>
            </a:r>
            <a:r>
              <a:rPr lang="bg-BG" sz="800" dirty="0" err="1">
                <a:solidFill>
                  <a:srgbClr val="000000"/>
                </a:solidFill>
                <a:latin typeface="+mj-lt"/>
                <a:ea typeface="Times New Roman" panose="02020603050405020304" pitchFamily="18" charset="0"/>
              </a:rPr>
              <a:t>adicional</a:t>
            </a:r>
            <a:r>
              <a:rPr lang="bg-BG" sz="800" dirty="0">
                <a:solidFill>
                  <a:srgbClr val="000000"/>
                </a:solidFill>
                <a:latin typeface="+mj-lt"/>
                <a:ea typeface="Times New Roman" panose="02020603050405020304" pitchFamily="18" charset="0"/>
              </a:rPr>
              <a:t> de </a:t>
            </a:r>
            <a:r>
              <a:rPr lang="bg-BG" sz="800" dirty="0" err="1">
                <a:solidFill>
                  <a:srgbClr val="000000"/>
                </a:solidFill>
                <a:latin typeface="+mj-lt"/>
                <a:ea typeface="Times New Roman" panose="02020603050405020304" pitchFamily="18" charset="0"/>
              </a:rPr>
              <a:t>acuerdo</a:t>
            </a:r>
            <a:r>
              <a:rPr lang="bg-BG" sz="800" dirty="0">
                <a:solidFill>
                  <a:srgbClr val="000000"/>
                </a:solidFill>
                <a:latin typeface="+mj-lt"/>
                <a:ea typeface="Times New Roman" panose="02020603050405020304" pitchFamily="18" charset="0"/>
              </a:rPr>
              <a:t> con </a:t>
            </a:r>
            <a:r>
              <a:rPr lang="bg-BG" sz="800" dirty="0" err="1">
                <a:solidFill>
                  <a:srgbClr val="000000"/>
                </a:solidFill>
                <a:latin typeface="+mj-lt"/>
                <a:ea typeface="Times New Roman" panose="02020603050405020304" pitchFamily="18" charset="0"/>
              </a:rPr>
              <a:t>las</a:t>
            </a:r>
            <a:r>
              <a:rPr lang="bg-BG" sz="800" dirty="0">
                <a:solidFill>
                  <a:srgbClr val="000000"/>
                </a:solidFill>
                <a:latin typeface="+mj-lt"/>
                <a:ea typeface="Times New Roman" panose="02020603050405020304" pitchFamily="18" charset="0"/>
              </a:rPr>
              <a:t> </a:t>
            </a:r>
            <a:r>
              <a:rPr lang="bg-BG" sz="800" dirty="0" err="1">
                <a:solidFill>
                  <a:srgbClr val="000000"/>
                </a:solidFill>
                <a:latin typeface="+mj-lt"/>
                <a:ea typeface="Times New Roman" panose="02020603050405020304" pitchFamily="18" charset="0"/>
              </a:rPr>
              <a:t>fotos</a:t>
            </a:r>
            <a:r>
              <a:rPr lang="bg-BG" sz="800" dirty="0">
                <a:solidFill>
                  <a:srgbClr val="000000"/>
                </a:solidFill>
                <a:latin typeface="+mj-lt"/>
                <a:ea typeface="Times New Roman" panose="02020603050405020304" pitchFamily="18" charset="0"/>
              </a:rPr>
              <a:t> de </a:t>
            </a:r>
            <a:r>
              <a:rPr lang="bg-BG" sz="800" dirty="0" err="1">
                <a:solidFill>
                  <a:srgbClr val="000000"/>
                </a:solidFill>
                <a:latin typeface="+mj-lt"/>
                <a:ea typeface="Times New Roman" panose="02020603050405020304" pitchFamily="18" charset="0"/>
              </a:rPr>
              <a:t>abajo</a:t>
            </a:r>
            <a:r>
              <a:rPr lang="bg-BG" sz="800" dirty="0">
                <a:solidFill>
                  <a:srgbClr val="000000"/>
                </a:solidFill>
                <a:latin typeface="+mj-lt"/>
                <a:ea typeface="Times New Roman" panose="02020603050405020304" pitchFamily="18" charset="0"/>
              </a:rPr>
              <a:t>. </a:t>
            </a:r>
            <a:br>
              <a:rPr lang="bg-BG" sz="800" dirty="0">
                <a:solidFill>
                  <a:srgbClr val="000000"/>
                </a:solidFill>
                <a:latin typeface="+mj-lt"/>
                <a:ea typeface="Times New Roman" panose="02020603050405020304" pitchFamily="18" charset="0"/>
              </a:rPr>
            </a:br>
            <a:r>
              <a:rPr lang="bg-BG" sz="800" dirty="0">
                <a:solidFill>
                  <a:srgbClr val="000000"/>
                </a:solidFill>
                <a:latin typeface="+mj-lt"/>
                <a:ea typeface="Times New Roman" panose="02020603050405020304" pitchFamily="18" charset="0"/>
              </a:rPr>
              <a:t>1. </a:t>
            </a:r>
            <a:r>
              <a:rPr lang="bg-BG" sz="800" dirty="0" err="1">
                <a:solidFill>
                  <a:srgbClr val="000000"/>
                </a:solidFill>
                <a:latin typeface="+mj-lt"/>
                <a:ea typeface="Times New Roman" panose="02020603050405020304" pitchFamily="18" charset="0"/>
              </a:rPr>
              <a:t>Doble</a:t>
            </a:r>
            <a:r>
              <a:rPr lang="bg-BG" sz="800" dirty="0">
                <a:solidFill>
                  <a:srgbClr val="000000"/>
                </a:solidFill>
                <a:latin typeface="+mj-lt"/>
                <a:ea typeface="Times New Roman" panose="02020603050405020304" pitchFamily="18" charset="0"/>
              </a:rPr>
              <a:t> </a:t>
            </a:r>
            <a:r>
              <a:rPr lang="bg-BG" sz="800" dirty="0" err="1">
                <a:solidFill>
                  <a:srgbClr val="000000"/>
                </a:solidFill>
                <a:latin typeface="+mj-lt"/>
                <a:ea typeface="Times New Roman" panose="02020603050405020304" pitchFamily="18" charset="0"/>
              </a:rPr>
              <a:t>el</a:t>
            </a:r>
            <a:r>
              <a:rPr lang="bg-BG" sz="800" dirty="0">
                <a:solidFill>
                  <a:srgbClr val="000000"/>
                </a:solidFill>
                <a:latin typeface="+mj-lt"/>
                <a:ea typeface="Times New Roman" panose="02020603050405020304" pitchFamily="18" charset="0"/>
              </a:rPr>
              <a:t> </a:t>
            </a:r>
            <a:r>
              <a:rPr lang="bg-BG" sz="800" dirty="0" err="1">
                <a:solidFill>
                  <a:srgbClr val="000000"/>
                </a:solidFill>
                <a:latin typeface="+mj-lt"/>
                <a:ea typeface="Times New Roman" panose="02020603050405020304" pitchFamily="18" charset="0"/>
              </a:rPr>
              <a:t>asiento</a:t>
            </a:r>
            <a:r>
              <a:rPr lang="bg-BG" sz="800" dirty="0">
                <a:solidFill>
                  <a:srgbClr val="000000"/>
                </a:solidFill>
                <a:latin typeface="+mj-lt"/>
                <a:ea typeface="Times New Roman" panose="02020603050405020304" pitchFamily="18" charset="0"/>
              </a:rPr>
              <a:t> </a:t>
            </a:r>
            <a:r>
              <a:rPr lang="bg-BG" sz="800" dirty="0" err="1">
                <a:solidFill>
                  <a:srgbClr val="000000"/>
                </a:solidFill>
                <a:latin typeface="+mj-lt"/>
                <a:ea typeface="Times New Roman" panose="02020603050405020304" pitchFamily="18" charset="0"/>
              </a:rPr>
              <a:t>tirando</a:t>
            </a:r>
            <a:r>
              <a:rPr lang="bg-BG" sz="800" dirty="0">
                <a:solidFill>
                  <a:srgbClr val="000000"/>
                </a:solidFill>
                <a:latin typeface="+mj-lt"/>
                <a:ea typeface="Times New Roman" panose="02020603050405020304" pitchFamily="18" charset="0"/>
              </a:rPr>
              <a:t> de </a:t>
            </a:r>
            <a:r>
              <a:rPr lang="bg-BG" sz="800" dirty="0" err="1">
                <a:solidFill>
                  <a:srgbClr val="000000"/>
                </a:solidFill>
                <a:latin typeface="+mj-lt"/>
                <a:ea typeface="Times New Roman" panose="02020603050405020304" pitchFamily="18" charset="0"/>
              </a:rPr>
              <a:t>ambos</a:t>
            </a:r>
            <a:r>
              <a:rPr lang="bg-BG" sz="800" dirty="0">
                <a:solidFill>
                  <a:srgbClr val="000000"/>
                </a:solidFill>
                <a:latin typeface="+mj-lt"/>
                <a:ea typeface="Times New Roman" panose="02020603050405020304" pitchFamily="18" charset="0"/>
              </a:rPr>
              <a:t> </a:t>
            </a:r>
            <a:r>
              <a:rPr lang="bg-BG" sz="800" dirty="0" err="1">
                <a:solidFill>
                  <a:srgbClr val="000000"/>
                </a:solidFill>
                <a:latin typeface="+mj-lt"/>
                <a:ea typeface="Times New Roman" panose="02020603050405020304" pitchFamily="18" charset="0"/>
              </a:rPr>
              <a:t>lados</a:t>
            </a:r>
            <a:r>
              <a:rPr lang="bg-BG" sz="800" dirty="0">
                <a:solidFill>
                  <a:srgbClr val="000000"/>
                </a:solidFill>
                <a:latin typeface="+mj-lt"/>
                <a:ea typeface="Times New Roman" panose="02020603050405020304" pitchFamily="18" charset="0"/>
              </a:rPr>
              <a:t> </a:t>
            </a:r>
            <a:r>
              <a:rPr lang="bg-BG" sz="800" dirty="0" err="1">
                <a:solidFill>
                  <a:srgbClr val="000000"/>
                </a:solidFill>
                <a:latin typeface="+mj-lt"/>
                <a:ea typeface="Times New Roman" panose="02020603050405020304" pitchFamily="18" charset="0"/>
              </a:rPr>
              <a:t>del</a:t>
            </a:r>
            <a:r>
              <a:rPr lang="bg-BG" sz="800" dirty="0">
                <a:solidFill>
                  <a:srgbClr val="000000"/>
                </a:solidFill>
                <a:latin typeface="+mj-lt"/>
                <a:ea typeface="Times New Roman" panose="02020603050405020304" pitchFamily="18" charset="0"/>
              </a:rPr>
              <a:t> </a:t>
            </a:r>
            <a:r>
              <a:rPr lang="bg-BG" sz="800" dirty="0" err="1">
                <a:solidFill>
                  <a:srgbClr val="000000"/>
                </a:solidFill>
                <a:latin typeface="+mj-lt"/>
                <a:ea typeface="Times New Roman" panose="02020603050405020304" pitchFamily="18" charset="0"/>
              </a:rPr>
              <a:t>asiento</a:t>
            </a:r>
            <a:r>
              <a:rPr lang="bg-BG" sz="800" dirty="0">
                <a:solidFill>
                  <a:srgbClr val="000000"/>
                </a:solidFill>
                <a:latin typeface="+mj-lt"/>
                <a:ea typeface="Times New Roman" panose="02020603050405020304" pitchFamily="18" charset="0"/>
              </a:rPr>
              <a:t>, </a:t>
            </a:r>
            <a:r>
              <a:rPr lang="bg-BG" sz="800" dirty="0" err="1">
                <a:solidFill>
                  <a:srgbClr val="000000"/>
                </a:solidFill>
                <a:latin typeface="+mj-lt"/>
                <a:ea typeface="Times New Roman" panose="02020603050405020304" pitchFamily="18" charset="0"/>
              </a:rPr>
              <a:t>mientras</a:t>
            </a:r>
            <a:r>
              <a:rPr lang="bg-BG" sz="800" dirty="0">
                <a:solidFill>
                  <a:srgbClr val="000000"/>
                </a:solidFill>
                <a:latin typeface="+mj-lt"/>
                <a:ea typeface="Times New Roman" panose="02020603050405020304" pitchFamily="18" charset="0"/>
              </a:rPr>
              <a:t> </a:t>
            </a:r>
            <a:r>
              <a:rPr lang="bg-BG" sz="800" dirty="0" err="1">
                <a:solidFill>
                  <a:srgbClr val="000000"/>
                </a:solidFill>
                <a:latin typeface="+mj-lt"/>
                <a:ea typeface="Times New Roman" panose="02020603050405020304" pitchFamily="18" charset="0"/>
              </a:rPr>
              <a:t>que</a:t>
            </a:r>
            <a:r>
              <a:rPr lang="bg-BG" sz="800" dirty="0">
                <a:solidFill>
                  <a:srgbClr val="000000"/>
                </a:solidFill>
                <a:latin typeface="+mj-lt"/>
                <a:ea typeface="Times New Roman" panose="02020603050405020304" pitchFamily="18" charset="0"/>
              </a:rPr>
              <a:t> </a:t>
            </a:r>
            <a:r>
              <a:rPr lang="bg-BG" sz="800" dirty="0" err="1">
                <a:solidFill>
                  <a:srgbClr val="000000"/>
                </a:solidFill>
                <a:latin typeface="+mj-lt"/>
                <a:ea typeface="Times New Roman" panose="02020603050405020304" pitchFamily="18" charset="0"/>
              </a:rPr>
              <a:t>siguiendo</a:t>
            </a:r>
            <a:r>
              <a:rPr lang="bg-BG" sz="800" dirty="0">
                <a:solidFill>
                  <a:srgbClr val="000000"/>
                </a:solidFill>
                <a:latin typeface="+mj-lt"/>
                <a:ea typeface="Times New Roman" panose="02020603050405020304" pitchFamily="18" charset="0"/>
              </a:rPr>
              <a:t> </a:t>
            </a:r>
            <a:r>
              <a:rPr lang="bg-BG" sz="800" dirty="0" err="1">
                <a:solidFill>
                  <a:srgbClr val="000000"/>
                </a:solidFill>
                <a:latin typeface="+mj-lt"/>
                <a:ea typeface="Times New Roman" panose="02020603050405020304" pitchFamily="18" charset="0"/>
              </a:rPr>
              <a:t>la</a:t>
            </a:r>
            <a:r>
              <a:rPr lang="bg-BG" sz="800" dirty="0">
                <a:solidFill>
                  <a:srgbClr val="000000"/>
                </a:solidFill>
                <a:latin typeface="+mj-lt"/>
                <a:ea typeface="Times New Roman" panose="02020603050405020304" pitchFamily="18" charset="0"/>
              </a:rPr>
              <a:t> </a:t>
            </a:r>
            <a:r>
              <a:rPr lang="bg-BG" sz="800" dirty="0" err="1">
                <a:solidFill>
                  <a:srgbClr val="000000"/>
                </a:solidFill>
                <a:latin typeface="+mj-lt"/>
                <a:ea typeface="Times New Roman" panose="02020603050405020304" pitchFamily="18" charset="0"/>
              </a:rPr>
              <a:t>dirección</a:t>
            </a:r>
            <a:r>
              <a:rPr lang="bg-BG" sz="800" dirty="0">
                <a:solidFill>
                  <a:srgbClr val="000000"/>
                </a:solidFill>
                <a:latin typeface="+mj-lt"/>
                <a:ea typeface="Times New Roman" panose="02020603050405020304" pitchFamily="18" charset="0"/>
              </a:rPr>
              <a:t> de </a:t>
            </a:r>
            <a:r>
              <a:rPr lang="bg-BG" sz="800" dirty="0" err="1">
                <a:solidFill>
                  <a:srgbClr val="000000"/>
                </a:solidFill>
                <a:latin typeface="+mj-lt"/>
                <a:ea typeface="Times New Roman" panose="02020603050405020304" pitchFamily="18" charset="0"/>
              </a:rPr>
              <a:t>la</a:t>
            </a:r>
            <a:r>
              <a:rPr lang="bg-BG" sz="800" dirty="0">
                <a:solidFill>
                  <a:srgbClr val="000000"/>
                </a:solidFill>
                <a:latin typeface="+mj-lt"/>
                <a:ea typeface="Times New Roman" panose="02020603050405020304" pitchFamily="18" charset="0"/>
              </a:rPr>
              <a:t> </a:t>
            </a:r>
            <a:r>
              <a:rPr lang="bg-BG" sz="800" dirty="0" err="1">
                <a:solidFill>
                  <a:srgbClr val="000000"/>
                </a:solidFill>
                <a:latin typeface="+mj-lt"/>
                <a:ea typeface="Times New Roman" panose="02020603050405020304" pitchFamily="18" charset="0"/>
              </a:rPr>
              <a:t>flecha</a:t>
            </a:r>
            <a:r>
              <a:rPr lang="bg-BG" sz="800" dirty="0">
                <a:solidFill>
                  <a:srgbClr val="000000"/>
                </a:solidFill>
                <a:latin typeface="+mj-lt"/>
                <a:ea typeface="Times New Roman" panose="02020603050405020304" pitchFamily="18" charset="0"/>
              </a:rPr>
              <a:t> </a:t>
            </a:r>
            <a:br>
              <a:rPr lang="bg-BG" sz="800" dirty="0">
                <a:solidFill>
                  <a:srgbClr val="000000"/>
                </a:solidFill>
                <a:latin typeface="+mj-lt"/>
                <a:ea typeface="Times New Roman" panose="02020603050405020304" pitchFamily="18" charset="0"/>
              </a:rPr>
            </a:br>
            <a:r>
              <a:rPr lang="bg-BG" sz="800" dirty="0">
                <a:solidFill>
                  <a:srgbClr val="000000"/>
                </a:solidFill>
                <a:latin typeface="+mj-lt"/>
                <a:ea typeface="Times New Roman" panose="02020603050405020304" pitchFamily="18" charset="0"/>
              </a:rPr>
              <a:t>2. </a:t>
            </a:r>
            <a:r>
              <a:rPr lang="bg-BG" sz="800" dirty="0" err="1">
                <a:solidFill>
                  <a:srgbClr val="000000"/>
                </a:solidFill>
                <a:latin typeface="+mj-lt"/>
                <a:ea typeface="Times New Roman" panose="02020603050405020304" pitchFamily="18" charset="0"/>
              </a:rPr>
              <a:t>Palanca</a:t>
            </a:r>
            <a:r>
              <a:rPr lang="bg-BG" sz="800" dirty="0">
                <a:solidFill>
                  <a:srgbClr val="000000"/>
                </a:solidFill>
                <a:latin typeface="+mj-lt"/>
                <a:ea typeface="Times New Roman" panose="02020603050405020304" pitchFamily="18" charset="0"/>
              </a:rPr>
              <a:t> de </a:t>
            </a:r>
            <a:r>
              <a:rPr lang="bg-BG" sz="800" dirty="0" err="1">
                <a:solidFill>
                  <a:srgbClr val="000000"/>
                </a:solidFill>
                <a:latin typeface="+mj-lt"/>
                <a:ea typeface="Times New Roman" panose="02020603050405020304" pitchFamily="18" charset="0"/>
              </a:rPr>
              <a:t>bloqueo</a:t>
            </a:r>
            <a:r>
              <a:rPr lang="bg-BG" sz="800" dirty="0">
                <a:solidFill>
                  <a:srgbClr val="000000"/>
                </a:solidFill>
                <a:latin typeface="+mj-lt"/>
                <a:ea typeface="Times New Roman" panose="02020603050405020304" pitchFamily="18" charset="0"/>
              </a:rPr>
              <a:t> </a:t>
            </a:r>
            <a:r>
              <a:rPr lang="bg-BG" sz="800" dirty="0" err="1">
                <a:solidFill>
                  <a:srgbClr val="000000"/>
                </a:solidFill>
                <a:latin typeface="+mj-lt"/>
                <a:ea typeface="Times New Roman" panose="02020603050405020304" pitchFamily="18" charset="0"/>
              </a:rPr>
              <a:t>una</a:t>
            </a:r>
            <a:r>
              <a:rPr lang="bg-BG" sz="800" dirty="0">
                <a:solidFill>
                  <a:srgbClr val="000000"/>
                </a:solidFill>
                <a:latin typeface="+mj-lt"/>
                <a:ea typeface="Times New Roman" panose="02020603050405020304" pitchFamily="18" charset="0"/>
              </a:rPr>
              <a:t> </a:t>
            </a:r>
            <a:r>
              <a:rPr lang="bg-BG" sz="800" dirty="0" err="1">
                <a:solidFill>
                  <a:srgbClr val="000000"/>
                </a:solidFill>
                <a:latin typeface="+mj-lt"/>
                <a:ea typeface="Times New Roman" panose="02020603050405020304" pitchFamily="18" charset="0"/>
              </a:rPr>
              <a:t>vez</a:t>
            </a:r>
            <a:r>
              <a:rPr lang="bg-BG" sz="800" dirty="0">
                <a:solidFill>
                  <a:srgbClr val="000000"/>
                </a:solidFill>
                <a:latin typeface="+mj-lt"/>
                <a:ea typeface="Times New Roman" panose="02020603050405020304" pitchFamily="18" charset="0"/>
              </a:rPr>
              <a:t> </a:t>
            </a:r>
            <a:r>
              <a:rPr lang="bg-BG" sz="800" dirty="0" err="1">
                <a:solidFill>
                  <a:srgbClr val="000000"/>
                </a:solidFill>
                <a:latin typeface="+mj-lt"/>
                <a:ea typeface="Times New Roman" panose="02020603050405020304" pitchFamily="18" charset="0"/>
              </a:rPr>
              <a:t>que</a:t>
            </a:r>
            <a:r>
              <a:rPr lang="bg-BG" sz="800" dirty="0">
                <a:solidFill>
                  <a:srgbClr val="000000"/>
                </a:solidFill>
                <a:latin typeface="+mj-lt"/>
                <a:ea typeface="Times New Roman" panose="02020603050405020304" pitchFamily="18" charset="0"/>
              </a:rPr>
              <a:t> </a:t>
            </a:r>
            <a:r>
              <a:rPr lang="bg-BG" sz="800" dirty="0" err="1">
                <a:solidFill>
                  <a:srgbClr val="000000"/>
                </a:solidFill>
                <a:latin typeface="+mj-lt"/>
                <a:ea typeface="Times New Roman" panose="02020603050405020304" pitchFamily="18" charset="0"/>
              </a:rPr>
              <a:t>el</a:t>
            </a:r>
            <a:r>
              <a:rPr lang="bg-BG" sz="800" dirty="0">
                <a:solidFill>
                  <a:srgbClr val="000000"/>
                </a:solidFill>
                <a:latin typeface="+mj-lt"/>
                <a:ea typeface="Times New Roman" panose="02020603050405020304" pitchFamily="18" charset="0"/>
              </a:rPr>
              <a:t> </a:t>
            </a:r>
            <a:r>
              <a:rPr lang="bg-BG" sz="800" dirty="0" err="1">
                <a:solidFill>
                  <a:srgbClr val="000000"/>
                </a:solidFill>
                <a:latin typeface="+mj-lt"/>
                <a:ea typeface="Times New Roman" panose="02020603050405020304" pitchFamily="18" charset="0"/>
              </a:rPr>
              <a:t>asiento</a:t>
            </a:r>
            <a:r>
              <a:rPr lang="bg-BG" sz="800" dirty="0">
                <a:solidFill>
                  <a:srgbClr val="000000"/>
                </a:solidFill>
                <a:latin typeface="+mj-lt"/>
                <a:ea typeface="Times New Roman" panose="02020603050405020304" pitchFamily="18" charset="0"/>
              </a:rPr>
              <a:t> </a:t>
            </a:r>
            <a:r>
              <a:rPr lang="bg-BG" sz="800" dirty="0" err="1">
                <a:solidFill>
                  <a:srgbClr val="000000"/>
                </a:solidFill>
                <a:latin typeface="+mj-lt"/>
                <a:ea typeface="Times New Roman" panose="02020603050405020304" pitchFamily="18" charset="0"/>
              </a:rPr>
              <a:t>plegable</a:t>
            </a:r>
            <a:r>
              <a:rPr lang="bg-BG" sz="800" dirty="0">
                <a:solidFill>
                  <a:srgbClr val="000000"/>
                </a:solidFill>
                <a:latin typeface="+mj-lt"/>
                <a:ea typeface="Times New Roman" panose="02020603050405020304" pitchFamily="18" charset="0"/>
              </a:rPr>
              <a:t> </a:t>
            </a:r>
            <a:br>
              <a:rPr lang="bg-BG" sz="800" dirty="0">
                <a:solidFill>
                  <a:srgbClr val="000000"/>
                </a:solidFill>
                <a:latin typeface="+mj-lt"/>
                <a:ea typeface="Times New Roman" panose="02020603050405020304" pitchFamily="18" charset="0"/>
              </a:rPr>
            </a:br>
            <a:r>
              <a:rPr lang="bg-BG" sz="800" dirty="0">
                <a:solidFill>
                  <a:srgbClr val="000000"/>
                </a:solidFill>
                <a:latin typeface="+mj-lt"/>
                <a:ea typeface="Times New Roman" panose="02020603050405020304" pitchFamily="18" charset="0"/>
              </a:rPr>
              <a:t>3. </a:t>
            </a:r>
            <a:r>
              <a:rPr lang="bg-BG" sz="800" dirty="0" err="1">
                <a:solidFill>
                  <a:srgbClr val="000000"/>
                </a:solidFill>
                <a:latin typeface="+mj-lt"/>
                <a:ea typeface="Times New Roman" panose="02020603050405020304" pitchFamily="18" charset="0"/>
              </a:rPr>
              <a:t>Doble</a:t>
            </a:r>
            <a:r>
              <a:rPr lang="bg-BG" sz="800" dirty="0">
                <a:solidFill>
                  <a:srgbClr val="000000"/>
                </a:solidFill>
                <a:latin typeface="+mj-lt"/>
                <a:ea typeface="Times New Roman" panose="02020603050405020304" pitchFamily="18" charset="0"/>
              </a:rPr>
              <a:t> </a:t>
            </a:r>
            <a:r>
              <a:rPr lang="bg-BG" sz="800" dirty="0" err="1">
                <a:solidFill>
                  <a:srgbClr val="000000"/>
                </a:solidFill>
                <a:latin typeface="+mj-lt"/>
                <a:ea typeface="Times New Roman" panose="02020603050405020304" pitchFamily="18" charset="0"/>
              </a:rPr>
              <a:t>el</a:t>
            </a:r>
            <a:r>
              <a:rPr lang="bg-BG" sz="800" dirty="0">
                <a:solidFill>
                  <a:srgbClr val="000000"/>
                </a:solidFill>
                <a:latin typeface="+mj-lt"/>
                <a:ea typeface="Times New Roman" panose="02020603050405020304" pitchFamily="18" charset="0"/>
              </a:rPr>
              <a:t> </a:t>
            </a:r>
            <a:r>
              <a:rPr lang="bg-BG" sz="800" dirty="0" err="1">
                <a:solidFill>
                  <a:srgbClr val="000000"/>
                </a:solidFill>
                <a:latin typeface="+mj-lt"/>
                <a:ea typeface="Times New Roman" panose="02020603050405020304" pitchFamily="18" charset="0"/>
              </a:rPr>
              <a:t>bastidor</a:t>
            </a:r>
            <a:r>
              <a:rPr lang="bg-BG" sz="800" dirty="0">
                <a:solidFill>
                  <a:srgbClr val="000000"/>
                </a:solidFill>
                <a:latin typeface="+mj-lt"/>
                <a:ea typeface="Times New Roman" panose="02020603050405020304" pitchFamily="18" charset="0"/>
              </a:rPr>
              <a:t> </a:t>
            </a:r>
            <a:r>
              <a:rPr lang="bg-BG" sz="800" dirty="0" err="1">
                <a:solidFill>
                  <a:srgbClr val="000000"/>
                </a:solidFill>
                <a:latin typeface="+mj-lt"/>
                <a:ea typeface="Times New Roman" panose="02020603050405020304" pitchFamily="18" charset="0"/>
              </a:rPr>
              <a:t>adicional</a:t>
            </a:r>
            <a:r>
              <a:rPr lang="bg-BG" sz="800" dirty="0">
                <a:solidFill>
                  <a:srgbClr val="000000"/>
                </a:solidFill>
                <a:latin typeface="+mj-lt"/>
                <a:ea typeface="Times New Roman" panose="02020603050405020304" pitchFamily="18" charset="0"/>
              </a:rPr>
              <a:t> </a:t>
            </a:r>
            <a:r>
              <a:rPr lang="bg-BG" sz="800" dirty="0" err="1">
                <a:solidFill>
                  <a:srgbClr val="000000"/>
                </a:solidFill>
                <a:latin typeface="+mj-lt"/>
                <a:ea typeface="Times New Roman" panose="02020603050405020304" pitchFamily="18" charset="0"/>
              </a:rPr>
              <a:t>mientras</a:t>
            </a:r>
            <a:r>
              <a:rPr lang="bg-BG" sz="800" dirty="0">
                <a:solidFill>
                  <a:srgbClr val="000000"/>
                </a:solidFill>
                <a:latin typeface="+mj-lt"/>
                <a:ea typeface="Times New Roman" panose="02020603050405020304" pitchFamily="18" charset="0"/>
              </a:rPr>
              <a:t> </a:t>
            </a:r>
            <a:r>
              <a:rPr lang="bg-BG" sz="800" dirty="0" err="1">
                <a:solidFill>
                  <a:srgbClr val="000000"/>
                </a:solidFill>
                <a:latin typeface="+mj-lt"/>
                <a:ea typeface="Times New Roman" panose="02020603050405020304" pitchFamily="18" charset="0"/>
              </a:rPr>
              <a:t>presione</a:t>
            </a:r>
            <a:r>
              <a:rPr lang="bg-BG" sz="800" dirty="0">
                <a:solidFill>
                  <a:srgbClr val="000000"/>
                </a:solidFill>
                <a:latin typeface="+mj-lt"/>
                <a:ea typeface="Times New Roman" panose="02020603050405020304" pitchFamily="18" charset="0"/>
              </a:rPr>
              <a:t> </a:t>
            </a:r>
            <a:r>
              <a:rPr lang="bg-BG" sz="800" dirty="0" err="1">
                <a:solidFill>
                  <a:srgbClr val="000000"/>
                </a:solidFill>
                <a:latin typeface="+mj-lt"/>
                <a:ea typeface="Times New Roman" panose="02020603050405020304" pitchFamily="18" charset="0"/>
              </a:rPr>
              <a:t>el</a:t>
            </a:r>
            <a:r>
              <a:rPr lang="bg-BG" sz="800" dirty="0">
                <a:solidFill>
                  <a:srgbClr val="000000"/>
                </a:solidFill>
                <a:latin typeface="+mj-lt"/>
                <a:ea typeface="Times New Roman" panose="02020603050405020304" pitchFamily="18" charset="0"/>
              </a:rPr>
              <a:t> </a:t>
            </a:r>
            <a:r>
              <a:rPr lang="bg-BG" sz="800" dirty="0" err="1">
                <a:solidFill>
                  <a:srgbClr val="000000"/>
                </a:solidFill>
                <a:latin typeface="+mj-lt"/>
                <a:ea typeface="Times New Roman" panose="02020603050405020304" pitchFamily="18" charset="0"/>
              </a:rPr>
              <a:t>botón</a:t>
            </a:r>
            <a:r>
              <a:rPr lang="bg-BG" sz="800" dirty="0">
                <a:solidFill>
                  <a:srgbClr val="000000"/>
                </a:solidFill>
                <a:latin typeface="+mj-lt"/>
                <a:ea typeface="Times New Roman" panose="02020603050405020304" pitchFamily="18" charset="0"/>
              </a:rPr>
              <a:t> </a:t>
            </a:r>
            <a:r>
              <a:rPr lang="bg-BG" sz="800" dirty="0" err="1">
                <a:solidFill>
                  <a:srgbClr val="000000"/>
                </a:solidFill>
                <a:latin typeface="+mj-lt"/>
                <a:ea typeface="Times New Roman" panose="02020603050405020304" pitchFamily="18" charset="0"/>
              </a:rPr>
              <a:t>para</a:t>
            </a:r>
            <a:r>
              <a:rPr lang="bg-BG" sz="800" dirty="0">
                <a:solidFill>
                  <a:srgbClr val="000000"/>
                </a:solidFill>
                <a:latin typeface="+mj-lt"/>
                <a:ea typeface="Times New Roman" panose="02020603050405020304" pitchFamily="18" charset="0"/>
              </a:rPr>
              <a:t> </a:t>
            </a:r>
            <a:r>
              <a:rPr lang="bg-BG" sz="800" dirty="0" err="1">
                <a:solidFill>
                  <a:srgbClr val="000000"/>
                </a:solidFill>
                <a:latin typeface="+mj-lt"/>
                <a:ea typeface="Times New Roman" panose="02020603050405020304" pitchFamily="18" charset="0"/>
              </a:rPr>
              <a:t>plegar</a:t>
            </a:r>
            <a:r>
              <a:rPr lang="bg-BG" sz="800" dirty="0">
                <a:solidFill>
                  <a:srgbClr val="000000"/>
                </a:solidFill>
                <a:latin typeface="+mj-lt"/>
                <a:ea typeface="Times New Roman" panose="02020603050405020304" pitchFamily="18" charset="0"/>
              </a:rPr>
              <a:t> </a:t>
            </a:r>
            <a:r>
              <a:rPr lang="bg-BG" sz="800" dirty="0" err="1">
                <a:solidFill>
                  <a:srgbClr val="000000"/>
                </a:solidFill>
                <a:latin typeface="+mj-lt"/>
                <a:ea typeface="Times New Roman" panose="02020603050405020304" pitchFamily="18" charset="0"/>
              </a:rPr>
              <a:t>el</a:t>
            </a:r>
            <a:r>
              <a:rPr lang="bg-BG" sz="800" dirty="0">
                <a:solidFill>
                  <a:srgbClr val="000000"/>
                </a:solidFill>
                <a:latin typeface="+mj-lt"/>
                <a:ea typeface="Times New Roman" panose="02020603050405020304" pitchFamily="18" charset="0"/>
              </a:rPr>
              <a:t> </a:t>
            </a:r>
            <a:r>
              <a:rPr lang="bg-BG" sz="800" dirty="0" err="1">
                <a:solidFill>
                  <a:srgbClr val="000000"/>
                </a:solidFill>
                <a:latin typeface="+mj-lt"/>
                <a:ea typeface="Times New Roman" panose="02020603050405020304" pitchFamily="18" charset="0"/>
              </a:rPr>
              <a:t>bastidor</a:t>
            </a:r>
            <a:r>
              <a:rPr lang="bg-BG" sz="800" dirty="0">
                <a:solidFill>
                  <a:srgbClr val="000000"/>
                </a:solidFill>
                <a:latin typeface="+mj-lt"/>
                <a:ea typeface="Times New Roman" panose="02020603050405020304" pitchFamily="18" charset="0"/>
              </a:rPr>
              <a:t> </a:t>
            </a:r>
            <a:r>
              <a:rPr lang="bg-BG" sz="800" dirty="0" err="1">
                <a:solidFill>
                  <a:srgbClr val="000000"/>
                </a:solidFill>
                <a:latin typeface="+mj-lt"/>
                <a:ea typeface="Times New Roman" panose="02020603050405020304" pitchFamily="18" charset="0"/>
              </a:rPr>
              <a:t>principal</a:t>
            </a:r>
            <a:r>
              <a:rPr lang="bg-BG" sz="800" dirty="0">
                <a:solidFill>
                  <a:srgbClr val="000000"/>
                </a:solidFill>
                <a:latin typeface="+mj-lt"/>
                <a:ea typeface="Times New Roman" panose="02020603050405020304" pitchFamily="18" charset="0"/>
              </a:rPr>
              <a:t> y </a:t>
            </a:r>
            <a:r>
              <a:rPr lang="bg-BG" sz="800" dirty="0" err="1">
                <a:solidFill>
                  <a:srgbClr val="000000"/>
                </a:solidFill>
                <a:latin typeface="+mj-lt"/>
                <a:ea typeface="Times New Roman" panose="02020603050405020304" pitchFamily="18" charset="0"/>
              </a:rPr>
              <a:t>el</a:t>
            </a:r>
            <a:r>
              <a:rPr lang="bg-BG" sz="800" dirty="0">
                <a:solidFill>
                  <a:srgbClr val="000000"/>
                </a:solidFill>
                <a:latin typeface="+mj-lt"/>
                <a:ea typeface="Times New Roman" panose="02020603050405020304" pitchFamily="18" charset="0"/>
              </a:rPr>
              <a:t> </a:t>
            </a:r>
            <a:r>
              <a:rPr lang="bg-BG" sz="800" dirty="0" err="1">
                <a:solidFill>
                  <a:srgbClr val="000000"/>
                </a:solidFill>
                <a:latin typeface="+mj-lt"/>
                <a:ea typeface="Times New Roman" panose="02020603050405020304" pitchFamily="18" charset="0"/>
              </a:rPr>
              <a:t>bastidor</a:t>
            </a:r>
            <a:r>
              <a:rPr lang="bg-BG" sz="800" dirty="0">
                <a:solidFill>
                  <a:srgbClr val="000000"/>
                </a:solidFill>
                <a:latin typeface="+mj-lt"/>
                <a:ea typeface="Times New Roman" panose="02020603050405020304" pitchFamily="18" charset="0"/>
              </a:rPr>
              <a:t> </a:t>
            </a:r>
            <a:r>
              <a:rPr lang="bg-BG" sz="800" dirty="0" err="1">
                <a:solidFill>
                  <a:srgbClr val="000000"/>
                </a:solidFill>
                <a:latin typeface="+mj-lt"/>
                <a:ea typeface="Times New Roman" panose="02020603050405020304" pitchFamily="18" charset="0"/>
              </a:rPr>
              <a:t>adicional</a:t>
            </a:r>
            <a:r>
              <a:rPr lang="bg-BG" sz="800" dirty="0">
                <a:solidFill>
                  <a:srgbClr val="000000"/>
                </a:solidFill>
                <a:latin typeface="+mj-lt"/>
                <a:ea typeface="Times New Roman" panose="02020603050405020304" pitchFamily="18" charset="0"/>
              </a:rPr>
              <a:t> </a:t>
            </a:r>
            <a:endParaRPr lang="en-US" sz="800" dirty="0">
              <a:latin typeface="+mj-lt"/>
            </a:endParaRPr>
          </a:p>
        </p:txBody>
      </p:sp>
      <p:sp>
        <p:nvSpPr>
          <p:cNvPr id="76" name="TextBox 48"/>
          <p:cNvSpPr txBox="1"/>
          <p:nvPr/>
        </p:nvSpPr>
        <p:spPr>
          <a:xfrm>
            <a:off x="4932906" y="2646291"/>
            <a:ext cx="3982802" cy="180000"/>
          </a:xfrm>
          <a:prstGeom prst="roundRect">
            <a:avLst/>
          </a:prstGeom>
          <a:ln/>
        </p:spPr>
        <p:style>
          <a:lnRef idx="1">
            <a:schemeClr val="dk1"/>
          </a:lnRef>
          <a:fillRef idx="2">
            <a:schemeClr val="dk1"/>
          </a:fillRef>
          <a:effectRef idx="1">
            <a:schemeClr val="dk1"/>
          </a:effectRef>
          <a:fontRef idx="minor">
            <a:schemeClr val="dk1"/>
          </a:fontRef>
        </p:style>
        <p:txBody>
          <a:bodyPr wrap="square" rtlCol="0" anchor="ctr">
            <a:spAutoFit/>
          </a:bodyPr>
          <a:lstStyle/>
          <a:p>
            <a:pPr algn="ctr"/>
            <a:r>
              <a:rPr lang="bg-BG" sz="900" b="1" dirty="0"/>
              <a:t>INFORMACIÓN IMPORTANTE PARA LA BATERÍA</a:t>
            </a:r>
            <a:r>
              <a:rPr lang="bg-BG" sz="900" dirty="0"/>
              <a:t> </a:t>
            </a:r>
            <a:r>
              <a:rPr lang="bg-BG" sz="900" dirty="0" smtClean="0"/>
              <a:t> </a:t>
            </a:r>
            <a:endParaRPr lang="bg-BG" sz="900" b="1" dirty="0">
              <a:solidFill>
                <a:schemeClr val="tx1"/>
              </a:solidFill>
              <a:cs typeface="Arial" pitchFamily="34" charset="0"/>
            </a:endParaRPr>
          </a:p>
        </p:txBody>
      </p:sp>
      <p:sp>
        <p:nvSpPr>
          <p:cNvPr id="77" name="object 2"/>
          <p:cNvSpPr txBox="1"/>
          <p:nvPr/>
        </p:nvSpPr>
        <p:spPr>
          <a:xfrm>
            <a:off x="5004914" y="4936344"/>
            <a:ext cx="3910794" cy="440431"/>
          </a:xfrm>
          <a:prstGeom prst="rect">
            <a:avLst/>
          </a:prstGeom>
          <a:ln w="19050">
            <a:solidFill>
              <a:schemeClr val="tx1"/>
            </a:solidFill>
          </a:ln>
        </p:spPr>
        <p:txBody>
          <a:bodyPr wrap="square" lIns="0" tIns="0" rIns="0" bIns="0" rtlCol="0">
            <a:noAutofit/>
          </a:bodyPr>
          <a:lstStyle/>
          <a:p>
            <a:r>
              <a:rPr lang="es-ES" sz="800" b="1" dirty="0"/>
              <a:t>PELIGRO DE ASFIXIAL</a:t>
            </a:r>
            <a:r>
              <a:rPr lang="bg-BG" sz="800" b="1" dirty="0"/>
              <a:t>!</a:t>
            </a:r>
            <a:r>
              <a:rPr lang="bg-BG" sz="800" dirty="0"/>
              <a:t> </a:t>
            </a:r>
            <a:br>
              <a:rPr lang="bg-BG" sz="800" dirty="0"/>
            </a:br>
            <a:r>
              <a:rPr lang="bg-BG" sz="800" dirty="0"/>
              <a:t>NUNCA </a:t>
            </a:r>
            <a:r>
              <a:rPr lang="bg-BG" sz="800" dirty="0" err="1"/>
              <a:t>utilice</a:t>
            </a:r>
            <a:r>
              <a:rPr lang="bg-BG" sz="800" dirty="0"/>
              <a:t> </a:t>
            </a:r>
            <a:r>
              <a:rPr lang="bg-BG" sz="800" dirty="0" err="1"/>
              <a:t>sobre</a:t>
            </a:r>
            <a:r>
              <a:rPr lang="bg-BG" sz="800" dirty="0"/>
              <a:t> </a:t>
            </a:r>
            <a:r>
              <a:rPr lang="bg-BG" sz="800" dirty="0" err="1"/>
              <a:t>superficies</a:t>
            </a:r>
            <a:r>
              <a:rPr lang="bg-BG" sz="800" dirty="0"/>
              <a:t> </a:t>
            </a:r>
            <a:r>
              <a:rPr lang="bg-BG" sz="800" dirty="0" err="1"/>
              <a:t>blandas</a:t>
            </a:r>
            <a:r>
              <a:rPr lang="bg-BG" sz="800" dirty="0"/>
              <a:t>, </a:t>
            </a:r>
            <a:r>
              <a:rPr lang="bg-BG" sz="800" dirty="0" err="1"/>
              <a:t>como</a:t>
            </a:r>
            <a:r>
              <a:rPr lang="bg-BG" sz="800" dirty="0"/>
              <a:t> </a:t>
            </a:r>
            <a:r>
              <a:rPr lang="bg-BG" sz="800" dirty="0" err="1"/>
              <a:t>una</a:t>
            </a:r>
            <a:r>
              <a:rPr lang="bg-BG" sz="800" dirty="0"/>
              <a:t> </a:t>
            </a:r>
            <a:r>
              <a:rPr lang="bg-BG" sz="800" dirty="0" err="1"/>
              <a:t>cama</a:t>
            </a:r>
            <a:r>
              <a:rPr lang="bg-BG" sz="800" dirty="0"/>
              <a:t>, </a:t>
            </a:r>
            <a:r>
              <a:rPr lang="bg-BG" sz="800" dirty="0" err="1"/>
              <a:t>sofá</a:t>
            </a:r>
            <a:r>
              <a:rPr lang="bg-BG" sz="800" dirty="0"/>
              <a:t> o </a:t>
            </a:r>
            <a:r>
              <a:rPr lang="bg-BG" sz="800" dirty="0" err="1"/>
              <a:t>almohadas</a:t>
            </a:r>
            <a:r>
              <a:rPr lang="bg-BG" sz="800" dirty="0"/>
              <a:t>, </a:t>
            </a:r>
            <a:r>
              <a:rPr lang="bg-BG" sz="800" dirty="0" err="1"/>
              <a:t>porque</a:t>
            </a:r>
            <a:r>
              <a:rPr lang="bg-BG" sz="800" dirty="0"/>
              <a:t> </a:t>
            </a:r>
            <a:r>
              <a:rPr lang="bg-BG" sz="800" dirty="0" err="1"/>
              <a:t>la</a:t>
            </a:r>
            <a:r>
              <a:rPr lang="bg-BG" sz="800" dirty="0"/>
              <a:t> </a:t>
            </a:r>
            <a:r>
              <a:rPr lang="bg-BG" sz="800" dirty="0" err="1"/>
              <a:t>cuna</a:t>
            </a:r>
            <a:r>
              <a:rPr lang="bg-BG" sz="800" dirty="0"/>
              <a:t> </a:t>
            </a:r>
            <a:r>
              <a:rPr lang="bg-BG" sz="800" dirty="0" err="1"/>
              <a:t>puede</a:t>
            </a:r>
            <a:r>
              <a:rPr lang="bg-BG" sz="800" dirty="0"/>
              <a:t> </a:t>
            </a:r>
            <a:r>
              <a:rPr lang="bg-BG" sz="800" dirty="0" err="1"/>
              <a:t>caerse</a:t>
            </a:r>
            <a:r>
              <a:rPr lang="bg-BG" sz="800" dirty="0"/>
              <a:t> y </a:t>
            </a:r>
            <a:r>
              <a:rPr lang="bg-BG" sz="800" dirty="0" err="1"/>
              <a:t>provocar</a:t>
            </a:r>
            <a:r>
              <a:rPr lang="bg-BG" sz="800" dirty="0"/>
              <a:t> </a:t>
            </a:r>
            <a:r>
              <a:rPr lang="bg-BG" sz="800" dirty="0" err="1"/>
              <a:t>asfixia</a:t>
            </a:r>
            <a:r>
              <a:rPr lang="bg-BG" sz="800" dirty="0"/>
              <a:t> </a:t>
            </a:r>
            <a:r>
              <a:rPr lang="bg-BG" sz="800" dirty="0" err="1"/>
              <a:t>del</a:t>
            </a:r>
            <a:r>
              <a:rPr lang="bg-BG" sz="800" dirty="0"/>
              <a:t> </a:t>
            </a:r>
            <a:r>
              <a:rPr lang="bg-BG" sz="800" dirty="0" err="1"/>
              <a:t>niño</a:t>
            </a:r>
            <a:r>
              <a:rPr lang="bg-BG" sz="800" dirty="0"/>
              <a:t>. </a:t>
            </a:r>
            <a:endParaRPr lang="en-US" sz="800" dirty="0"/>
          </a:p>
        </p:txBody>
      </p:sp>
      <p:sp>
        <p:nvSpPr>
          <p:cNvPr id="78" name="Правоъгълник 3"/>
          <p:cNvSpPr/>
          <p:nvPr/>
        </p:nvSpPr>
        <p:spPr>
          <a:xfrm>
            <a:off x="4929440" y="5581415"/>
            <a:ext cx="3986268" cy="1118255"/>
          </a:xfrm>
          <a:prstGeom prst="rect">
            <a:avLst/>
          </a:prstGeom>
        </p:spPr>
        <p:txBody>
          <a:bodyPr wrap="square">
            <a:spAutoFit/>
          </a:bodyPr>
          <a:lstStyle/>
          <a:p>
            <a:pPr marL="12700" marR="15098">
              <a:lnSpc>
                <a:spcPts val="960"/>
              </a:lnSpc>
            </a:pPr>
            <a:r>
              <a:rPr lang="bg-BG" sz="800" dirty="0"/>
              <a:t>1. </a:t>
            </a:r>
            <a:r>
              <a:rPr lang="bg-BG" sz="800" dirty="0" err="1"/>
              <a:t>Antes</a:t>
            </a:r>
            <a:r>
              <a:rPr lang="bg-BG" sz="800" dirty="0"/>
              <a:t> </a:t>
            </a:r>
            <a:r>
              <a:rPr lang="bg-BG" sz="800" dirty="0" err="1"/>
              <a:t>del</a:t>
            </a:r>
            <a:r>
              <a:rPr lang="bg-BG" sz="800" dirty="0"/>
              <a:t> </a:t>
            </a:r>
            <a:r>
              <a:rPr lang="bg-BG" sz="800" dirty="0" err="1"/>
              <a:t>primer</a:t>
            </a:r>
            <a:r>
              <a:rPr lang="bg-BG" sz="800" dirty="0"/>
              <a:t> </a:t>
            </a:r>
            <a:r>
              <a:rPr lang="bg-BG" sz="800" dirty="0" err="1"/>
              <a:t>uso</a:t>
            </a:r>
            <a:r>
              <a:rPr lang="bg-BG" sz="800" dirty="0"/>
              <a:t> </a:t>
            </a:r>
            <a:r>
              <a:rPr lang="bg-BG" sz="800" dirty="0" err="1"/>
              <a:t>del</a:t>
            </a:r>
            <a:r>
              <a:rPr lang="bg-BG" sz="800" dirty="0"/>
              <a:t> </a:t>
            </a:r>
            <a:r>
              <a:rPr lang="bg-BG" sz="800" dirty="0" err="1"/>
              <a:t>producto</a:t>
            </a:r>
            <a:r>
              <a:rPr lang="bg-BG" sz="800" dirty="0"/>
              <a:t>, </a:t>
            </a:r>
            <a:r>
              <a:rPr lang="bg-BG" sz="800" dirty="0" err="1"/>
              <a:t>por</a:t>
            </a:r>
            <a:r>
              <a:rPr lang="bg-BG" sz="800" dirty="0"/>
              <a:t> </a:t>
            </a:r>
            <a:r>
              <a:rPr lang="bg-BG" sz="800" dirty="0" err="1"/>
              <a:t>favor</a:t>
            </a:r>
            <a:r>
              <a:rPr lang="bg-BG" sz="800" dirty="0"/>
              <a:t>, </a:t>
            </a:r>
            <a:r>
              <a:rPr lang="bg-BG" sz="800" dirty="0" err="1"/>
              <a:t>compruebe</a:t>
            </a:r>
            <a:r>
              <a:rPr lang="bg-BG" sz="800" dirty="0"/>
              <a:t> </a:t>
            </a:r>
            <a:r>
              <a:rPr lang="bg-BG" sz="800" dirty="0" err="1"/>
              <a:t>que</a:t>
            </a:r>
            <a:r>
              <a:rPr lang="bg-BG" sz="800" dirty="0"/>
              <a:t> </a:t>
            </a:r>
            <a:r>
              <a:rPr lang="bg-BG" sz="800" dirty="0" err="1"/>
              <a:t>todas</a:t>
            </a:r>
            <a:r>
              <a:rPr lang="bg-BG" sz="800" dirty="0"/>
              <a:t> </a:t>
            </a:r>
            <a:r>
              <a:rPr lang="bg-BG" sz="800" dirty="0" err="1"/>
              <a:t>las</a:t>
            </a:r>
            <a:r>
              <a:rPr lang="bg-BG" sz="800" dirty="0"/>
              <a:t> </a:t>
            </a:r>
            <a:r>
              <a:rPr lang="bg-BG" sz="800" dirty="0" err="1"/>
              <a:t>partes</a:t>
            </a:r>
            <a:r>
              <a:rPr lang="bg-BG" sz="800" dirty="0"/>
              <a:t> </a:t>
            </a:r>
            <a:r>
              <a:rPr lang="bg-BG" sz="800" dirty="0" err="1"/>
              <a:t>son</a:t>
            </a:r>
            <a:r>
              <a:rPr lang="bg-BG" sz="800" dirty="0"/>
              <a:t> </a:t>
            </a:r>
            <a:r>
              <a:rPr lang="bg-BG" sz="800" dirty="0" err="1"/>
              <a:t>bien</a:t>
            </a:r>
            <a:r>
              <a:rPr lang="bg-BG" sz="800" dirty="0"/>
              <a:t> </a:t>
            </a:r>
            <a:r>
              <a:rPr lang="bg-BG" sz="800" dirty="0" err="1"/>
              <a:t>fijos</a:t>
            </a:r>
            <a:r>
              <a:rPr lang="bg-BG" sz="800" dirty="0"/>
              <a:t> y </a:t>
            </a:r>
            <a:r>
              <a:rPr lang="bg-BG" sz="800" dirty="0" err="1"/>
              <a:t>que</a:t>
            </a:r>
            <a:r>
              <a:rPr lang="bg-BG" sz="800" dirty="0"/>
              <a:t> </a:t>
            </a:r>
            <a:r>
              <a:rPr lang="bg-BG" sz="800" dirty="0" err="1"/>
              <a:t>los</a:t>
            </a:r>
            <a:r>
              <a:rPr lang="bg-BG" sz="800" dirty="0"/>
              <a:t> </a:t>
            </a:r>
            <a:r>
              <a:rPr lang="bg-BG" sz="800" dirty="0" err="1"/>
              <a:t>elementos</a:t>
            </a:r>
            <a:r>
              <a:rPr lang="bg-BG" sz="800" dirty="0"/>
              <a:t> de </a:t>
            </a:r>
            <a:r>
              <a:rPr lang="bg-BG" sz="800" dirty="0" err="1"/>
              <a:t>sujeción</a:t>
            </a:r>
            <a:r>
              <a:rPr lang="bg-BG" sz="800" dirty="0"/>
              <a:t> </a:t>
            </a:r>
            <a:r>
              <a:rPr lang="bg-BG" sz="800" dirty="0" err="1"/>
              <a:t>estén</a:t>
            </a:r>
            <a:r>
              <a:rPr lang="bg-BG" sz="800" dirty="0"/>
              <a:t> </a:t>
            </a:r>
            <a:r>
              <a:rPr lang="bg-BG" sz="800" dirty="0" err="1"/>
              <a:t>correctamente</a:t>
            </a:r>
            <a:r>
              <a:rPr lang="bg-BG" sz="800" dirty="0"/>
              <a:t> </a:t>
            </a:r>
            <a:r>
              <a:rPr lang="bg-BG" sz="800" dirty="0" err="1"/>
              <a:t>apretados</a:t>
            </a:r>
            <a:r>
              <a:rPr lang="bg-BG" sz="800" dirty="0"/>
              <a:t>. </a:t>
            </a:r>
            <a:br>
              <a:rPr lang="bg-BG" sz="800" dirty="0"/>
            </a:br>
            <a:r>
              <a:rPr lang="bg-BG" sz="800" dirty="0"/>
              <a:t>2. </a:t>
            </a:r>
            <a:r>
              <a:rPr lang="bg-BG" sz="800" dirty="0" err="1"/>
              <a:t>Verificar</a:t>
            </a:r>
            <a:r>
              <a:rPr lang="bg-BG" sz="800" dirty="0"/>
              <a:t> </a:t>
            </a:r>
            <a:r>
              <a:rPr lang="bg-BG" sz="800" dirty="0" err="1"/>
              <a:t>regularmente</a:t>
            </a:r>
            <a:r>
              <a:rPr lang="bg-BG" sz="800" dirty="0"/>
              <a:t> </a:t>
            </a:r>
            <a:r>
              <a:rPr lang="bg-BG" sz="800" dirty="0" err="1"/>
              <a:t>el</a:t>
            </a:r>
            <a:r>
              <a:rPr lang="bg-BG" sz="800" dirty="0"/>
              <a:t> </a:t>
            </a:r>
            <a:r>
              <a:rPr lang="bg-BG" sz="800" dirty="0" err="1"/>
              <a:t>estado</a:t>
            </a:r>
            <a:r>
              <a:rPr lang="bg-BG" sz="800" dirty="0"/>
              <a:t> de </a:t>
            </a:r>
            <a:r>
              <a:rPr lang="bg-BG" sz="800" dirty="0" err="1"/>
              <a:t>las</a:t>
            </a:r>
            <a:r>
              <a:rPr lang="bg-BG" sz="800" dirty="0"/>
              <a:t> </a:t>
            </a:r>
            <a:r>
              <a:rPr lang="bg-BG" sz="800" dirty="0" err="1"/>
              <a:t>partes</a:t>
            </a:r>
            <a:r>
              <a:rPr lang="bg-BG" sz="800" dirty="0"/>
              <a:t> </a:t>
            </a:r>
            <a:r>
              <a:rPr lang="bg-BG" sz="800" dirty="0" err="1"/>
              <a:t>principales</a:t>
            </a:r>
            <a:r>
              <a:rPr lang="bg-BG" sz="800" dirty="0"/>
              <a:t> y </a:t>
            </a:r>
            <a:r>
              <a:rPr lang="bg-BG" sz="800" dirty="0" err="1"/>
              <a:t>mecanismos</a:t>
            </a:r>
            <a:r>
              <a:rPr lang="bg-BG" sz="800" dirty="0"/>
              <a:t> de </a:t>
            </a:r>
            <a:r>
              <a:rPr lang="bg-BG" sz="800" dirty="0" err="1"/>
              <a:t>bloqueo</a:t>
            </a:r>
            <a:r>
              <a:rPr lang="bg-BG" sz="800" dirty="0"/>
              <a:t>, </a:t>
            </a:r>
            <a:r>
              <a:rPr lang="bg-BG" sz="800" dirty="0" err="1"/>
              <a:t>si</a:t>
            </a:r>
            <a:r>
              <a:rPr lang="bg-BG" sz="800" dirty="0"/>
              <a:t> </a:t>
            </a:r>
            <a:r>
              <a:rPr lang="bg-BG" sz="800" dirty="0" err="1"/>
              <a:t>hay</a:t>
            </a:r>
            <a:r>
              <a:rPr lang="bg-BG" sz="800" dirty="0"/>
              <a:t> </a:t>
            </a:r>
            <a:r>
              <a:rPr lang="bg-BG" sz="800" dirty="0" err="1"/>
              <a:t>algo</a:t>
            </a:r>
            <a:r>
              <a:rPr lang="bg-BG" sz="800" dirty="0"/>
              <a:t> </a:t>
            </a:r>
            <a:r>
              <a:rPr lang="bg-BG" sz="800" dirty="0" err="1"/>
              <a:t>roto</a:t>
            </a:r>
            <a:r>
              <a:rPr lang="bg-BG" sz="800" dirty="0"/>
              <a:t> o </a:t>
            </a:r>
            <a:r>
              <a:rPr lang="bg-BG" sz="800" dirty="0" err="1"/>
              <a:t>desgarrado</a:t>
            </a:r>
            <a:r>
              <a:rPr lang="bg-BG" sz="800" dirty="0"/>
              <a:t> y </a:t>
            </a:r>
            <a:r>
              <a:rPr lang="bg-BG" sz="800" dirty="0" err="1"/>
              <a:t>si</a:t>
            </a:r>
            <a:r>
              <a:rPr lang="bg-BG" sz="800" dirty="0"/>
              <a:t> </a:t>
            </a:r>
            <a:r>
              <a:rPr lang="bg-BG" sz="800" dirty="0" err="1"/>
              <a:t>no</a:t>
            </a:r>
            <a:r>
              <a:rPr lang="bg-BG" sz="800" dirty="0"/>
              <a:t> </a:t>
            </a:r>
            <a:r>
              <a:rPr lang="bg-BG" sz="800" dirty="0" err="1"/>
              <a:t>está</a:t>
            </a:r>
            <a:r>
              <a:rPr lang="bg-BG" sz="800" dirty="0"/>
              <a:t> </a:t>
            </a:r>
            <a:r>
              <a:rPr lang="bg-BG" sz="800" dirty="0" err="1"/>
              <a:t>dañado</a:t>
            </a:r>
            <a:r>
              <a:rPr lang="bg-BG" sz="800" dirty="0"/>
              <a:t>. </a:t>
            </a:r>
            <a:r>
              <a:rPr lang="bg-BG" sz="800" dirty="0" err="1"/>
              <a:t>Si</a:t>
            </a:r>
            <a:r>
              <a:rPr lang="bg-BG" sz="800" dirty="0"/>
              <a:t> </a:t>
            </a:r>
            <a:r>
              <a:rPr lang="bg-BG" sz="800" dirty="0" err="1"/>
              <a:t>encuentre</a:t>
            </a:r>
            <a:r>
              <a:rPr lang="bg-BG" sz="800" dirty="0"/>
              <a:t> </a:t>
            </a:r>
            <a:r>
              <a:rPr lang="bg-BG" sz="800" dirty="0" err="1"/>
              <a:t>daños</a:t>
            </a:r>
            <a:r>
              <a:rPr lang="bg-BG" sz="800" dirty="0"/>
              <a:t>, </a:t>
            </a:r>
            <a:r>
              <a:rPr lang="bg-BG" sz="800" dirty="0" err="1"/>
              <a:t>por</a:t>
            </a:r>
            <a:r>
              <a:rPr lang="bg-BG" sz="800" dirty="0"/>
              <a:t> </a:t>
            </a:r>
            <a:r>
              <a:rPr lang="bg-BG" sz="800" dirty="0" err="1"/>
              <a:t>favor</a:t>
            </a:r>
            <a:r>
              <a:rPr lang="bg-BG" sz="800" dirty="0"/>
              <a:t>, </a:t>
            </a:r>
            <a:r>
              <a:rPr lang="bg-BG" sz="800" dirty="0" err="1"/>
              <a:t>deje</a:t>
            </a:r>
            <a:r>
              <a:rPr lang="bg-BG" sz="800" dirty="0"/>
              <a:t> de </a:t>
            </a:r>
            <a:r>
              <a:rPr lang="bg-BG" sz="800" dirty="0" err="1"/>
              <a:t>usar</a:t>
            </a:r>
            <a:r>
              <a:rPr lang="bg-BG" sz="800" dirty="0"/>
              <a:t> </a:t>
            </a:r>
            <a:r>
              <a:rPr lang="bg-BG" sz="800" dirty="0" err="1"/>
              <a:t>la</a:t>
            </a:r>
            <a:r>
              <a:rPr lang="bg-BG" sz="800" dirty="0"/>
              <a:t> </a:t>
            </a:r>
            <a:r>
              <a:rPr lang="bg-BG" sz="800" dirty="0" err="1"/>
              <a:t>cuna</a:t>
            </a:r>
            <a:r>
              <a:rPr lang="bg-BG" sz="800" dirty="0"/>
              <a:t> </a:t>
            </a:r>
            <a:r>
              <a:rPr lang="bg-BG" sz="800" dirty="0" err="1"/>
              <a:t>hasta</a:t>
            </a:r>
            <a:r>
              <a:rPr lang="bg-BG" sz="800" dirty="0"/>
              <a:t> </a:t>
            </a:r>
            <a:r>
              <a:rPr lang="bg-BG" sz="800" dirty="0" err="1"/>
              <a:t>la</a:t>
            </a:r>
            <a:r>
              <a:rPr lang="bg-BG" sz="800" dirty="0"/>
              <a:t> </a:t>
            </a:r>
            <a:r>
              <a:rPr lang="bg-BG" sz="800" dirty="0" err="1"/>
              <a:t>parte</a:t>
            </a:r>
            <a:r>
              <a:rPr lang="bg-BG" sz="800" dirty="0"/>
              <a:t> </a:t>
            </a:r>
            <a:r>
              <a:rPr lang="bg-BG" sz="800" dirty="0" err="1"/>
              <a:t>dañada</a:t>
            </a:r>
            <a:r>
              <a:rPr lang="bg-BG" sz="800" dirty="0"/>
              <a:t> </a:t>
            </a:r>
            <a:r>
              <a:rPr lang="bg-BG" sz="800" dirty="0" err="1"/>
              <a:t>reemplazado</a:t>
            </a:r>
            <a:r>
              <a:rPr lang="bg-BG" sz="800" dirty="0"/>
              <a:t>. </a:t>
            </a:r>
            <a:r>
              <a:rPr lang="bg-BG" sz="800" dirty="0" err="1"/>
              <a:t>No</a:t>
            </a:r>
            <a:r>
              <a:rPr lang="bg-BG" sz="800" dirty="0"/>
              <a:t> </a:t>
            </a:r>
            <a:r>
              <a:rPr lang="bg-BG" sz="800" dirty="0" err="1"/>
              <a:t>intente</a:t>
            </a:r>
            <a:r>
              <a:rPr lang="bg-BG" sz="800" dirty="0"/>
              <a:t> </a:t>
            </a:r>
            <a:r>
              <a:rPr lang="bg-BG" sz="800" dirty="0" err="1"/>
              <a:t>reparar</a:t>
            </a:r>
            <a:r>
              <a:rPr lang="bg-BG" sz="800" dirty="0"/>
              <a:t> </a:t>
            </a:r>
            <a:r>
              <a:rPr lang="bg-BG" sz="800" dirty="0" err="1"/>
              <a:t>usted</a:t>
            </a:r>
            <a:r>
              <a:rPr lang="bg-BG" sz="800" dirty="0"/>
              <a:t> </a:t>
            </a:r>
            <a:r>
              <a:rPr lang="bg-BG" sz="800" dirty="0" err="1"/>
              <a:t>mismo</a:t>
            </a:r>
            <a:r>
              <a:rPr lang="bg-BG" sz="800" dirty="0"/>
              <a:t> </a:t>
            </a:r>
            <a:r>
              <a:rPr lang="bg-BG" sz="800" dirty="0" err="1"/>
              <a:t>el</a:t>
            </a:r>
            <a:r>
              <a:rPr lang="bg-BG" sz="800" dirty="0"/>
              <a:t> </a:t>
            </a:r>
            <a:r>
              <a:rPr lang="bg-BG" sz="800" dirty="0" err="1"/>
              <a:t>producto</a:t>
            </a:r>
            <a:r>
              <a:rPr lang="bg-BG" sz="800" dirty="0"/>
              <a:t> y </a:t>
            </a:r>
            <a:r>
              <a:rPr lang="bg-BG" sz="800" dirty="0" err="1"/>
              <a:t>póngase</a:t>
            </a:r>
            <a:r>
              <a:rPr lang="bg-BG" sz="800" dirty="0"/>
              <a:t> </a:t>
            </a:r>
            <a:r>
              <a:rPr lang="bg-BG" sz="800" dirty="0" err="1"/>
              <a:t>en</a:t>
            </a:r>
            <a:r>
              <a:rPr lang="bg-BG" sz="800" dirty="0"/>
              <a:t> </a:t>
            </a:r>
            <a:r>
              <a:rPr lang="bg-BG" sz="800" dirty="0" err="1"/>
              <a:t>contacto</a:t>
            </a:r>
            <a:r>
              <a:rPr lang="bg-BG" sz="800" dirty="0"/>
              <a:t> con un </a:t>
            </a:r>
            <a:r>
              <a:rPr lang="bg-BG" sz="800" dirty="0" err="1"/>
              <a:t>agente</a:t>
            </a:r>
            <a:r>
              <a:rPr lang="bg-BG" sz="800" dirty="0"/>
              <a:t> de </a:t>
            </a:r>
            <a:r>
              <a:rPr lang="bg-BG" sz="800" dirty="0" err="1"/>
              <a:t>servicio</a:t>
            </a:r>
            <a:r>
              <a:rPr lang="bg-BG" sz="800" dirty="0"/>
              <a:t> </a:t>
            </a:r>
            <a:r>
              <a:rPr lang="bg-BG" sz="800" dirty="0" err="1"/>
              <a:t>autorizado</a:t>
            </a:r>
            <a:r>
              <a:rPr lang="bg-BG" sz="800" dirty="0"/>
              <a:t> o </a:t>
            </a:r>
            <a:r>
              <a:rPr lang="bg-BG" sz="800" dirty="0" err="1"/>
              <a:t>el</a:t>
            </a:r>
            <a:r>
              <a:rPr lang="bg-BG" sz="800" dirty="0"/>
              <a:t> </a:t>
            </a:r>
            <a:r>
              <a:rPr lang="bg-BG" sz="800" dirty="0" err="1"/>
              <a:t>comercio</a:t>
            </a:r>
            <a:r>
              <a:rPr lang="bg-BG" sz="800" dirty="0"/>
              <a:t> de </a:t>
            </a:r>
            <a:r>
              <a:rPr lang="bg-BG" sz="800" dirty="0" err="1"/>
              <a:t>la</a:t>
            </a:r>
            <a:r>
              <a:rPr lang="bg-BG" sz="800" dirty="0"/>
              <a:t> </a:t>
            </a:r>
            <a:r>
              <a:rPr lang="bg-BG" sz="800" dirty="0" err="1"/>
              <a:t>que</a:t>
            </a:r>
            <a:r>
              <a:rPr lang="bg-BG" sz="800" dirty="0"/>
              <a:t> </a:t>
            </a:r>
            <a:r>
              <a:rPr lang="bg-BG" sz="800" dirty="0" err="1"/>
              <a:t>su</a:t>
            </a:r>
            <a:r>
              <a:rPr lang="bg-BG" sz="800" dirty="0"/>
              <a:t> </a:t>
            </a:r>
            <a:r>
              <a:rPr lang="bg-BG" sz="800" dirty="0" err="1"/>
              <a:t>propia</a:t>
            </a:r>
            <a:r>
              <a:rPr lang="bg-BG" sz="800" dirty="0"/>
              <a:t> </a:t>
            </a:r>
            <a:r>
              <a:rPr lang="bg-BG" sz="800" dirty="0" err="1"/>
              <a:t>compra</a:t>
            </a:r>
            <a:r>
              <a:rPr lang="bg-BG" sz="800" dirty="0"/>
              <a:t>. De lo contrario la garantía será cancelada. </a:t>
            </a:r>
            <a:br>
              <a:rPr lang="bg-BG" sz="800" dirty="0"/>
            </a:br>
            <a:endParaRPr lang="ru-RU" sz="800" dirty="0">
              <a:cs typeface="Calibri"/>
            </a:endParaRPr>
          </a:p>
        </p:txBody>
      </p:sp>
      <p:sp>
        <p:nvSpPr>
          <p:cNvPr id="79" name="TextBox 48"/>
          <p:cNvSpPr txBox="1"/>
          <p:nvPr/>
        </p:nvSpPr>
        <p:spPr>
          <a:xfrm>
            <a:off x="4932906" y="5406516"/>
            <a:ext cx="3982802" cy="180000"/>
          </a:xfrm>
          <a:prstGeom prst="roundRect">
            <a:avLst/>
          </a:prstGeom>
          <a:ln/>
        </p:spPr>
        <p:style>
          <a:lnRef idx="1">
            <a:schemeClr val="dk1"/>
          </a:lnRef>
          <a:fillRef idx="2">
            <a:schemeClr val="dk1"/>
          </a:fillRef>
          <a:effectRef idx="1">
            <a:schemeClr val="dk1"/>
          </a:effectRef>
          <a:fontRef idx="minor">
            <a:schemeClr val="dk1"/>
          </a:fontRef>
        </p:style>
        <p:txBody>
          <a:bodyPr wrap="square" rtlCol="0" anchor="ctr">
            <a:spAutoFit/>
          </a:bodyPr>
          <a:lstStyle/>
          <a:p>
            <a:pPr algn="ctr"/>
            <a:r>
              <a:rPr lang="bg-BG" sz="900" b="1" dirty="0" smtClean="0"/>
              <a:t>MANTENIMIENTO Y LIMPIEZA:</a:t>
            </a:r>
            <a:r>
              <a:rPr lang="bg-BG" sz="900" dirty="0" smtClean="0"/>
              <a:t> </a:t>
            </a:r>
            <a:endParaRPr lang="bg-BG" sz="900" b="1" dirty="0">
              <a:solidFill>
                <a:schemeClr val="tx1"/>
              </a:solidFill>
              <a:cs typeface="Arial" pitchFamily="34" charset="0"/>
            </a:endParaRPr>
          </a:p>
        </p:txBody>
      </p:sp>
    </p:spTree>
    <p:extLst>
      <p:ext uri="{BB962C8B-B14F-4D97-AF65-F5344CB8AC3E}">
        <p14:creationId xmlns:p14="http://schemas.microsoft.com/office/powerpoint/2010/main" val="2584901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7"/>
          <p:cNvSpPr txBox="1"/>
          <p:nvPr/>
        </p:nvSpPr>
        <p:spPr>
          <a:xfrm>
            <a:off x="238790" y="6428703"/>
            <a:ext cx="396000" cy="180000"/>
          </a:xfrm>
          <a:prstGeom prst="roundRect">
            <a:avLst/>
          </a:prstGeom>
          <a:noFill/>
          <a:ln w="6350">
            <a:solidFill>
              <a:schemeClr val="tx1"/>
            </a:solidFill>
          </a:ln>
        </p:spPr>
        <p:txBody>
          <a:bodyPr wrap="square" rtlCol="0" anchor="ctr">
            <a:spAutoFit/>
          </a:bodyPr>
          <a:lstStyle/>
          <a:p>
            <a:pPr algn="ctr"/>
            <a:r>
              <a:rPr lang="bg-BG" sz="900" b="1" dirty="0">
                <a:latin typeface="Arial" pitchFamily="34" charset="0"/>
                <a:cs typeface="Arial" pitchFamily="34" charset="0"/>
              </a:rPr>
              <a:t>8</a:t>
            </a:r>
          </a:p>
        </p:txBody>
      </p:sp>
      <p:sp>
        <p:nvSpPr>
          <p:cNvPr id="3" name="object 38"/>
          <p:cNvSpPr/>
          <p:nvPr/>
        </p:nvSpPr>
        <p:spPr>
          <a:xfrm>
            <a:off x="243490" y="124600"/>
            <a:ext cx="3886121" cy="185514"/>
          </a:xfrm>
          <a:prstGeom prst="rect">
            <a:avLst/>
          </a:prstGeom>
          <a:blipFill>
            <a:blip r:embed="rId2" cstate="print"/>
            <a:stretch>
              <a:fillRect/>
            </a:stretch>
          </a:blipFill>
        </p:spPr>
        <p:txBody>
          <a:bodyPr wrap="square" lIns="0" tIns="0" rIns="0" bIns="0" rtlCol="0">
            <a:noAutofit/>
          </a:bodyPr>
          <a:lstStyle/>
          <a:p>
            <a:endParaRPr/>
          </a:p>
        </p:txBody>
      </p:sp>
      <p:sp>
        <p:nvSpPr>
          <p:cNvPr id="4" name="object 39"/>
          <p:cNvSpPr/>
          <p:nvPr/>
        </p:nvSpPr>
        <p:spPr>
          <a:xfrm>
            <a:off x="238790" y="116632"/>
            <a:ext cx="3886121" cy="193482"/>
          </a:xfrm>
          <a:custGeom>
            <a:avLst/>
            <a:gdLst/>
            <a:ahLst/>
            <a:cxnLst/>
            <a:rect l="l" t="t" r="r" b="b"/>
            <a:pathLst>
              <a:path w="3960876" h="179832">
                <a:moveTo>
                  <a:pt x="0" y="29972"/>
                </a:moveTo>
                <a:lnTo>
                  <a:pt x="3337" y="16232"/>
                </a:lnTo>
                <a:lnTo>
                  <a:pt x="12242" y="5815"/>
                </a:lnTo>
                <a:lnTo>
                  <a:pt x="25056" y="402"/>
                </a:lnTo>
                <a:lnTo>
                  <a:pt x="29970" y="0"/>
                </a:lnTo>
                <a:lnTo>
                  <a:pt x="3930904" y="0"/>
                </a:lnTo>
                <a:lnTo>
                  <a:pt x="3944643" y="3345"/>
                </a:lnTo>
                <a:lnTo>
                  <a:pt x="3955060" y="12261"/>
                </a:lnTo>
                <a:lnTo>
                  <a:pt x="3960473" y="25067"/>
                </a:lnTo>
                <a:lnTo>
                  <a:pt x="3960876" y="29972"/>
                </a:lnTo>
                <a:lnTo>
                  <a:pt x="3960876" y="149860"/>
                </a:lnTo>
                <a:lnTo>
                  <a:pt x="3957530" y="163599"/>
                </a:lnTo>
                <a:lnTo>
                  <a:pt x="3948614" y="174016"/>
                </a:lnTo>
                <a:lnTo>
                  <a:pt x="3935808" y="179429"/>
                </a:lnTo>
                <a:lnTo>
                  <a:pt x="3930904" y="179832"/>
                </a:lnTo>
                <a:lnTo>
                  <a:pt x="29970" y="179832"/>
                </a:lnTo>
                <a:lnTo>
                  <a:pt x="16213" y="176486"/>
                </a:lnTo>
                <a:lnTo>
                  <a:pt x="5803" y="167570"/>
                </a:lnTo>
                <a:lnTo>
                  <a:pt x="400" y="154764"/>
                </a:lnTo>
                <a:lnTo>
                  <a:pt x="0" y="149860"/>
                </a:lnTo>
                <a:lnTo>
                  <a:pt x="0" y="29972"/>
                </a:lnTo>
                <a:close/>
              </a:path>
            </a:pathLst>
          </a:custGeom>
          <a:ln w="9144">
            <a:solidFill>
              <a:srgbClr val="000000"/>
            </a:solidFill>
          </a:ln>
        </p:spPr>
        <p:txBody>
          <a:bodyPr wrap="square" lIns="0" tIns="0" rIns="0" bIns="0" rtlCol="0">
            <a:noAutofit/>
          </a:bodyPr>
          <a:lstStyle/>
          <a:p>
            <a:endParaRPr/>
          </a:p>
        </p:txBody>
      </p:sp>
      <p:sp>
        <p:nvSpPr>
          <p:cNvPr id="5" name="TextBox 27"/>
          <p:cNvSpPr txBox="1"/>
          <p:nvPr/>
        </p:nvSpPr>
        <p:spPr>
          <a:xfrm>
            <a:off x="1511981" y="85739"/>
            <a:ext cx="1549300" cy="246221"/>
          </a:xfrm>
          <a:prstGeom prst="rect">
            <a:avLst/>
          </a:prstGeom>
          <a:noFill/>
        </p:spPr>
        <p:txBody>
          <a:bodyPr wrap="square" rtlCol="0">
            <a:spAutoFit/>
          </a:bodyPr>
          <a:lstStyle/>
          <a:p>
            <a:r>
              <a:rPr lang="en-US" sz="1000" b="1" dirty="0" smtClean="0">
                <a:latin typeface="Arial" pitchFamily="34" charset="0"/>
                <a:cs typeface="Arial" pitchFamily="34" charset="0"/>
              </a:rPr>
              <a:t>III. </a:t>
            </a:r>
            <a:r>
              <a:rPr lang="bg-BG" sz="1000" b="1" dirty="0" smtClean="0">
                <a:latin typeface="Arial" pitchFamily="34" charset="0"/>
                <a:cs typeface="Arial" pitchFamily="34" charset="0"/>
              </a:rPr>
              <a:t>Характеристики</a:t>
            </a:r>
          </a:p>
        </p:txBody>
      </p:sp>
      <p:sp>
        <p:nvSpPr>
          <p:cNvPr id="6" name="TextBox 15"/>
          <p:cNvSpPr txBox="1"/>
          <p:nvPr/>
        </p:nvSpPr>
        <p:spPr>
          <a:xfrm>
            <a:off x="214403" y="324668"/>
            <a:ext cx="3886121" cy="2185214"/>
          </a:xfrm>
          <a:prstGeom prst="rect">
            <a:avLst/>
          </a:prstGeom>
          <a:noFill/>
        </p:spPr>
        <p:txBody>
          <a:bodyPr wrap="square" rtlCol="0">
            <a:spAutoFit/>
          </a:bodyPr>
          <a:lstStyle/>
          <a:p>
            <a:pPr marL="228600" indent="-228600" algn="just">
              <a:buAutoNum type="arabicParenBoth"/>
            </a:pPr>
            <a:r>
              <a:rPr lang="bg-BG" sz="800" dirty="0" smtClean="0">
                <a:latin typeface="Arial" pitchFamily="34" charset="0"/>
                <a:cs typeface="Arial" pitchFamily="34" charset="0"/>
              </a:rPr>
              <a:t>Регулиране на ъгъла на облегалката за гръб: както е показано, натиснете левия и десния бутон за регулиране на седалката по едно и също време, след това завъртете седалката нагоре и надолу, ъгълът на облегалката за гръб може да се регулира.</a:t>
            </a:r>
          </a:p>
          <a:p>
            <a:pPr marL="228600" indent="-228600" algn="just">
              <a:buFontTx/>
              <a:buAutoNum type="arabicParenBoth"/>
            </a:pPr>
            <a:r>
              <a:rPr lang="bg-BG" sz="800" dirty="0" smtClean="0">
                <a:latin typeface="Arial" pitchFamily="34" charset="0"/>
                <a:cs typeface="Arial" pitchFamily="34" charset="0"/>
              </a:rPr>
              <a:t>Избутване </a:t>
            </a:r>
            <a:r>
              <a:rPr lang="bg-BG" sz="800" dirty="0">
                <a:latin typeface="Arial" pitchFamily="34" charset="0"/>
                <a:cs typeface="Arial" pitchFamily="34" charset="0"/>
              </a:rPr>
              <a:t>на грифа за играчки: както е показано със стрелка, грифът за играчки може да се върти, за да се отстрани бебето, както на следната снимка</a:t>
            </a:r>
            <a:r>
              <a:rPr lang="bg-BG" sz="800" dirty="0" smtClean="0">
                <a:latin typeface="Arial" pitchFamily="34" charset="0"/>
                <a:cs typeface="Arial" pitchFamily="34" charset="0"/>
              </a:rPr>
              <a:t>:</a:t>
            </a:r>
          </a:p>
          <a:p>
            <a:pPr algn="just"/>
            <a:r>
              <a:rPr lang="bg-BG" sz="800" dirty="0">
                <a:latin typeface="Arial" pitchFamily="34" charset="0"/>
                <a:cs typeface="Arial" pitchFamily="34" charset="0"/>
              </a:rPr>
              <a:t>(3) </a:t>
            </a:r>
            <a:r>
              <a:rPr lang="bg-BG" sz="800" dirty="0" smtClean="0">
                <a:latin typeface="Arial" pitchFamily="34" charset="0"/>
                <a:cs typeface="Arial" pitchFamily="34" charset="0"/>
              </a:rPr>
              <a:t> Сгъване</a:t>
            </a:r>
            <a:r>
              <a:rPr lang="bg-BG" sz="800" dirty="0">
                <a:latin typeface="Arial" pitchFamily="34" charset="0"/>
                <a:cs typeface="Arial" pitchFamily="34" charset="0"/>
              </a:rPr>
              <a:t>: както на следните снимки, сгънете седалката и заключете с палчето. След това активирайте заключващия механизъм, за да сгънете допълнителната рамка съгласно снимките по-долу.</a:t>
            </a:r>
          </a:p>
          <a:p>
            <a:pPr algn="just"/>
            <a:r>
              <a:rPr lang="bg-BG" sz="800" dirty="0">
                <a:latin typeface="Arial" pitchFamily="34" charset="0"/>
                <a:cs typeface="Arial" pitchFamily="34" charset="0"/>
              </a:rPr>
              <a:t>1. Сгънете седалката като издърпате и двете страни на седалката като същевременно следвате посоката на стрелката</a:t>
            </a:r>
          </a:p>
          <a:p>
            <a:pPr algn="just"/>
            <a:r>
              <a:rPr lang="bg-BG" sz="800" dirty="0">
                <a:latin typeface="Arial" pitchFamily="34" charset="0"/>
                <a:cs typeface="Arial" pitchFamily="34" charset="0"/>
              </a:rPr>
              <a:t>2. Заключете палчето след като сгънете седалката</a:t>
            </a:r>
          </a:p>
          <a:p>
            <a:pPr algn="just"/>
            <a:r>
              <a:rPr lang="bg-BG" sz="800" dirty="0">
                <a:latin typeface="Arial" pitchFamily="34" charset="0"/>
                <a:cs typeface="Arial" pitchFamily="34" charset="0"/>
              </a:rPr>
              <a:t>3. Сгънете допълнителната рамка, докато натискате надолу бутона за сгъване на основната рамка и допълнителната рамка</a:t>
            </a:r>
          </a:p>
          <a:p>
            <a:pPr marL="228600" indent="-228600" algn="just">
              <a:buFontTx/>
              <a:buAutoNum type="arabicParenBoth"/>
            </a:pPr>
            <a:endParaRPr lang="bg-BG" sz="800" dirty="0">
              <a:latin typeface="Arial" pitchFamily="34" charset="0"/>
              <a:cs typeface="Arial" pitchFamily="34" charset="0"/>
            </a:endParaRPr>
          </a:p>
          <a:p>
            <a:pPr marL="228600" indent="-228600" algn="just">
              <a:buAutoNum type="arabicParenBoth"/>
            </a:pPr>
            <a:endParaRPr lang="bg-BG" sz="800" dirty="0" smtClean="0">
              <a:latin typeface="Arial" pitchFamily="34" charset="0"/>
              <a:cs typeface="Arial" pitchFamily="34" charset="0"/>
            </a:endParaRPr>
          </a:p>
        </p:txBody>
      </p:sp>
      <p:sp>
        <p:nvSpPr>
          <p:cNvPr id="7" name="object 38"/>
          <p:cNvSpPr/>
          <p:nvPr/>
        </p:nvSpPr>
        <p:spPr>
          <a:xfrm>
            <a:off x="248707" y="2264243"/>
            <a:ext cx="3986268" cy="153483"/>
          </a:xfrm>
          <a:prstGeom prst="rect">
            <a:avLst/>
          </a:prstGeom>
          <a:blipFill>
            <a:blip r:embed="rId2" cstate="print"/>
            <a:stretch>
              <a:fillRect/>
            </a:stretch>
          </a:blipFill>
        </p:spPr>
        <p:txBody>
          <a:bodyPr wrap="square" lIns="0" tIns="0" rIns="0" bIns="0" rtlCol="0">
            <a:noAutofit/>
          </a:bodyPr>
          <a:lstStyle/>
          <a:p>
            <a:endParaRPr/>
          </a:p>
        </p:txBody>
      </p:sp>
      <p:sp>
        <p:nvSpPr>
          <p:cNvPr id="8" name="object 39"/>
          <p:cNvSpPr/>
          <p:nvPr/>
        </p:nvSpPr>
        <p:spPr>
          <a:xfrm>
            <a:off x="244007" y="2256275"/>
            <a:ext cx="3986268" cy="161451"/>
          </a:xfrm>
          <a:custGeom>
            <a:avLst/>
            <a:gdLst/>
            <a:ahLst/>
            <a:cxnLst/>
            <a:rect l="l" t="t" r="r" b="b"/>
            <a:pathLst>
              <a:path w="3960876" h="179832">
                <a:moveTo>
                  <a:pt x="0" y="29972"/>
                </a:moveTo>
                <a:lnTo>
                  <a:pt x="3337" y="16232"/>
                </a:lnTo>
                <a:lnTo>
                  <a:pt x="12242" y="5815"/>
                </a:lnTo>
                <a:lnTo>
                  <a:pt x="25056" y="402"/>
                </a:lnTo>
                <a:lnTo>
                  <a:pt x="29970" y="0"/>
                </a:lnTo>
                <a:lnTo>
                  <a:pt x="3930904" y="0"/>
                </a:lnTo>
                <a:lnTo>
                  <a:pt x="3944643" y="3345"/>
                </a:lnTo>
                <a:lnTo>
                  <a:pt x="3955060" y="12261"/>
                </a:lnTo>
                <a:lnTo>
                  <a:pt x="3960473" y="25067"/>
                </a:lnTo>
                <a:lnTo>
                  <a:pt x="3960876" y="29972"/>
                </a:lnTo>
                <a:lnTo>
                  <a:pt x="3960876" y="149860"/>
                </a:lnTo>
                <a:lnTo>
                  <a:pt x="3957530" y="163599"/>
                </a:lnTo>
                <a:lnTo>
                  <a:pt x="3948614" y="174016"/>
                </a:lnTo>
                <a:lnTo>
                  <a:pt x="3935808" y="179429"/>
                </a:lnTo>
                <a:lnTo>
                  <a:pt x="3930904" y="179832"/>
                </a:lnTo>
                <a:lnTo>
                  <a:pt x="29970" y="179832"/>
                </a:lnTo>
                <a:lnTo>
                  <a:pt x="16213" y="176486"/>
                </a:lnTo>
                <a:lnTo>
                  <a:pt x="5803" y="167570"/>
                </a:lnTo>
                <a:lnTo>
                  <a:pt x="400" y="154764"/>
                </a:lnTo>
                <a:lnTo>
                  <a:pt x="0" y="149860"/>
                </a:lnTo>
                <a:lnTo>
                  <a:pt x="0" y="29972"/>
                </a:lnTo>
                <a:close/>
              </a:path>
            </a:pathLst>
          </a:custGeom>
          <a:ln w="9144">
            <a:solidFill>
              <a:srgbClr val="000000"/>
            </a:solidFill>
          </a:ln>
        </p:spPr>
        <p:txBody>
          <a:bodyPr wrap="square" lIns="0" tIns="0" rIns="0" bIns="0" rtlCol="0">
            <a:noAutofit/>
          </a:bodyPr>
          <a:lstStyle/>
          <a:p>
            <a:endParaRPr/>
          </a:p>
        </p:txBody>
      </p:sp>
      <p:sp>
        <p:nvSpPr>
          <p:cNvPr id="9" name="Правоъгълник 9"/>
          <p:cNvSpPr/>
          <p:nvPr/>
        </p:nvSpPr>
        <p:spPr>
          <a:xfrm>
            <a:off x="819126" y="2213889"/>
            <a:ext cx="2884123" cy="246221"/>
          </a:xfrm>
          <a:prstGeom prst="rect">
            <a:avLst/>
          </a:prstGeom>
        </p:spPr>
        <p:txBody>
          <a:bodyPr wrap="none">
            <a:spAutoFit/>
          </a:bodyPr>
          <a:lstStyle/>
          <a:p>
            <a:pPr algn="ctr"/>
            <a:r>
              <a:rPr lang="en-US" sz="1000" b="1" dirty="0">
                <a:latin typeface="Arial" pitchFamily="34" charset="0"/>
                <a:cs typeface="Arial" pitchFamily="34" charset="0"/>
              </a:rPr>
              <a:t>IV. </a:t>
            </a:r>
            <a:r>
              <a:rPr lang="bg-BG" sz="1000" b="1" dirty="0" smtClean="0">
                <a:latin typeface="Arial" pitchFamily="34" charset="0"/>
                <a:cs typeface="Arial" pitchFamily="34" charset="0"/>
              </a:rPr>
              <a:t>ВАЖНА ИНФОРМАЦИЯ ЗА БАТЕРИИТЕ</a:t>
            </a:r>
            <a:endParaRPr lang="bg-BG" sz="1000" b="1" dirty="0">
              <a:latin typeface="Arial" pitchFamily="34" charset="0"/>
              <a:cs typeface="Arial" pitchFamily="34" charset="0"/>
            </a:endParaRPr>
          </a:p>
        </p:txBody>
      </p:sp>
      <p:sp>
        <p:nvSpPr>
          <p:cNvPr id="10" name="Правоъгълник 10"/>
          <p:cNvSpPr/>
          <p:nvPr/>
        </p:nvSpPr>
        <p:spPr>
          <a:xfrm>
            <a:off x="253264" y="2449265"/>
            <a:ext cx="3982802" cy="1938992"/>
          </a:xfrm>
          <a:prstGeom prst="rect">
            <a:avLst/>
          </a:prstGeom>
        </p:spPr>
        <p:txBody>
          <a:bodyPr wrap="square">
            <a:spAutoFit/>
          </a:bodyPr>
          <a:lstStyle/>
          <a:p>
            <a:r>
              <a:rPr lang="bg-BG" sz="800" dirty="0" smtClean="0"/>
              <a:t>1.Не </a:t>
            </a:r>
            <a:r>
              <a:rPr lang="bg-BG" sz="800" dirty="0"/>
              <a:t>допускайте достъп на деца до батериите! Не позволявайте да си играят с тях!</a:t>
            </a:r>
            <a:endParaRPr lang="en-US" sz="800" dirty="0"/>
          </a:p>
          <a:p>
            <a:r>
              <a:rPr lang="bg-BG" sz="800" dirty="0" smtClean="0"/>
              <a:t>2.Винаги </a:t>
            </a:r>
            <a:r>
              <a:rPr lang="bg-BG" sz="800" dirty="0"/>
              <a:t>обезопасявайте гнездото на батериите с капачето след поставяне на батериите.</a:t>
            </a:r>
            <a:endParaRPr lang="en-US" sz="800" dirty="0"/>
          </a:p>
          <a:p>
            <a:r>
              <a:rPr lang="en-US" sz="800" dirty="0"/>
              <a:t>3</a:t>
            </a:r>
            <a:r>
              <a:rPr lang="bg-BG" sz="800" dirty="0" smtClean="0"/>
              <a:t>.Не </a:t>
            </a:r>
            <a:r>
              <a:rPr lang="bg-BG" sz="800" dirty="0"/>
              <a:t>смесвайте стари и нови батерии и различни видове батерии.</a:t>
            </a:r>
            <a:endParaRPr lang="en-US" sz="800" dirty="0"/>
          </a:p>
          <a:p>
            <a:r>
              <a:rPr lang="en-US" sz="800" dirty="0"/>
              <a:t>4</a:t>
            </a:r>
            <a:r>
              <a:rPr lang="en-US" sz="800" dirty="0" smtClean="0"/>
              <a:t>. </a:t>
            </a:r>
            <a:r>
              <a:rPr lang="bg-BG" sz="800" dirty="0" smtClean="0"/>
              <a:t>Не презареждайте </a:t>
            </a:r>
            <a:r>
              <a:rPr lang="bg-BG" sz="800" dirty="0" err="1" smtClean="0"/>
              <a:t>непрезаредимите</a:t>
            </a:r>
            <a:r>
              <a:rPr lang="bg-BG" sz="800" dirty="0" smtClean="0"/>
              <a:t> батерии. </a:t>
            </a:r>
            <a:r>
              <a:rPr lang="en-US" sz="800" dirty="0" smtClean="0"/>
              <a:t> </a:t>
            </a:r>
          </a:p>
          <a:p>
            <a:r>
              <a:rPr lang="en-US" sz="800" dirty="0"/>
              <a:t>5</a:t>
            </a:r>
            <a:r>
              <a:rPr lang="bg-BG" sz="800" dirty="0" smtClean="0"/>
              <a:t>. Винаги спазвайте поляритета на батериите.</a:t>
            </a:r>
            <a:endParaRPr lang="en-US" sz="800" dirty="0"/>
          </a:p>
          <a:p>
            <a:r>
              <a:rPr lang="bg-BG" sz="800" dirty="0" smtClean="0"/>
              <a:t>6. Отстранявайте </a:t>
            </a:r>
            <a:r>
              <a:rPr lang="bg-BG" sz="800" dirty="0"/>
              <a:t>повредените и изтощени батерии</a:t>
            </a:r>
            <a:r>
              <a:rPr lang="bg-BG" sz="800" dirty="0" smtClean="0"/>
              <a:t>.</a:t>
            </a:r>
            <a:endParaRPr lang="en-US" sz="800" dirty="0" smtClean="0"/>
          </a:p>
          <a:p>
            <a:r>
              <a:rPr lang="en-US" altLang="en-US" sz="800" dirty="0">
                <a:latin typeface="Calibri" panose="020F0502020204030204" pitchFamily="34" charset="0"/>
                <a:cs typeface="Calibri" panose="020F0502020204030204" pitchFamily="34" charset="0"/>
              </a:rPr>
              <a:t>7. </a:t>
            </a:r>
            <a:r>
              <a:rPr lang="bg-BG" altLang="en-US" sz="800" dirty="0" smtClean="0">
                <a:latin typeface="Calibri" panose="020F0502020204030204" pitchFamily="34" charset="0"/>
                <a:cs typeface="Calibri" panose="020F0502020204030204" pitchFamily="34" charset="0"/>
              </a:rPr>
              <a:t>Винаги използвайте батерии </a:t>
            </a:r>
            <a:r>
              <a:rPr lang="en-US" sz="800" dirty="0" smtClean="0"/>
              <a:t>3*1.5V”C</a:t>
            </a:r>
            <a:r>
              <a:rPr lang="en-US" sz="800" dirty="0"/>
              <a:t>” </a:t>
            </a:r>
            <a:endParaRPr lang="bg-BG" sz="800" dirty="0" smtClean="0"/>
          </a:p>
          <a:p>
            <a:r>
              <a:rPr lang="bg-BG" sz="800" u="sng" dirty="0" smtClean="0"/>
              <a:t>Подмяна </a:t>
            </a:r>
            <a:r>
              <a:rPr lang="bg-BG" sz="800" u="sng" dirty="0"/>
              <a:t>на батериите:</a:t>
            </a:r>
            <a:r>
              <a:rPr lang="bg-BG" sz="800" dirty="0"/>
              <a:t> Развийте винта на капака на отделението за батерии с отвертка, натиснете стрелката, за да отворите капака, като съблюдавате полярността на батериите, поставете двете батерии и монтирайте обратно капака на отделението за батерии</a:t>
            </a:r>
            <a:r>
              <a:rPr lang="bg-BG" sz="800" dirty="0" smtClean="0"/>
              <a:t>.</a:t>
            </a:r>
          </a:p>
          <a:p>
            <a:endParaRPr lang="en-US" sz="800" dirty="0"/>
          </a:p>
          <a:p>
            <a:endParaRPr lang="en-US" sz="800" dirty="0"/>
          </a:p>
          <a:p>
            <a:pPr lvl="0" eaLnBrk="0" fontAlgn="base" hangingPunct="0">
              <a:spcBef>
                <a:spcPct val="0"/>
              </a:spcBef>
              <a:spcAft>
                <a:spcPct val="0"/>
              </a:spcAft>
            </a:pPr>
            <a:endParaRPr lang="en-US" altLang="en-US" sz="800" dirty="0"/>
          </a:p>
        </p:txBody>
      </p:sp>
      <p:pic>
        <p:nvPicPr>
          <p:cNvPr id="11" name="Picture 6" descr="29CBC_12-18_OR_fire_and_battery_symbol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592" y="4030412"/>
            <a:ext cx="479170" cy="3181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recyc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4841" y="4000383"/>
            <a:ext cx="515771" cy="3818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no tras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7600" y="3978799"/>
            <a:ext cx="361312" cy="51274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0"/>
          <p:cNvSpPr>
            <a:spLocks noChangeArrowheads="1"/>
          </p:cNvSpPr>
          <p:nvPr/>
        </p:nvSpPr>
        <p:spPr bwMode="auto">
          <a:xfrm>
            <a:off x="1959077" y="3940174"/>
            <a:ext cx="214028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bg-BG" altLang="en-US" sz="8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Отстранете изтощените батерии, рециклирайте ги на съответните места. </a:t>
            </a:r>
            <a:endParaRPr kumimoji="0" lang="en-US" altLang="en-US" sz="800" b="0" i="0" u="none" strike="noStrike" cap="none" normalizeH="0" baseline="0" dirty="0" smtClean="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bg-BG" altLang="en-US" sz="8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Не ги изхвърляте с битовия отпадък.</a:t>
            </a:r>
            <a:endParaRPr kumimoji="0" lang="en-US" altLang="en-US" sz="800" b="0" i="0" u="none" strike="noStrike" cap="none" normalizeH="0" baseline="0" dirty="0" smtClean="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bg-BG" altLang="en-US" sz="8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Не изхвърляйте в огън. </a:t>
            </a:r>
            <a:endParaRPr kumimoji="0" lang="bg-BG" altLang="en-US" sz="800" b="0" i="0" u="none" strike="noStrike" cap="none" normalizeH="0" baseline="0" dirty="0" smtClean="0">
              <a:ln>
                <a:noFill/>
              </a:ln>
              <a:solidFill>
                <a:schemeClr val="tx1"/>
              </a:solidFill>
              <a:effectLst/>
              <a:latin typeface="+mj-lt"/>
            </a:endParaRPr>
          </a:p>
        </p:txBody>
      </p:sp>
      <p:pic>
        <p:nvPicPr>
          <p:cNvPr id="15" name="Picture 11" descr="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3914" y="3079554"/>
            <a:ext cx="751186" cy="273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Правоъгълник 16"/>
          <p:cNvSpPr/>
          <p:nvPr/>
        </p:nvSpPr>
        <p:spPr>
          <a:xfrm>
            <a:off x="253264" y="4588662"/>
            <a:ext cx="3986269" cy="4189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bject 2"/>
          <p:cNvSpPr txBox="1"/>
          <p:nvPr/>
        </p:nvSpPr>
        <p:spPr>
          <a:xfrm>
            <a:off x="306705" y="4630089"/>
            <a:ext cx="3901323" cy="440431"/>
          </a:xfrm>
          <a:prstGeom prst="rect">
            <a:avLst/>
          </a:prstGeom>
        </p:spPr>
        <p:txBody>
          <a:bodyPr wrap="square" lIns="0" tIns="0" rIns="0" bIns="0" rtlCol="0">
            <a:noAutofit/>
          </a:bodyPr>
          <a:lstStyle/>
          <a:p>
            <a:r>
              <a:rPr lang="bg-BG" sz="800" b="1" kern="100" dirty="0" smtClean="0">
                <a:ea typeface="SimSun" panose="02010600030101010101" pitchFamily="2" charset="-122"/>
              </a:rPr>
              <a:t>ОПАСНОСТ ОТ ЗАДУШАВАНЕ!</a:t>
            </a:r>
          </a:p>
          <a:p>
            <a:r>
              <a:rPr lang="bg-BG" sz="800" kern="100" dirty="0" smtClean="0">
                <a:ea typeface="SimSun" panose="02010600030101010101" pitchFamily="2" charset="-122"/>
              </a:rPr>
              <a:t>НИКОГА </a:t>
            </a:r>
            <a:r>
              <a:rPr lang="bg-BG" sz="800" kern="100" dirty="0">
                <a:ea typeface="SimSun" panose="02010600030101010101" pitchFamily="2" charset="-122"/>
              </a:rPr>
              <a:t>не използвайте на меки повърхности, като легло, диван или възглавници, защото люлката може да се преобърне и да причини задушаване на детето. </a:t>
            </a:r>
            <a:endParaRPr lang="en-US" sz="800" dirty="0"/>
          </a:p>
        </p:txBody>
      </p:sp>
      <p:sp>
        <p:nvSpPr>
          <p:cNvPr id="18" name="object 38"/>
          <p:cNvSpPr/>
          <p:nvPr/>
        </p:nvSpPr>
        <p:spPr>
          <a:xfrm>
            <a:off x="226460" y="5215962"/>
            <a:ext cx="3986268" cy="153483"/>
          </a:xfrm>
          <a:prstGeom prst="rect">
            <a:avLst/>
          </a:prstGeom>
          <a:blipFill>
            <a:blip r:embed="rId2" cstate="print"/>
            <a:stretch>
              <a:fillRect/>
            </a:stretch>
          </a:blipFill>
        </p:spPr>
        <p:txBody>
          <a:bodyPr wrap="square" lIns="0" tIns="0" rIns="0" bIns="0" rtlCol="0">
            <a:noAutofit/>
          </a:bodyPr>
          <a:lstStyle/>
          <a:p>
            <a:endParaRPr/>
          </a:p>
        </p:txBody>
      </p:sp>
      <p:sp>
        <p:nvSpPr>
          <p:cNvPr id="19" name="object 39"/>
          <p:cNvSpPr/>
          <p:nvPr/>
        </p:nvSpPr>
        <p:spPr>
          <a:xfrm>
            <a:off x="221760" y="5207994"/>
            <a:ext cx="3986268" cy="161451"/>
          </a:xfrm>
          <a:custGeom>
            <a:avLst/>
            <a:gdLst/>
            <a:ahLst/>
            <a:cxnLst/>
            <a:rect l="l" t="t" r="r" b="b"/>
            <a:pathLst>
              <a:path w="3960876" h="179832">
                <a:moveTo>
                  <a:pt x="0" y="29972"/>
                </a:moveTo>
                <a:lnTo>
                  <a:pt x="3337" y="16232"/>
                </a:lnTo>
                <a:lnTo>
                  <a:pt x="12242" y="5815"/>
                </a:lnTo>
                <a:lnTo>
                  <a:pt x="25056" y="402"/>
                </a:lnTo>
                <a:lnTo>
                  <a:pt x="29970" y="0"/>
                </a:lnTo>
                <a:lnTo>
                  <a:pt x="3930904" y="0"/>
                </a:lnTo>
                <a:lnTo>
                  <a:pt x="3944643" y="3345"/>
                </a:lnTo>
                <a:lnTo>
                  <a:pt x="3955060" y="12261"/>
                </a:lnTo>
                <a:lnTo>
                  <a:pt x="3960473" y="25067"/>
                </a:lnTo>
                <a:lnTo>
                  <a:pt x="3960876" y="29972"/>
                </a:lnTo>
                <a:lnTo>
                  <a:pt x="3960876" y="149860"/>
                </a:lnTo>
                <a:lnTo>
                  <a:pt x="3957530" y="163599"/>
                </a:lnTo>
                <a:lnTo>
                  <a:pt x="3948614" y="174016"/>
                </a:lnTo>
                <a:lnTo>
                  <a:pt x="3935808" y="179429"/>
                </a:lnTo>
                <a:lnTo>
                  <a:pt x="3930904" y="179832"/>
                </a:lnTo>
                <a:lnTo>
                  <a:pt x="29970" y="179832"/>
                </a:lnTo>
                <a:lnTo>
                  <a:pt x="16213" y="176486"/>
                </a:lnTo>
                <a:lnTo>
                  <a:pt x="5803" y="167570"/>
                </a:lnTo>
                <a:lnTo>
                  <a:pt x="400" y="154764"/>
                </a:lnTo>
                <a:lnTo>
                  <a:pt x="0" y="149860"/>
                </a:lnTo>
                <a:lnTo>
                  <a:pt x="0" y="29972"/>
                </a:lnTo>
                <a:close/>
              </a:path>
            </a:pathLst>
          </a:custGeom>
          <a:ln w="9144">
            <a:solidFill>
              <a:srgbClr val="000000"/>
            </a:solidFill>
          </a:ln>
        </p:spPr>
        <p:txBody>
          <a:bodyPr wrap="square" lIns="0" tIns="0" rIns="0" bIns="0" rtlCol="0">
            <a:noAutofit/>
          </a:bodyPr>
          <a:lstStyle/>
          <a:p>
            <a:endParaRPr/>
          </a:p>
        </p:txBody>
      </p:sp>
      <p:sp>
        <p:nvSpPr>
          <p:cNvPr id="20" name="Правоъгълник 20"/>
          <p:cNvSpPr/>
          <p:nvPr/>
        </p:nvSpPr>
        <p:spPr>
          <a:xfrm>
            <a:off x="1213089" y="5171041"/>
            <a:ext cx="2045753" cy="246221"/>
          </a:xfrm>
          <a:prstGeom prst="rect">
            <a:avLst/>
          </a:prstGeom>
        </p:spPr>
        <p:txBody>
          <a:bodyPr wrap="none">
            <a:spAutoFit/>
          </a:bodyPr>
          <a:lstStyle/>
          <a:p>
            <a:pPr algn="ctr"/>
            <a:r>
              <a:rPr lang="en-US" sz="1000" b="1" dirty="0" smtClean="0">
                <a:latin typeface="Arial" pitchFamily="34" charset="0"/>
                <a:cs typeface="Arial" pitchFamily="34" charset="0"/>
              </a:rPr>
              <a:t>V</a:t>
            </a:r>
            <a:r>
              <a:rPr lang="en-US" sz="1000" b="1" dirty="0">
                <a:latin typeface="Arial" pitchFamily="34" charset="0"/>
                <a:cs typeface="Arial" pitchFamily="34" charset="0"/>
              </a:rPr>
              <a:t>I</a:t>
            </a:r>
            <a:r>
              <a:rPr lang="en-US" sz="1000" b="1" dirty="0" smtClean="0">
                <a:latin typeface="Arial" pitchFamily="34" charset="0"/>
                <a:cs typeface="Arial" pitchFamily="34" charset="0"/>
              </a:rPr>
              <a:t>: </a:t>
            </a:r>
            <a:r>
              <a:rPr lang="bg-BG" sz="1000" b="1" dirty="0">
                <a:latin typeface="Arial" pitchFamily="34" charset="0"/>
                <a:cs typeface="Arial" pitchFamily="34" charset="0"/>
              </a:rPr>
              <a:t>Поддръжка и почистване:</a:t>
            </a:r>
          </a:p>
        </p:txBody>
      </p:sp>
      <p:sp>
        <p:nvSpPr>
          <p:cNvPr id="21" name="Правоъгълник 21"/>
          <p:cNvSpPr/>
          <p:nvPr/>
        </p:nvSpPr>
        <p:spPr>
          <a:xfrm>
            <a:off x="208496" y="5383238"/>
            <a:ext cx="3986268" cy="733534"/>
          </a:xfrm>
          <a:prstGeom prst="rect">
            <a:avLst/>
          </a:prstGeom>
        </p:spPr>
        <p:txBody>
          <a:bodyPr wrap="square">
            <a:spAutoFit/>
          </a:bodyPr>
          <a:lstStyle/>
          <a:p>
            <a:pPr marL="12700" marR="15098">
              <a:lnSpc>
                <a:spcPts val="960"/>
              </a:lnSpc>
            </a:pPr>
            <a:r>
              <a:rPr lang="ru-RU" sz="800" dirty="0">
                <a:cs typeface="Calibri"/>
              </a:rPr>
              <a:t>1.</a:t>
            </a:r>
            <a:r>
              <a:rPr lang="ru-RU" sz="800" spc="69" dirty="0">
                <a:cs typeface="Calibri"/>
              </a:rPr>
              <a:t> </a:t>
            </a:r>
            <a:r>
              <a:rPr lang="ru-RU" sz="800" spc="4" dirty="0" err="1">
                <a:cs typeface="Calibri"/>
              </a:rPr>
              <a:t>П</a:t>
            </a:r>
            <a:r>
              <a:rPr lang="ru-RU" sz="800" dirty="0" err="1">
                <a:cs typeface="Calibri"/>
              </a:rPr>
              <a:t>р</a:t>
            </a:r>
            <a:r>
              <a:rPr lang="ru-RU" sz="800" spc="-4" dirty="0" err="1">
                <a:cs typeface="Calibri"/>
              </a:rPr>
              <a:t>ед</a:t>
            </a:r>
            <a:r>
              <a:rPr lang="ru-RU" sz="800" dirty="0" err="1">
                <a:cs typeface="Calibri"/>
              </a:rPr>
              <a:t>и</a:t>
            </a:r>
            <a:r>
              <a:rPr lang="ru-RU" sz="800" spc="79" dirty="0">
                <a:cs typeface="Calibri"/>
              </a:rPr>
              <a:t> </a:t>
            </a:r>
            <a:r>
              <a:rPr lang="ru-RU" sz="800" dirty="0">
                <a:cs typeface="Calibri"/>
              </a:rPr>
              <a:t>първ</a:t>
            </a:r>
            <a:r>
              <a:rPr lang="ru-RU" sz="800" spc="-4" dirty="0">
                <a:cs typeface="Calibri"/>
              </a:rPr>
              <a:t>о</a:t>
            </a:r>
            <a:r>
              <a:rPr lang="ru-RU" sz="800" dirty="0">
                <a:cs typeface="Calibri"/>
              </a:rPr>
              <a:t>на</a:t>
            </a:r>
            <a:r>
              <a:rPr lang="ru-RU" sz="800" spc="-4" dirty="0">
                <a:cs typeface="Calibri"/>
              </a:rPr>
              <a:t>ч</a:t>
            </a:r>
            <a:r>
              <a:rPr lang="ru-RU" sz="800" dirty="0">
                <a:cs typeface="Calibri"/>
              </a:rPr>
              <a:t>а</a:t>
            </a:r>
            <a:r>
              <a:rPr lang="ru-RU" sz="800" spc="-4" dirty="0">
                <a:cs typeface="Calibri"/>
              </a:rPr>
              <a:t>л</a:t>
            </a:r>
            <a:r>
              <a:rPr lang="ru-RU" sz="800" dirty="0">
                <a:cs typeface="Calibri"/>
              </a:rPr>
              <a:t>ната</a:t>
            </a:r>
            <a:r>
              <a:rPr lang="ru-RU" sz="800" spc="84" dirty="0">
                <a:cs typeface="Calibri"/>
              </a:rPr>
              <a:t> </a:t>
            </a:r>
            <a:r>
              <a:rPr lang="ru-RU" sz="800" spc="-4" dirty="0" err="1">
                <a:cs typeface="Calibri"/>
              </a:rPr>
              <a:t>у</a:t>
            </a:r>
            <a:r>
              <a:rPr lang="ru-RU" sz="800" dirty="0" err="1">
                <a:cs typeface="Calibri"/>
              </a:rPr>
              <a:t>по</a:t>
            </a:r>
            <a:r>
              <a:rPr lang="ru-RU" sz="800" spc="9" dirty="0" err="1">
                <a:cs typeface="Calibri"/>
              </a:rPr>
              <a:t>т</a:t>
            </a:r>
            <a:r>
              <a:rPr lang="ru-RU" sz="800" dirty="0" err="1">
                <a:cs typeface="Calibri"/>
              </a:rPr>
              <a:t>р</a:t>
            </a:r>
            <a:r>
              <a:rPr lang="ru-RU" sz="800" spc="-4" dirty="0" err="1">
                <a:cs typeface="Calibri"/>
              </a:rPr>
              <a:t>е</a:t>
            </a:r>
            <a:r>
              <a:rPr lang="ru-RU" sz="800" dirty="0" err="1">
                <a:cs typeface="Calibri"/>
              </a:rPr>
              <a:t>ба</a:t>
            </a:r>
            <a:r>
              <a:rPr lang="ru-RU" sz="800" spc="84" dirty="0">
                <a:cs typeface="Calibri"/>
              </a:rPr>
              <a:t> </a:t>
            </a:r>
            <a:r>
              <a:rPr lang="ru-RU" sz="800" dirty="0">
                <a:cs typeface="Calibri"/>
              </a:rPr>
              <a:t>на</a:t>
            </a:r>
            <a:r>
              <a:rPr lang="ru-RU" sz="800" spc="79" dirty="0">
                <a:cs typeface="Calibri"/>
              </a:rPr>
              <a:t> </a:t>
            </a:r>
            <a:r>
              <a:rPr lang="ru-RU" sz="800" dirty="0">
                <a:cs typeface="Calibri"/>
              </a:rPr>
              <a:t>пр</a:t>
            </a:r>
            <a:r>
              <a:rPr lang="ru-RU" sz="800" spc="-4" dirty="0">
                <a:cs typeface="Calibri"/>
              </a:rPr>
              <a:t>оду</a:t>
            </a:r>
            <a:r>
              <a:rPr lang="ru-RU" sz="800" dirty="0">
                <a:cs typeface="Calibri"/>
              </a:rPr>
              <a:t>кта,</a:t>
            </a:r>
            <a:r>
              <a:rPr lang="ru-RU" sz="800" spc="84" dirty="0">
                <a:cs typeface="Calibri"/>
              </a:rPr>
              <a:t> </a:t>
            </a:r>
            <a:r>
              <a:rPr lang="ru-RU" sz="800" spc="-4" dirty="0">
                <a:cs typeface="Calibri"/>
              </a:rPr>
              <a:t>мо</a:t>
            </a:r>
            <a:r>
              <a:rPr lang="ru-RU" sz="800" dirty="0">
                <a:cs typeface="Calibri"/>
              </a:rPr>
              <a:t>ля,</a:t>
            </a:r>
            <a:r>
              <a:rPr lang="ru-RU" sz="800" spc="89" dirty="0">
                <a:cs typeface="Calibri"/>
              </a:rPr>
              <a:t> </a:t>
            </a:r>
            <a:r>
              <a:rPr lang="ru-RU" sz="800" dirty="0" err="1">
                <a:cs typeface="Calibri"/>
              </a:rPr>
              <a:t>пр</a:t>
            </a:r>
            <a:r>
              <a:rPr lang="ru-RU" sz="800" spc="-4" dirty="0" err="1">
                <a:cs typeface="Calibri"/>
              </a:rPr>
              <a:t>о</a:t>
            </a:r>
            <a:r>
              <a:rPr lang="ru-RU" sz="800" dirty="0" err="1">
                <a:cs typeface="Calibri"/>
              </a:rPr>
              <a:t>в</a:t>
            </a:r>
            <a:r>
              <a:rPr lang="ru-RU" sz="800" spc="-4" dirty="0" err="1">
                <a:cs typeface="Calibri"/>
              </a:rPr>
              <a:t>е</a:t>
            </a:r>
            <a:r>
              <a:rPr lang="ru-RU" sz="800" dirty="0" err="1">
                <a:cs typeface="Calibri"/>
              </a:rPr>
              <a:t>р</a:t>
            </a:r>
            <a:r>
              <a:rPr lang="ru-RU" sz="800" spc="-4" dirty="0" err="1">
                <a:cs typeface="Calibri"/>
              </a:rPr>
              <a:t>е</a:t>
            </a:r>
            <a:r>
              <a:rPr lang="ru-RU" sz="800" spc="9" dirty="0" err="1">
                <a:cs typeface="Calibri"/>
              </a:rPr>
              <a:t>т</a:t>
            </a:r>
            <a:r>
              <a:rPr lang="ru-RU" sz="800" dirty="0" err="1">
                <a:cs typeface="Calibri"/>
              </a:rPr>
              <a:t>е</a:t>
            </a:r>
            <a:r>
              <a:rPr lang="ru-RU" sz="800" spc="79" dirty="0">
                <a:cs typeface="Calibri"/>
              </a:rPr>
              <a:t> </a:t>
            </a:r>
            <a:r>
              <a:rPr lang="ru-RU" sz="800" spc="-4" dirty="0">
                <a:cs typeface="Calibri"/>
              </a:rPr>
              <a:t>д</a:t>
            </a:r>
            <a:r>
              <a:rPr lang="ru-RU" sz="800" spc="9" dirty="0">
                <a:cs typeface="Calibri"/>
              </a:rPr>
              <a:t>а</a:t>
            </a:r>
            <a:r>
              <a:rPr lang="ru-RU" sz="800" dirty="0">
                <a:cs typeface="Calibri"/>
              </a:rPr>
              <a:t>ли</a:t>
            </a:r>
            <a:r>
              <a:rPr lang="ru-RU" sz="800" spc="79" dirty="0">
                <a:cs typeface="Calibri"/>
              </a:rPr>
              <a:t> </a:t>
            </a:r>
            <a:r>
              <a:rPr lang="ru-RU" sz="800" dirty="0" err="1">
                <a:cs typeface="Calibri"/>
              </a:rPr>
              <a:t>в</a:t>
            </a:r>
            <a:r>
              <a:rPr lang="ru-RU" sz="800" spc="-4" dirty="0" err="1">
                <a:cs typeface="Calibri"/>
              </a:rPr>
              <a:t>с</a:t>
            </a:r>
            <a:r>
              <a:rPr lang="ru-RU" sz="800" spc="9" dirty="0" err="1">
                <a:cs typeface="Calibri"/>
              </a:rPr>
              <a:t>и</a:t>
            </a:r>
            <a:r>
              <a:rPr lang="ru-RU" sz="800" spc="-4" dirty="0" err="1">
                <a:cs typeface="Calibri"/>
              </a:rPr>
              <a:t>ч</a:t>
            </a:r>
            <a:r>
              <a:rPr lang="ru-RU" sz="800" dirty="0" err="1">
                <a:cs typeface="Calibri"/>
              </a:rPr>
              <a:t>ки</a:t>
            </a:r>
            <a:r>
              <a:rPr lang="ru-RU" sz="800" spc="79" dirty="0">
                <a:cs typeface="Calibri"/>
              </a:rPr>
              <a:t> </a:t>
            </a:r>
            <a:r>
              <a:rPr lang="ru-RU" sz="800" spc="4" dirty="0">
                <a:cs typeface="Calibri"/>
              </a:rPr>
              <a:t>ч</a:t>
            </a:r>
            <a:r>
              <a:rPr lang="ru-RU" sz="800" dirty="0">
                <a:cs typeface="Calibri"/>
              </a:rPr>
              <a:t>а</a:t>
            </a:r>
            <a:r>
              <a:rPr lang="ru-RU" sz="800" spc="-4" dirty="0">
                <a:cs typeface="Calibri"/>
              </a:rPr>
              <a:t>с</a:t>
            </a:r>
            <a:r>
              <a:rPr lang="ru-RU" sz="800" spc="9" dirty="0">
                <a:cs typeface="Calibri"/>
              </a:rPr>
              <a:t>т</a:t>
            </a:r>
            <a:r>
              <a:rPr lang="ru-RU" sz="800" dirty="0">
                <a:cs typeface="Calibri"/>
              </a:rPr>
              <a:t>и</a:t>
            </a:r>
            <a:r>
              <a:rPr lang="en-US" sz="800" dirty="0">
                <a:cs typeface="Calibri"/>
              </a:rPr>
              <a:t> </a:t>
            </a:r>
            <a:r>
              <a:rPr lang="ru-RU" sz="800" spc="-4" dirty="0" err="1">
                <a:cs typeface="Calibri"/>
              </a:rPr>
              <a:t>с</a:t>
            </a:r>
            <a:r>
              <a:rPr lang="ru-RU" sz="800" dirty="0" err="1">
                <a:cs typeface="Calibri"/>
              </a:rPr>
              <a:t>а</a:t>
            </a:r>
            <a:r>
              <a:rPr lang="ru-RU" sz="800" dirty="0">
                <a:cs typeface="Calibri"/>
              </a:rPr>
              <a:t> </a:t>
            </a:r>
            <a:r>
              <a:rPr lang="ru-RU" sz="800" spc="-4" dirty="0">
                <a:cs typeface="Calibri"/>
              </a:rPr>
              <a:t>до</a:t>
            </a:r>
            <a:r>
              <a:rPr lang="ru-RU" sz="800" dirty="0">
                <a:cs typeface="Calibri"/>
              </a:rPr>
              <a:t>бре</a:t>
            </a:r>
            <a:r>
              <a:rPr lang="ru-RU" sz="800" spc="4" dirty="0">
                <a:cs typeface="Calibri"/>
              </a:rPr>
              <a:t> </a:t>
            </a:r>
            <a:r>
              <a:rPr lang="ru-RU" sz="800" dirty="0" err="1">
                <a:cs typeface="Calibri"/>
              </a:rPr>
              <a:t>фик</a:t>
            </a:r>
            <a:r>
              <a:rPr lang="ru-RU" sz="800" spc="-4" dirty="0" err="1">
                <a:cs typeface="Calibri"/>
              </a:rPr>
              <a:t>си</a:t>
            </a:r>
            <a:r>
              <a:rPr lang="ru-RU" sz="800" dirty="0" err="1">
                <a:cs typeface="Calibri"/>
              </a:rPr>
              <a:t>р</a:t>
            </a:r>
            <a:r>
              <a:rPr lang="ru-RU" sz="800" spc="-4" dirty="0" err="1">
                <a:cs typeface="Calibri"/>
              </a:rPr>
              <a:t>а</a:t>
            </a:r>
            <a:r>
              <a:rPr lang="ru-RU" sz="800" dirty="0" err="1">
                <a:cs typeface="Calibri"/>
              </a:rPr>
              <a:t>ни</a:t>
            </a:r>
            <a:r>
              <a:rPr lang="ru-RU" sz="800" spc="14" dirty="0">
                <a:cs typeface="Calibri"/>
              </a:rPr>
              <a:t> </a:t>
            </a:r>
            <a:r>
              <a:rPr lang="ru-RU" sz="800" dirty="0">
                <a:cs typeface="Calibri"/>
              </a:rPr>
              <a:t>и</a:t>
            </a:r>
            <a:r>
              <a:rPr lang="ru-RU" sz="800" spc="-4" dirty="0">
                <a:cs typeface="Calibri"/>
              </a:rPr>
              <a:t> д</a:t>
            </a:r>
            <a:r>
              <a:rPr lang="ru-RU" sz="800" dirty="0">
                <a:cs typeface="Calibri"/>
              </a:rPr>
              <a:t>а</a:t>
            </a:r>
            <a:r>
              <a:rPr lang="ru-RU" sz="800" spc="-4" dirty="0">
                <a:cs typeface="Calibri"/>
              </a:rPr>
              <a:t>л</a:t>
            </a:r>
            <a:r>
              <a:rPr lang="ru-RU" sz="800" dirty="0">
                <a:cs typeface="Calibri"/>
              </a:rPr>
              <a:t>и</a:t>
            </a:r>
            <a:r>
              <a:rPr lang="ru-RU" sz="800" spc="9" dirty="0">
                <a:cs typeface="Calibri"/>
              </a:rPr>
              <a:t> </a:t>
            </a:r>
            <a:r>
              <a:rPr lang="ru-RU" sz="800" spc="-4" dirty="0" err="1">
                <a:cs typeface="Calibri"/>
              </a:rPr>
              <a:t>з</a:t>
            </a:r>
            <a:r>
              <a:rPr lang="ru-RU" sz="800" dirty="0" err="1">
                <a:cs typeface="Calibri"/>
              </a:rPr>
              <a:t>атяг</a:t>
            </a:r>
            <a:r>
              <a:rPr lang="ru-RU" sz="800" spc="-4" dirty="0" err="1">
                <a:cs typeface="Calibri"/>
              </a:rPr>
              <a:t>а</a:t>
            </a:r>
            <a:r>
              <a:rPr lang="ru-RU" sz="800" dirty="0" err="1">
                <a:cs typeface="Calibri"/>
              </a:rPr>
              <a:t>щ</a:t>
            </a:r>
            <a:r>
              <a:rPr lang="ru-RU" sz="800" spc="-4" dirty="0" err="1">
                <a:cs typeface="Calibri"/>
              </a:rPr>
              <a:t>и</a:t>
            </a:r>
            <a:r>
              <a:rPr lang="ru-RU" sz="800" dirty="0" err="1">
                <a:cs typeface="Calibri"/>
              </a:rPr>
              <a:t>те</a:t>
            </a:r>
            <a:r>
              <a:rPr lang="ru-RU" sz="800" spc="-4" dirty="0">
                <a:cs typeface="Calibri"/>
              </a:rPr>
              <a:t> </a:t>
            </a:r>
            <a:r>
              <a:rPr lang="ru-RU" sz="800" spc="-4" dirty="0" err="1">
                <a:cs typeface="Calibri"/>
              </a:rPr>
              <a:t>е</a:t>
            </a:r>
            <a:r>
              <a:rPr lang="ru-RU" sz="800" dirty="0" err="1">
                <a:cs typeface="Calibri"/>
              </a:rPr>
              <a:t>л</a:t>
            </a:r>
            <a:r>
              <a:rPr lang="ru-RU" sz="800" spc="-4" dirty="0" err="1">
                <a:cs typeface="Calibri"/>
              </a:rPr>
              <a:t>еме</a:t>
            </a:r>
            <a:r>
              <a:rPr lang="ru-RU" sz="800" dirty="0" err="1">
                <a:cs typeface="Calibri"/>
              </a:rPr>
              <a:t>нти</a:t>
            </a:r>
            <a:r>
              <a:rPr lang="ru-RU" sz="800" spc="9" dirty="0">
                <a:cs typeface="Calibri"/>
              </a:rPr>
              <a:t> </a:t>
            </a:r>
            <a:r>
              <a:rPr lang="ru-RU" sz="800" spc="-4" dirty="0" err="1">
                <a:cs typeface="Calibri"/>
              </a:rPr>
              <a:t>с</a:t>
            </a:r>
            <a:r>
              <a:rPr lang="ru-RU" sz="800" dirty="0" err="1">
                <a:cs typeface="Calibri"/>
              </a:rPr>
              <a:t>а</a:t>
            </a:r>
            <a:r>
              <a:rPr lang="ru-RU" sz="800" dirty="0">
                <a:cs typeface="Calibri"/>
              </a:rPr>
              <a:t> </a:t>
            </a:r>
            <a:r>
              <a:rPr lang="ru-RU" sz="800" spc="-4" dirty="0">
                <a:cs typeface="Calibri"/>
              </a:rPr>
              <a:t>до</a:t>
            </a:r>
            <a:r>
              <a:rPr lang="ru-RU" sz="800" dirty="0">
                <a:cs typeface="Calibri"/>
              </a:rPr>
              <a:t>бре</a:t>
            </a:r>
            <a:r>
              <a:rPr lang="ru-RU" sz="800" spc="9" dirty="0">
                <a:cs typeface="Calibri"/>
              </a:rPr>
              <a:t> </a:t>
            </a:r>
            <a:r>
              <a:rPr lang="ru-RU" sz="800" spc="-4" dirty="0" err="1">
                <a:cs typeface="Calibri"/>
              </a:rPr>
              <a:t>з</a:t>
            </a:r>
            <a:r>
              <a:rPr lang="ru-RU" sz="800" dirty="0" err="1">
                <a:cs typeface="Calibri"/>
              </a:rPr>
              <a:t>ат</a:t>
            </a:r>
            <a:r>
              <a:rPr lang="ru-RU" sz="800" spc="-4" dirty="0" err="1">
                <a:cs typeface="Calibri"/>
              </a:rPr>
              <a:t>е</a:t>
            </a:r>
            <a:r>
              <a:rPr lang="ru-RU" sz="800" dirty="0" err="1">
                <a:cs typeface="Calibri"/>
              </a:rPr>
              <a:t>гнат</a:t>
            </a:r>
            <a:r>
              <a:rPr lang="ru-RU" sz="800" spc="-4" dirty="0" err="1">
                <a:cs typeface="Calibri"/>
              </a:rPr>
              <a:t>и</a:t>
            </a:r>
            <a:r>
              <a:rPr lang="ru-RU" sz="800" dirty="0">
                <a:cs typeface="Calibri"/>
              </a:rPr>
              <a:t>.</a:t>
            </a:r>
          </a:p>
          <a:p>
            <a:pPr marL="12700" marR="741">
              <a:lnSpc>
                <a:spcPts val="960"/>
              </a:lnSpc>
            </a:pPr>
            <a:r>
              <a:rPr lang="ru-RU" sz="800" dirty="0">
                <a:cs typeface="Calibri"/>
              </a:rPr>
              <a:t>2.  </a:t>
            </a:r>
            <a:r>
              <a:rPr lang="ru-RU" sz="800" spc="140" dirty="0">
                <a:cs typeface="Calibri"/>
              </a:rPr>
              <a:t> </a:t>
            </a:r>
            <a:r>
              <a:rPr lang="ru-RU" sz="800" spc="4" dirty="0" err="1">
                <a:cs typeface="Calibri"/>
              </a:rPr>
              <a:t>Р</a:t>
            </a:r>
            <a:r>
              <a:rPr lang="ru-RU" sz="800" spc="-4" dirty="0" err="1">
                <a:cs typeface="Calibri"/>
              </a:rPr>
              <a:t>едо</a:t>
            </a:r>
            <a:r>
              <a:rPr lang="ru-RU" sz="800" dirty="0" err="1">
                <a:cs typeface="Calibri"/>
              </a:rPr>
              <a:t>вно</a:t>
            </a:r>
            <a:r>
              <a:rPr lang="ru-RU" sz="800" dirty="0">
                <a:cs typeface="Calibri"/>
              </a:rPr>
              <a:t>  </a:t>
            </a:r>
            <a:r>
              <a:rPr lang="ru-RU" sz="800" spc="150" dirty="0">
                <a:cs typeface="Calibri"/>
              </a:rPr>
              <a:t> </a:t>
            </a:r>
            <a:r>
              <a:rPr lang="ru-RU" sz="800" dirty="0" err="1">
                <a:cs typeface="Calibri"/>
              </a:rPr>
              <a:t>пр</a:t>
            </a:r>
            <a:r>
              <a:rPr lang="ru-RU" sz="800" spc="-4" dirty="0" err="1">
                <a:cs typeface="Calibri"/>
              </a:rPr>
              <a:t>о</a:t>
            </a:r>
            <a:r>
              <a:rPr lang="ru-RU" sz="800" dirty="0" err="1">
                <a:cs typeface="Calibri"/>
              </a:rPr>
              <a:t>в</a:t>
            </a:r>
            <a:r>
              <a:rPr lang="ru-RU" sz="800" spc="4" dirty="0" err="1">
                <a:cs typeface="Calibri"/>
              </a:rPr>
              <a:t>е</a:t>
            </a:r>
            <a:r>
              <a:rPr lang="ru-RU" sz="800" dirty="0" err="1">
                <a:cs typeface="Calibri"/>
              </a:rPr>
              <a:t>рява</a:t>
            </a:r>
            <a:r>
              <a:rPr lang="ru-RU" sz="800" spc="-4" dirty="0" err="1">
                <a:cs typeface="Calibri"/>
              </a:rPr>
              <a:t>й</a:t>
            </a:r>
            <a:r>
              <a:rPr lang="ru-RU" sz="800" spc="9" dirty="0" err="1">
                <a:cs typeface="Calibri"/>
              </a:rPr>
              <a:t>т</a:t>
            </a:r>
            <a:r>
              <a:rPr lang="ru-RU" sz="800" dirty="0" err="1">
                <a:cs typeface="Calibri"/>
              </a:rPr>
              <a:t>е</a:t>
            </a:r>
            <a:r>
              <a:rPr lang="ru-RU" sz="800" dirty="0">
                <a:cs typeface="Calibri"/>
              </a:rPr>
              <a:t>  </a:t>
            </a:r>
            <a:r>
              <a:rPr lang="ru-RU" sz="800" spc="155" dirty="0">
                <a:cs typeface="Calibri"/>
              </a:rPr>
              <a:t> </a:t>
            </a:r>
            <a:r>
              <a:rPr lang="ru-RU" sz="800" spc="-4" dirty="0" err="1">
                <a:cs typeface="Calibri"/>
              </a:rPr>
              <a:t>с</a:t>
            </a:r>
            <a:r>
              <a:rPr lang="ru-RU" sz="800" dirty="0" err="1">
                <a:cs typeface="Calibri"/>
              </a:rPr>
              <a:t>ъ</a:t>
            </a:r>
            <a:r>
              <a:rPr lang="ru-RU" sz="800" spc="-4" dirty="0" err="1">
                <a:cs typeface="Calibri"/>
              </a:rPr>
              <a:t>с</a:t>
            </a:r>
            <a:r>
              <a:rPr lang="ru-RU" sz="800" dirty="0" err="1">
                <a:cs typeface="Calibri"/>
              </a:rPr>
              <a:t>т</a:t>
            </a:r>
            <a:r>
              <a:rPr lang="ru-RU" sz="800" spc="9" dirty="0" err="1">
                <a:cs typeface="Calibri"/>
              </a:rPr>
              <a:t>о</a:t>
            </a:r>
            <a:r>
              <a:rPr lang="ru-RU" sz="800" dirty="0" err="1">
                <a:cs typeface="Calibri"/>
              </a:rPr>
              <a:t>яни</a:t>
            </a:r>
            <a:r>
              <a:rPr lang="ru-RU" sz="800" spc="-4" dirty="0" err="1">
                <a:cs typeface="Calibri"/>
              </a:rPr>
              <a:t>е</a:t>
            </a:r>
            <a:r>
              <a:rPr lang="ru-RU" sz="800" dirty="0" err="1">
                <a:cs typeface="Calibri"/>
              </a:rPr>
              <a:t>то</a:t>
            </a:r>
            <a:r>
              <a:rPr lang="ru-RU" sz="800" dirty="0">
                <a:cs typeface="Calibri"/>
              </a:rPr>
              <a:t>  </a:t>
            </a:r>
            <a:r>
              <a:rPr lang="ru-RU" sz="800" spc="150" dirty="0">
                <a:cs typeface="Calibri"/>
              </a:rPr>
              <a:t> </a:t>
            </a:r>
            <a:r>
              <a:rPr lang="ru-RU" sz="800" dirty="0">
                <a:cs typeface="Calibri"/>
              </a:rPr>
              <a:t>на  </a:t>
            </a:r>
            <a:r>
              <a:rPr lang="ru-RU" sz="800" spc="150" dirty="0">
                <a:cs typeface="Calibri"/>
              </a:rPr>
              <a:t> </a:t>
            </a:r>
            <a:r>
              <a:rPr lang="ru-RU" sz="800" spc="-4" dirty="0" err="1">
                <a:cs typeface="Calibri"/>
              </a:rPr>
              <a:t>ос</a:t>
            </a:r>
            <a:r>
              <a:rPr lang="ru-RU" sz="800" dirty="0" err="1">
                <a:cs typeface="Calibri"/>
              </a:rPr>
              <a:t>но</a:t>
            </a:r>
            <a:r>
              <a:rPr lang="ru-RU" sz="800" spc="-4" dirty="0" err="1">
                <a:cs typeface="Calibri"/>
              </a:rPr>
              <a:t>в</a:t>
            </a:r>
            <a:r>
              <a:rPr lang="ru-RU" sz="800" dirty="0" err="1">
                <a:cs typeface="Calibri"/>
              </a:rPr>
              <a:t>ните</a:t>
            </a:r>
            <a:r>
              <a:rPr lang="ru-RU" sz="800" dirty="0">
                <a:cs typeface="Calibri"/>
              </a:rPr>
              <a:t>  </a:t>
            </a:r>
            <a:r>
              <a:rPr lang="ru-RU" sz="800" spc="150" dirty="0">
                <a:cs typeface="Calibri"/>
              </a:rPr>
              <a:t> </a:t>
            </a:r>
            <a:r>
              <a:rPr lang="ru-RU" sz="800" spc="-4" dirty="0">
                <a:cs typeface="Calibri"/>
              </a:rPr>
              <a:t>ч</a:t>
            </a:r>
            <a:r>
              <a:rPr lang="ru-RU" sz="800" dirty="0">
                <a:cs typeface="Calibri"/>
              </a:rPr>
              <a:t>а</a:t>
            </a:r>
            <a:r>
              <a:rPr lang="ru-RU" sz="800" spc="-4" dirty="0">
                <a:cs typeface="Calibri"/>
              </a:rPr>
              <a:t>с</a:t>
            </a:r>
            <a:r>
              <a:rPr lang="ru-RU" sz="800" spc="9" dirty="0">
                <a:cs typeface="Calibri"/>
              </a:rPr>
              <a:t>т</a:t>
            </a:r>
            <a:r>
              <a:rPr lang="ru-RU" sz="800" dirty="0">
                <a:cs typeface="Calibri"/>
              </a:rPr>
              <a:t>и  </a:t>
            </a:r>
            <a:r>
              <a:rPr lang="ru-RU" sz="800" spc="150" dirty="0">
                <a:cs typeface="Calibri"/>
              </a:rPr>
              <a:t> </a:t>
            </a:r>
            <a:r>
              <a:rPr lang="ru-RU" sz="800" dirty="0">
                <a:cs typeface="Calibri"/>
              </a:rPr>
              <a:t>и  </a:t>
            </a:r>
            <a:r>
              <a:rPr lang="ru-RU" sz="800" spc="160" dirty="0">
                <a:cs typeface="Calibri"/>
              </a:rPr>
              <a:t> </a:t>
            </a:r>
            <a:r>
              <a:rPr lang="ru-RU" sz="800" spc="-4" dirty="0" err="1">
                <a:cs typeface="Calibri"/>
              </a:rPr>
              <a:t>з</a:t>
            </a:r>
            <a:r>
              <a:rPr lang="ru-RU" sz="800" dirty="0" err="1">
                <a:cs typeface="Calibri"/>
              </a:rPr>
              <a:t>ак</a:t>
            </a:r>
            <a:r>
              <a:rPr lang="ru-RU" sz="800" spc="-4" dirty="0" err="1">
                <a:cs typeface="Calibri"/>
              </a:rPr>
              <a:t>люч</a:t>
            </a:r>
            <a:r>
              <a:rPr lang="ru-RU" sz="800" spc="9" dirty="0" err="1">
                <a:cs typeface="Calibri"/>
              </a:rPr>
              <a:t>в</a:t>
            </a:r>
            <a:r>
              <a:rPr lang="ru-RU" sz="800" dirty="0" err="1">
                <a:cs typeface="Calibri"/>
              </a:rPr>
              <a:t>а</a:t>
            </a:r>
            <a:r>
              <a:rPr lang="ru-RU" sz="800" spc="-4" dirty="0" err="1">
                <a:cs typeface="Calibri"/>
              </a:rPr>
              <a:t>щи</a:t>
            </a:r>
            <a:r>
              <a:rPr lang="ru-RU" sz="800" spc="9" dirty="0" err="1">
                <a:cs typeface="Calibri"/>
              </a:rPr>
              <a:t>т</a:t>
            </a:r>
            <a:r>
              <a:rPr lang="ru-RU" sz="800" dirty="0" err="1">
                <a:cs typeface="Calibri"/>
              </a:rPr>
              <a:t>е</a:t>
            </a:r>
            <a:endParaRPr lang="ru-RU" sz="800" dirty="0">
              <a:cs typeface="Calibri"/>
            </a:endParaRPr>
          </a:p>
          <a:p>
            <a:pPr marL="12700" marR="332">
              <a:lnSpc>
                <a:spcPts val="960"/>
              </a:lnSpc>
            </a:pPr>
            <a:r>
              <a:rPr lang="ru-RU" sz="800" spc="-4" dirty="0" err="1">
                <a:cs typeface="Calibri"/>
              </a:rPr>
              <a:t>ме</a:t>
            </a:r>
            <a:r>
              <a:rPr lang="ru-RU" sz="800" dirty="0" err="1">
                <a:cs typeface="Calibri"/>
              </a:rPr>
              <a:t>х</a:t>
            </a:r>
            <a:r>
              <a:rPr lang="ru-RU" sz="800" spc="-4" dirty="0" err="1">
                <a:cs typeface="Calibri"/>
              </a:rPr>
              <a:t>а</a:t>
            </a:r>
            <a:r>
              <a:rPr lang="ru-RU" sz="800" dirty="0" err="1">
                <a:cs typeface="Calibri"/>
              </a:rPr>
              <a:t>н</a:t>
            </a:r>
            <a:r>
              <a:rPr lang="ru-RU" sz="800" spc="-4" dirty="0" err="1">
                <a:cs typeface="Calibri"/>
              </a:rPr>
              <a:t>изми</a:t>
            </a:r>
            <a:r>
              <a:rPr lang="ru-RU" sz="800" dirty="0">
                <a:cs typeface="Calibri"/>
              </a:rPr>
              <a:t>, </a:t>
            </a:r>
            <a:r>
              <a:rPr lang="ru-RU" sz="800" spc="44" dirty="0">
                <a:cs typeface="Calibri"/>
              </a:rPr>
              <a:t> </a:t>
            </a:r>
            <a:r>
              <a:rPr lang="ru-RU" sz="800" spc="-4" dirty="0">
                <a:cs typeface="Calibri"/>
              </a:rPr>
              <a:t>д</a:t>
            </a:r>
            <a:r>
              <a:rPr lang="ru-RU" sz="800" dirty="0">
                <a:cs typeface="Calibri"/>
              </a:rPr>
              <a:t>а</a:t>
            </a:r>
            <a:r>
              <a:rPr lang="ru-RU" sz="800" spc="4" dirty="0">
                <a:cs typeface="Calibri"/>
              </a:rPr>
              <a:t>л</a:t>
            </a:r>
            <a:r>
              <a:rPr lang="ru-RU" sz="800" dirty="0">
                <a:cs typeface="Calibri"/>
              </a:rPr>
              <a:t>и </a:t>
            </a:r>
            <a:r>
              <a:rPr lang="ru-RU" sz="800" spc="34" dirty="0">
                <a:cs typeface="Calibri"/>
              </a:rPr>
              <a:t> </a:t>
            </a:r>
            <a:r>
              <a:rPr lang="ru-RU" sz="800" spc="-4" dirty="0" err="1">
                <a:cs typeface="Calibri"/>
              </a:rPr>
              <a:t>им</a:t>
            </a:r>
            <a:r>
              <a:rPr lang="ru-RU" sz="800" dirty="0" err="1">
                <a:cs typeface="Calibri"/>
              </a:rPr>
              <a:t>а</a:t>
            </a:r>
            <a:r>
              <a:rPr lang="ru-RU" sz="800" dirty="0">
                <a:cs typeface="Calibri"/>
              </a:rPr>
              <a:t> </a:t>
            </a:r>
            <a:r>
              <a:rPr lang="ru-RU" sz="800" spc="29" dirty="0">
                <a:cs typeface="Calibri"/>
              </a:rPr>
              <a:t> </a:t>
            </a:r>
            <a:r>
              <a:rPr lang="ru-RU" sz="800" dirty="0" err="1">
                <a:cs typeface="Calibri"/>
              </a:rPr>
              <a:t>н</a:t>
            </a:r>
            <a:r>
              <a:rPr lang="ru-RU" sz="800" spc="-4" dirty="0" err="1">
                <a:cs typeface="Calibri"/>
              </a:rPr>
              <a:t>ещ</a:t>
            </a:r>
            <a:r>
              <a:rPr lang="ru-RU" sz="800" dirty="0" err="1">
                <a:cs typeface="Calibri"/>
              </a:rPr>
              <a:t>о</a:t>
            </a:r>
            <a:r>
              <a:rPr lang="ru-RU" sz="800" dirty="0">
                <a:cs typeface="Calibri"/>
              </a:rPr>
              <a:t> </a:t>
            </a:r>
            <a:r>
              <a:rPr lang="ru-RU" sz="800" spc="29" dirty="0">
                <a:cs typeface="Calibri"/>
              </a:rPr>
              <a:t> </a:t>
            </a:r>
            <a:r>
              <a:rPr lang="ru-RU" sz="800" spc="-4" dirty="0" err="1">
                <a:cs typeface="Calibri"/>
              </a:rPr>
              <a:t>с</a:t>
            </a:r>
            <a:r>
              <a:rPr lang="ru-RU" sz="800" spc="4" dirty="0" err="1">
                <a:cs typeface="Calibri"/>
              </a:rPr>
              <a:t>ч</a:t>
            </a:r>
            <a:r>
              <a:rPr lang="ru-RU" sz="800" spc="-4" dirty="0" err="1">
                <a:cs typeface="Calibri"/>
              </a:rPr>
              <a:t>у</a:t>
            </a:r>
            <a:r>
              <a:rPr lang="ru-RU" sz="800" dirty="0" err="1">
                <a:cs typeface="Calibri"/>
              </a:rPr>
              <a:t>п</a:t>
            </a:r>
            <a:r>
              <a:rPr lang="ru-RU" sz="800" spc="-4" dirty="0" err="1">
                <a:cs typeface="Calibri"/>
              </a:rPr>
              <a:t>е</a:t>
            </a:r>
            <a:r>
              <a:rPr lang="ru-RU" sz="800" dirty="0" err="1">
                <a:cs typeface="Calibri"/>
              </a:rPr>
              <a:t>но</a:t>
            </a:r>
            <a:r>
              <a:rPr lang="ru-RU" sz="800" dirty="0">
                <a:cs typeface="Calibri"/>
              </a:rPr>
              <a:t> </a:t>
            </a:r>
            <a:r>
              <a:rPr lang="ru-RU" sz="800" spc="40" dirty="0">
                <a:cs typeface="Calibri"/>
              </a:rPr>
              <a:t> </a:t>
            </a:r>
            <a:r>
              <a:rPr lang="ru-RU" sz="800" spc="-4" dirty="0">
                <a:cs typeface="Calibri"/>
              </a:rPr>
              <a:t>ил</a:t>
            </a:r>
            <a:r>
              <a:rPr lang="ru-RU" sz="800" dirty="0">
                <a:cs typeface="Calibri"/>
              </a:rPr>
              <a:t>и </a:t>
            </a:r>
            <a:r>
              <a:rPr lang="ru-RU" sz="800" spc="29" dirty="0">
                <a:cs typeface="Calibri"/>
              </a:rPr>
              <a:t> </a:t>
            </a:r>
            <a:r>
              <a:rPr lang="ru-RU" sz="800" spc="-4" dirty="0" err="1">
                <a:cs typeface="Calibri"/>
              </a:rPr>
              <a:t>о</a:t>
            </a:r>
            <a:r>
              <a:rPr lang="ru-RU" sz="800" spc="9" dirty="0" err="1">
                <a:cs typeface="Calibri"/>
              </a:rPr>
              <a:t>т</a:t>
            </a:r>
            <a:r>
              <a:rPr lang="ru-RU" sz="800" spc="-4" dirty="0" err="1">
                <a:cs typeface="Calibri"/>
              </a:rPr>
              <a:t>чу</a:t>
            </a:r>
            <a:r>
              <a:rPr lang="ru-RU" sz="800" dirty="0" err="1">
                <a:cs typeface="Calibri"/>
              </a:rPr>
              <a:t>п</a:t>
            </a:r>
            <a:r>
              <a:rPr lang="ru-RU" sz="800" spc="-4" dirty="0" err="1">
                <a:cs typeface="Calibri"/>
              </a:rPr>
              <a:t>е</a:t>
            </a:r>
            <a:r>
              <a:rPr lang="ru-RU" sz="800" dirty="0" err="1">
                <a:cs typeface="Calibri"/>
              </a:rPr>
              <a:t>но</a:t>
            </a:r>
            <a:r>
              <a:rPr lang="ru-RU" sz="800" dirty="0">
                <a:cs typeface="Calibri"/>
              </a:rPr>
              <a:t> </a:t>
            </a:r>
            <a:r>
              <a:rPr lang="ru-RU" sz="800" spc="37" dirty="0">
                <a:cs typeface="Calibri"/>
              </a:rPr>
              <a:t> </a:t>
            </a:r>
            <a:r>
              <a:rPr lang="ru-RU" sz="800" dirty="0">
                <a:cs typeface="Calibri"/>
              </a:rPr>
              <a:t>и </a:t>
            </a:r>
            <a:r>
              <a:rPr lang="ru-RU" sz="800" spc="29" dirty="0">
                <a:cs typeface="Calibri"/>
              </a:rPr>
              <a:t> </a:t>
            </a:r>
            <a:r>
              <a:rPr lang="ru-RU" sz="800" spc="-4" dirty="0">
                <a:cs typeface="Calibri"/>
              </a:rPr>
              <a:t>д</a:t>
            </a:r>
            <a:r>
              <a:rPr lang="ru-RU" sz="800" spc="9" dirty="0">
                <a:cs typeface="Calibri"/>
              </a:rPr>
              <a:t>а</a:t>
            </a:r>
            <a:r>
              <a:rPr lang="ru-RU" sz="800" spc="-4" dirty="0">
                <a:cs typeface="Calibri"/>
              </a:rPr>
              <a:t>л</a:t>
            </a:r>
            <a:r>
              <a:rPr lang="ru-RU" sz="800" dirty="0">
                <a:cs typeface="Calibri"/>
              </a:rPr>
              <a:t>и </a:t>
            </a:r>
            <a:r>
              <a:rPr lang="ru-RU" sz="800" spc="29" dirty="0">
                <a:cs typeface="Calibri"/>
              </a:rPr>
              <a:t> </a:t>
            </a:r>
            <a:r>
              <a:rPr lang="ru-RU" sz="800" dirty="0">
                <a:cs typeface="Calibri"/>
              </a:rPr>
              <a:t>не </a:t>
            </a:r>
            <a:r>
              <a:rPr lang="ru-RU" sz="800" spc="29" dirty="0">
                <a:cs typeface="Calibri"/>
              </a:rPr>
              <a:t> </a:t>
            </a:r>
            <a:r>
              <a:rPr lang="ru-RU" sz="800" spc="-4" dirty="0" err="1">
                <a:cs typeface="Calibri"/>
              </a:rPr>
              <a:t>с</a:t>
            </a:r>
            <a:r>
              <a:rPr lang="ru-RU" sz="800" dirty="0" err="1">
                <a:cs typeface="Calibri"/>
              </a:rPr>
              <a:t>а</a:t>
            </a:r>
            <a:r>
              <a:rPr lang="ru-RU" sz="800" dirty="0">
                <a:cs typeface="Calibri"/>
              </a:rPr>
              <a:t> </a:t>
            </a:r>
            <a:r>
              <a:rPr lang="ru-RU" sz="800" spc="44" dirty="0">
                <a:cs typeface="Calibri"/>
              </a:rPr>
              <a:t> </a:t>
            </a:r>
            <a:r>
              <a:rPr lang="ru-RU" sz="800" dirty="0" err="1">
                <a:cs typeface="Calibri"/>
              </a:rPr>
              <a:t>п</a:t>
            </a:r>
            <a:r>
              <a:rPr lang="ru-RU" sz="800" spc="-4" dirty="0" err="1">
                <a:cs typeface="Calibri"/>
              </a:rPr>
              <a:t>о</a:t>
            </a:r>
            <a:r>
              <a:rPr lang="ru-RU" sz="800" dirty="0" err="1">
                <a:cs typeface="Calibri"/>
              </a:rPr>
              <a:t>в</a:t>
            </a:r>
            <a:r>
              <a:rPr lang="ru-RU" sz="800" spc="-4" dirty="0" err="1">
                <a:cs typeface="Calibri"/>
              </a:rPr>
              <a:t>ре</a:t>
            </a:r>
            <a:r>
              <a:rPr lang="ru-RU" sz="800" spc="4" dirty="0" err="1">
                <a:cs typeface="Calibri"/>
              </a:rPr>
              <a:t>д</a:t>
            </a:r>
            <a:r>
              <a:rPr lang="ru-RU" sz="800" spc="-4" dirty="0" err="1">
                <a:cs typeface="Calibri"/>
              </a:rPr>
              <a:t>е</a:t>
            </a:r>
            <a:r>
              <a:rPr lang="ru-RU" sz="800" dirty="0" err="1">
                <a:cs typeface="Calibri"/>
              </a:rPr>
              <a:t>н</a:t>
            </a:r>
            <a:r>
              <a:rPr lang="ru-RU" sz="800" spc="-4" dirty="0" err="1">
                <a:cs typeface="Calibri"/>
              </a:rPr>
              <a:t>и</a:t>
            </a:r>
            <a:r>
              <a:rPr lang="ru-RU" sz="800" dirty="0">
                <a:cs typeface="Calibri"/>
              </a:rPr>
              <a:t>. </a:t>
            </a:r>
            <a:r>
              <a:rPr lang="ru-RU" sz="800" spc="42" dirty="0">
                <a:cs typeface="Calibri"/>
              </a:rPr>
              <a:t> </a:t>
            </a:r>
            <a:r>
              <a:rPr lang="ru-RU" sz="800" dirty="0" err="1">
                <a:cs typeface="Calibri"/>
              </a:rPr>
              <a:t>Ако</a:t>
            </a:r>
            <a:endParaRPr lang="ru-RU" sz="800" dirty="0">
              <a:cs typeface="Calibri"/>
            </a:endParaRPr>
          </a:p>
          <a:p>
            <a:pPr marL="12700" marR="2292">
              <a:lnSpc>
                <a:spcPts val="960"/>
              </a:lnSpc>
            </a:pPr>
            <a:r>
              <a:rPr lang="ru-RU" sz="800" spc="-4" dirty="0">
                <a:cs typeface="Calibri"/>
              </a:rPr>
              <a:t>ус</a:t>
            </a:r>
            <a:r>
              <a:rPr lang="ru-RU" sz="800" dirty="0">
                <a:cs typeface="Calibri"/>
              </a:rPr>
              <a:t>тано</a:t>
            </a:r>
            <a:r>
              <a:rPr lang="ru-RU" sz="800" spc="-4" dirty="0">
                <a:cs typeface="Calibri"/>
              </a:rPr>
              <a:t>ви</a:t>
            </a:r>
            <a:r>
              <a:rPr lang="ru-RU" sz="800" spc="9" dirty="0">
                <a:cs typeface="Calibri"/>
              </a:rPr>
              <a:t>т</a:t>
            </a:r>
            <a:r>
              <a:rPr lang="ru-RU" sz="800" dirty="0">
                <a:cs typeface="Calibri"/>
              </a:rPr>
              <a:t>е</a:t>
            </a:r>
            <a:r>
              <a:rPr lang="ru-RU" sz="800" spc="165" dirty="0">
                <a:cs typeface="Calibri"/>
              </a:rPr>
              <a:t> </a:t>
            </a:r>
            <a:r>
              <a:rPr lang="ru-RU" sz="800" dirty="0" err="1">
                <a:cs typeface="Calibri"/>
              </a:rPr>
              <a:t>пов</a:t>
            </a:r>
            <a:r>
              <a:rPr lang="ru-RU" sz="800" spc="-4" dirty="0" err="1">
                <a:cs typeface="Calibri"/>
              </a:rPr>
              <a:t>р</a:t>
            </a:r>
            <a:r>
              <a:rPr lang="ru-RU" sz="800" spc="4" dirty="0" err="1">
                <a:cs typeface="Calibri"/>
              </a:rPr>
              <a:t>е</a:t>
            </a:r>
            <a:r>
              <a:rPr lang="ru-RU" sz="800" spc="-4" dirty="0" err="1">
                <a:cs typeface="Calibri"/>
              </a:rPr>
              <a:t>д</a:t>
            </a:r>
            <a:r>
              <a:rPr lang="ru-RU" sz="800" dirty="0" err="1">
                <a:cs typeface="Calibri"/>
              </a:rPr>
              <a:t>а</a:t>
            </a:r>
            <a:r>
              <a:rPr lang="ru-RU" sz="800" dirty="0">
                <a:cs typeface="Calibri"/>
              </a:rPr>
              <a:t>,</a:t>
            </a:r>
            <a:r>
              <a:rPr lang="ru-RU" sz="800" spc="170" dirty="0">
                <a:cs typeface="Calibri"/>
              </a:rPr>
              <a:t> </a:t>
            </a:r>
            <a:r>
              <a:rPr lang="ru-RU" sz="800" spc="-4" dirty="0">
                <a:cs typeface="Calibri"/>
              </a:rPr>
              <a:t>мо</a:t>
            </a:r>
            <a:r>
              <a:rPr lang="ru-RU" sz="800" dirty="0">
                <a:cs typeface="Calibri"/>
              </a:rPr>
              <a:t>ля,</a:t>
            </a:r>
            <a:r>
              <a:rPr lang="ru-RU" sz="800" spc="170" dirty="0">
                <a:cs typeface="Calibri"/>
              </a:rPr>
              <a:t> </a:t>
            </a:r>
            <a:r>
              <a:rPr lang="ru-RU" sz="800" dirty="0" err="1">
                <a:cs typeface="Calibri"/>
              </a:rPr>
              <a:t>пр</a:t>
            </a:r>
            <a:r>
              <a:rPr lang="ru-RU" sz="800" spc="-4" dirty="0" err="1">
                <a:cs typeface="Calibri"/>
              </a:rPr>
              <a:t>еус</a:t>
            </a:r>
            <a:r>
              <a:rPr lang="ru-RU" sz="800" dirty="0" err="1">
                <a:cs typeface="Calibri"/>
              </a:rPr>
              <a:t>тано</a:t>
            </a:r>
            <a:r>
              <a:rPr lang="ru-RU" sz="800" spc="-4" dirty="0" err="1">
                <a:cs typeface="Calibri"/>
              </a:rPr>
              <a:t>ве</a:t>
            </a:r>
            <a:r>
              <a:rPr lang="ru-RU" sz="800" dirty="0" err="1">
                <a:cs typeface="Calibri"/>
              </a:rPr>
              <a:t>те</a:t>
            </a:r>
            <a:r>
              <a:rPr lang="ru-RU" sz="800" spc="160" dirty="0">
                <a:cs typeface="Calibri"/>
              </a:rPr>
              <a:t> </a:t>
            </a:r>
            <a:r>
              <a:rPr lang="ru-RU" sz="800" dirty="0" err="1">
                <a:cs typeface="Calibri"/>
              </a:rPr>
              <a:t>пол</a:t>
            </a:r>
            <a:r>
              <a:rPr lang="ru-RU" sz="800" spc="-4" dirty="0" err="1">
                <a:cs typeface="Calibri"/>
              </a:rPr>
              <a:t>з</a:t>
            </a:r>
            <a:r>
              <a:rPr lang="ru-RU" sz="800" spc="9" dirty="0" err="1">
                <a:cs typeface="Calibri"/>
              </a:rPr>
              <a:t>в</a:t>
            </a:r>
            <a:r>
              <a:rPr lang="ru-RU" sz="800" dirty="0" err="1">
                <a:cs typeface="Calibri"/>
              </a:rPr>
              <a:t>ан</a:t>
            </a:r>
            <a:r>
              <a:rPr lang="ru-RU" sz="800" spc="-4" dirty="0" err="1">
                <a:cs typeface="Calibri"/>
              </a:rPr>
              <a:t>е</a:t>
            </a:r>
            <a:r>
              <a:rPr lang="ru-RU" sz="800" dirty="0" err="1">
                <a:cs typeface="Calibri"/>
              </a:rPr>
              <a:t>то</a:t>
            </a:r>
            <a:r>
              <a:rPr lang="ru-RU" sz="800" spc="165" dirty="0">
                <a:cs typeface="Calibri"/>
              </a:rPr>
              <a:t> </a:t>
            </a:r>
            <a:r>
              <a:rPr lang="ru-RU" sz="800" dirty="0">
                <a:cs typeface="Calibri"/>
              </a:rPr>
              <a:t>на</a:t>
            </a:r>
            <a:r>
              <a:rPr lang="ru-RU" sz="800" spc="165" dirty="0">
                <a:cs typeface="Calibri"/>
              </a:rPr>
              <a:t> </a:t>
            </a:r>
            <a:r>
              <a:rPr lang="ru-RU" sz="800" dirty="0" err="1">
                <a:cs typeface="Calibri"/>
              </a:rPr>
              <a:t>б</a:t>
            </a:r>
            <a:r>
              <a:rPr lang="ru-RU" sz="800" spc="-4" dirty="0" err="1">
                <a:cs typeface="Calibri"/>
              </a:rPr>
              <a:t>е</a:t>
            </a:r>
            <a:r>
              <a:rPr lang="ru-RU" sz="800" dirty="0" err="1">
                <a:cs typeface="Calibri"/>
              </a:rPr>
              <a:t>б</a:t>
            </a:r>
            <a:r>
              <a:rPr lang="ru-RU" sz="800" spc="-4" dirty="0" err="1">
                <a:cs typeface="Calibri"/>
              </a:rPr>
              <a:t>е</a:t>
            </a:r>
            <a:r>
              <a:rPr lang="ru-RU" sz="800" dirty="0" err="1">
                <a:cs typeface="Calibri"/>
              </a:rPr>
              <a:t>шката</a:t>
            </a:r>
            <a:r>
              <a:rPr lang="ru-RU" sz="800" spc="165" dirty="0">
                <a:cs typeface="Calibri"/>
              </a:rPr>
              <a:t> </a:t>
            </a:r>
            <a:r>
              <a:rPr lang="ru-RU" sz="800" dirty="0" err="1">
                <a:cs typeface="Calibri"/>
              </a:rPr>
              <a:t>л</a:t>
            </a:r>
            <a:r>
              <a:rPr lang="ru-RU" sz="800" spc="-4" dirty="0" err="1">
                <a:cs typeface="Calibri"/>
              </a:rPr>
              <a:t>ю</a:t>
            </a:r>
            <a:r>
              <a:rPr lang="ru-RU" sz="800" dirty="0" err="1">
                <a:cs typeface="Calibri"/>
              </a:rPr>
              <a:t>л</a:t>
            </a:r>
            <a:r>
              <a:rPr lang="ru-RU" sz="800" spc="-4" dirty="0" err="1">
                <a:cs typeface="Calibri"/>
              </a:rPr>
              <a:t>к</a:t>
            </a:r>
            <a:r>
              <a:rPr lang="ru-RU" sz="800" dirty="0" err="1">
                <a:cs typeface="Calibri"/>
              </a:rPr>
              <a:t>а</a:t>
            </a:r>
            <a:r>
              <a:rPr lang="ru-RU" sz="800" dirty="0">
                <a:cs typeface="Calibri"/>
              </a:rPr>
              <a:t>,</a:t>
            </a:r>
            <a:r>
              <a:rPr lang="en-US" sz="800" spc="170" dirty="0">
                <a:cs typeface="Calibri"/>
              </a:rPr>
              <a:t> </a:t>
            </a:r>
            <a:r>
              <a:rPr lang="ru-RU" sz="800" spc="-4" dirty="0" err="1" smtClean="0">
                <a:cs typeface="Calibri"/>
              </a:rPr>
              <a:t>до</a:t>
            </a:r>
            <a:r>
              <a:rPr lang="ru-RU" sz="800" spc="9" dirty="0" err="1" smtClean="0">
                <a:cs typeface="Calibri"/>
              </a:rPr>
              <a:t>к</a:t>
            </a:r>
            <a:r>
              <a:rPr lang="ru-RU" sz="800" dirty="0" err="1" smtClean="0">
                <a:cs typeface="Calibri"/>
              </a:rPr>
              <a:t>ато</a:t>
            </a:r>
            <a:endParaRPr lang="en-US" sz="800" dirty="0">
              <a:cs typeface="Calibri"/>
            </a:endParaRPr>
          </a:p>
        </p:txBody>
      </p:sp>
      <p:sp>
        <p:nvSpPr>
          <p:cNvPr id="35" name="TextBox 38"/>
          <p:cNvSpPr txBox="1"/>
          <p:nvPr/>
        </p:nvSpPr>
        <p:spPr>
          <a:xfrm>
            <a:off x="4971740" y="85739"/>
            <a:ext cx="4024030" cy="215444"/>
          </a:xfrm>
          <a:prstGeom prst="rect">
            <a:avLst/>
          </a:prstGeom>
          <a:noFill/>
        </p:spPr>
        <p:txBody>
          <a:bodyPr wrap="square" rtlCol="0">
            <a:spAutoFit/>
          </a:bodyPr>
          <a:lstStyle/>
          <a:p>
            <a:r>
              <a:rPr lang="bg-BG" sz="800" dirty="0"/>
              <a:t>5. </a:t>
            </a:r>
            <a:r>
              <a:rPr lang="bg-BG" sz="800" dirty="0" err="1"/>
              <a:t>Coloque</a:t>
            </a:r>
            <a:r>
              <a:rPr lang="bg-BG" sz="800" dirty="0"/>
              <a:t> </a:t>
            </a:r>
            <a:r>
              <a:rPr lang="bg-BG" sz="800" dirty="0" err="1"/>
              <a:t>los</a:t>
            </a:r>
            <a:r>
              <a:rPr lang="bg-BG" sz="800" dirty="0"/>
              <a:t> </a:t>
            </a:r>
            <a:r>
              <a:rPr lang="bg-BG" sz="800" dirty="0" err="1"/>
              <a:t>cinturón</a:t>
            </a:r>
            <a:r>
              <a:rPr lang="es-ES" sz="800" dirty="0"/>
              <a:t>es</a:t>
            </a:r>
            <a:r>
              <a:rPr lang="bg-BG" sz="800" dirty="0"/>
              <a:t> de </a:t>
            </a:r>
            <a:r>
              <a:rPr lang="bg-BG" sz="800" dirty="0" err="1"/>
              <a:t>hombro</a:t>
            </a:r>
            <a:r>
              <a:rPr lang="bg-BG" sz="800" dirty="0"/>
              <a:t> – </a:t>
            </a:r>
            <a:r>
              <a:rPr lang="es-ES" sz="800" dirty="0"/>
              <a:t>siga </a:t>
            </a:r>
            <a:r>
              <a:rPr lang="bg-BG" sz="800" dirty="0" err="1"/>
              <a:t>las</a:t>
            </a:r>
            <a:r>
              <a:rPr lang="bg-BG" sz="800" dirty="0"/>
              <a:t> </a:t>
            </a:r>
            <a:r>
              <a:rPr lang="bg-BG" sz="800" dirty="0" err="1"/>
              <a:t>fotos</a:t>
            </a:r>
            <a:r>
              <a:rPr lang="bg-BG" sz="800" dirty="0"/>
              <a:t> </a:t>
            </a:r>
            <a:r>
              <a:rPr lang="bg-BG" sz="800" dirty="0" err="1"/>
              <a:t>mas</a:t>
            </a:r>
            <a:r>
              <a:rPr lang="bg-BG" sz="800" dirty="0"/>
              <a:t> </a:t>
            </a:r>
            <a:r>
              <a:rPr lang="bg-BG" sz="800" dirty="0" err="1"/>
              <a:t>abajo</a:t>
            </a:r>
            <a:r>
              <a:rPr lang="es-ES" sz="800" dirty="0"/>
              <a:t>.</a:t>
            </a:r>
            <a:endParaRPr lang="bg-BG" sz="800" dirty="0" smtClean="0">
              <a:latin typeface="Arial" pitchFamily="34" charset="0"/>
              <a:cs typeface="Arial" pitchFamily="34" charset="0"/>
            </a:endParaRPr>
          </a:p>
        </p:txBody>
      </p:sp>
      <p:pic>
        <p:nvPicPr>
          <p:cNvPr id="36" name="图片 11"/>
          <p:cNvPicPr>
            <a:picLocks noChangeAspect="1" noChangeArrowheads="1"/>
          </p:cNvPicPr>
          <p:nvPr/>
        </p:nvPicPr>
        <p:blipFill>
          <a:blip r:embed="rId7"/>
          <a:srcRect/>
          <a:stretch>
            <a:fillRect/>
          </a:stretch>
        </p:blipFill>
        <p:spPr bwMode="auto">
          <a:xfrm>
            <a:off x="5015538" y="308478"/>
            <a:ext cx="3298238" cy="876481"/>
          </a:xfrm>
          <a:prstGeom prst="rect">
            <a:avLst/>
          </a:prstGeom>
          <a:noFill/>
          <a:ln w="9525">
            <a:noFill/>
            <a:miter lim="800000"/>
            <a:headEnd/>
            <a:tailEnd/>
          </a:ln>
        </p:spPr>
      </p:pic>
      <p:graphicFrame>
        <p:nvGraphicFramePr>
          <p:cNvPr id="37" name="Table 46"/>
          <p:cNvGraphicFramePr>
            <a:graphicFrameLocks noGrp="1"/>
          </p:cNvGraphicFramePr>
          <p:nvPr>
            <p:extLst>
              <p:ext uri="{D42A27DB-BD31-4B8C-83A1-F6EECF244321}">
                <p14:modId xmlns:p14="http://schemas.microsoft.com/office/powerpoint/2010/main" val="1203006419"/>
              </p:ext>
            </p:extLst>
          </p:nvPr>
        </p:nvGraphicFramePr>
        <p:xfrm>
          <a:off x="5015539" y="1184959"/>
          <a:ext cx="3484593" cy="518160"/>
        </p:xfrm>
        <a:graphic>
          <a:graphicData uri="http://schemas.openxmlformats.org/drawingml/2006/table">
            <a:tbl>
              <a:tblPr firstRow="1" bandRow="1">
                <a:tableStyleId>{2D5ABB26-0587-4C30-8999-92F81FD0307C}</a:tableStyleId>
              </a:tblPr>
              <a:tblGrid>
                <a:gridCol w="987948">
                  <a:extLst>
                    <a:ext uri="{9D8B030D-6E8A-4147-A177-3AD203B41FA5}">
                      <a16:colId xmlns:a16="http://schemas.microsoft.com/office/drawing/2014/main" val="20000"/>
                    </a:ext>
                  </a:extLst>
                </a:gridCol>
                <a:gridCol w="704182">
                  <a:extLst>
                    <a:ext uri="{9D8B030D-6E8A-4147-A177-3AD203B41FA5}">
                      <a16:colId xmlns:a16="http://schemas.microsoft.com/office/drawing/2014/main" val="20001"/>
                    </a:ext>
                  </a:extLst>
                </a:gridCol>
                <a:gridCol w="960248">
                  <a:extLst>
                    <a:ext uri="{9D8B030D-6E8A-4147-A177-3AD203B41FA5}">
                      <a16:colId xmlns:a16="http://schemas.microsoft.com/office/drawing/2014/main" val="20002"/>
                    </a:ext>
                  </a:extLst>
                </a:gridCol>
                <a:gridCol w="832215">
                  <a:extLst>
                    <a:ext uri="{9D8B030D-6E8A-4147-A177-3AD203B41FA5}">
                      <a16:colId xmlns:a16="http://schemas.microsoft.com/office/drawing/2014/main" val="20003"/>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smtClean="0">
                          <a:latin typeface="Arial" pitchFamily="34" charset="0"/>
                          <a:cs typeface="Arial" pitchFamily="34" charset="0"/>
                        </a:rPr>
                        <a:t>Arriba</a:t>
                      </a:r>
                    </a:p>
                    <a:p>
                      <a:pPr marL="0" marR="0" indent="0" algn="l" defTabSz="914400" rtl="0" eaLnBrk="1" fontAlgn="auto" latinLnBrk="0" hangingPunct="1">
                        <a:lnSpc>
                          <a:spcPct val="100000"/>
                        </a:lnSpc>
                        <a:spcBef>
                          <a:spcPts val="0"/>
                        </a:spcBef>
                        <a:spcAft>
                          <a:spcPts val="0"/>
                        </a:spcAft>
                        <a:buClrTx/>
                        <a:buSzTx/>
                        <a:buFontTx/>
                        <a:buNone/>
                        <a:tabLst/>
                        <a:defRPr/>
                      </a:pPr>
                      <a:r>
                        <a:rPr lang="en-US" sz="700" dirty="0" smtClean="0">
                          <a:latin typeface="Arial" pitchFamily="34" charset="0"/>
                          <a:cs typeface="Arial" pitchFamily="34" charset="0"/>
                        </a:rPr>
                        <a:t>         </a:t>
                      </a:r>
                      <a:r>
                        <a:rPr lang="bg-BG" sz="700" dirty="0" smtClean="0">
                          <a:latin typeface="Arial" pitchFamily="34" charset="0"/>
                          <a:cs typeface="Arial" pitchFamily="34" charset="0"/>
                        </a:rPr>
                        <a:t> </a:t>
                      </a:r>
                      <a:r>
                        <a:rPr lang="en-US" sz="700" dirty="0" smtClean="0">
                          <a:latin typeface="Arial" pitchFamily="34" charset="0"/>
                          <a:cs typeface="Arial" pitchFamily="34" charset="0"/>
                        </a:rPr>
                        <a:t>Parte inferior</a:t>
                      </a:r>
                      <a:endParaRPr lang="bg-BG" sz="700" dirty="0" smtClean="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700" dirty="0" smtClean="0">
                          <a:latin typeface="Arial" pitchFamily="34" charset="0"/>
                          <a:cs typeface="Arial" pitchFamily="34" charset="0"/>
                        </a:rPr>
                        <a:t>El cinturón </a:t>
                      </a:r>
                      <a:r>
                        <a:rPr lang="es-ES" sz="700" dirty="0" smtClean="0">
                          <a:latin typeface="Arial" pitchFamily="34" charset="0"/>
                          <a:cs typeface="Arial" pitchFamily="34" charset="0"/>
                        </a:rPr>
                        <a:t>se</a:t>
                      </a:r>
                    </a:p>
                    <a:p>
                      <a:pPr marL="0" marR="0" indent="0" algn="ctr" defTabSz="914400" rtl="0" eaLnBrk="1" fontAlgn="auto" latinLnBrk="0" hangingPunct="1">
                        <a:lnSpc>
                          <a:spcPct val="100000"/>
                        </a:lnSpc>
                        <a:spcBef>
                          <a:spcPts val="0"/>
                        </a:spcBef>
                        <a:spcAft>
                          <a:spcPts val="0"/>
                        </a:spcAft>
                        <a:buClrTx/>
                        <a:buSzTx/>
                        <a:buFontTx/>
                        <a:buNone/>
                        <a:tabLst/>
                        <a:defRPr/>
                      </a:pPr>
                      <a:r>
                        <a:rPr lang="es-ES" sz="700" dirty="0" smtClean="0">
                          <a:latin typeface="Arial" pitchFamily="34" charset="0"/>
                          <a:cs typeface="Arial" pitchFamily="34" charset="0"/>
                        </a:rPr>
                        <a:t>desliza </a:t>
                      </a:r>
                      <a:r>
                        <a:rPr lang="es-ES" sz="700" dirty="0" smtClean="0">
                          <a:latin typeface="Arial" pitchFamily="34" charset="0"/>
                          <a:cs typeface="Arial" pitchFamily="34" charset="0"/>
                        </a:rPr>
                        <a:t>desde arriba</a:t>
                      </a:r>
                      <a:endParaRPr lang="bg-BG" sz="700" dirty="0" smtClean="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700" dirty="0" smtClean="0">
                          <a:latin typeface="Arial" pitchFamily="34" charset="0"/>
                          <a:cs typeface="Arial" pitchFamily="34" charset="0"/>
                        </a:rPr>
                        <a:t>Pase el cinturón abajo y presione</a:t>
                      </a:r>
                      <a:endParaRPr lang="bg-BG" sz="700" dirty="0" smtClean="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700" dirty="0" err="1" smtClean="0">
                          <a:latin typeface="Arial" pitchFamily="34" charset="0"/>
                          <a:cs typeface="Arial" pitchFamily="34" charset="0"/>
                        </a:rPr>
                        <a:t>Apriete</a:t>
                      </a:r>
                      <a:r>
                        <a:rPr lang="en-US" sz="700" dirty="0" smtClean="0">
                          <a:latin typeface="Arial" pitchFamily="34" charset="0"/>
                          <a:cs typeface="Arial" pitchFamily="34" charset="0"/>
                        </a:rPr>
                        <a:t> </a:t>
                      </a:r>
                      <a:r>
                        <a:rPr lang="en-US" sz="700" dirty="0" err="1" smtClean="0">
                          <a:latin typeface="Arial" pitchFamily="34" charset="0"/>
                          <a:cs typeface="Arial" pitchFamily="34" charset="0"/>
                        </a:rPr>
                        <a:t>tirando</a:t>
                      </a:r>
                      <a:r>
                        <a:rPr lang="en-US" sz="700" dirty="0" smtClean="0">
                          <a:latin typeface="Arial" pitchFamily="34" charset="0"/>
                          <a:cs typeface="Arial" pitchFamily="34" charset="0"/>
                        </a:rPr>
                        <a:t> </a:t>
                      </a:r>
                      <a:r>
                        <a:rPr lang="en-US" sz="700" dirty="0" err="1" smtClean="0">
                          <a:latin typeface="Arial" pitchFamily="34" charset="0"/>
                          <a:cs typeface="Arial" pitchFamily="34" charset="0"/>
                        </a:rPr>
                        <a:t>fuerte</a:t>
                      </a:r>
                      <a:endParaRPr lang="bg-BG" sz="700" dirty="0" smtClean="0">
                        <a:latin typeface="Arial" pitchFamily="34" charset="0"/>
                        <a:cs typeface="Arial" pitchFamily="34" charset="0"/>
                      </a:endParaRPr>
                    </a:p>
                  </a:txBody>
                  <a:tcPr/>
                </a:tc>
                <a:extLst>
                  <a:ext uri="{0D108BD9-81ED-4DB2-BD59-A6C34878D82A}">
                    <a16:rowId xmlns:a16="http://schemas.microsoft.com/office/drawing/2014/main" val="10000"/>
                  </a:ext>
                </a:extLst>
              </a:tr>
            </a:tbl>
          </a:graphicData>
        </a:graphic>
      </p:graphicFrame>
      <p:pic>
        <p:nvPicPr>
          <p:cNvPr id="38" name="图片 10085"/>
          <p:cNvPicPr>
            <a:picLocks noChangeAspect="1" noChangeArrowheads="1"/>
          </p:cNvPicPr>
          <p:nvPr/>
        </p:nvPicPr>
        <p:blipFill>
          <a:blip r:embed="rId8"/>
          <a:srcRect/>
          <a:stretch>
            <a:fillRect/>
          </a:stretch>
        </p:blipFill>
        <p:spPr bwMode="auto">
          <a:xfrm>
            <a:off x="6713243" y="1874859"/>
            <a:ext cx="325291" cy="590010"/>
          </a:xfrm>
          <a:prstGeom prst="rect">
            <a:avLst/>
          </a:prstGeom>
          <a:noFill/>
          <a:ln w="9525">
            <a:noFill/>
            <a:miter lim="800000"/>
            <a:headEnd/>
            <a:tailEnd/>
          </a:ln>
        </p:spPr>
      </p:pic>
      <p:pic>
        <p:nvPicPr>
          <p:cNvPr id="39" name="图片 12"/>
          <p:cNvPicPr>
            <a:picLocks noChangeAspect="1" noChangeArrowheads="1"/>
          </p:cNvPicPr>
          <p:nvPr/>
        </p:nvPicPr>
        <p:blipFill>
          <a:blip r:embed="rId9"/>
          <a:srcRect/>
          <a:stretch>
            <a:fillRect/>
          </a:stretch>
        </p:blipFill>
        <p:spPr bwMode="auto">
          <a:xfrm>
            <a:off x="5128470" y="1683325"/>
            <a:ext cx="695931" cy="926403"/>
          </a:xfrm>
          <a:prstGeom prst="rect">
            <a:avLst/>
          </a:prstGeom>
          <a:noFill/>
          <a:ln w="9525">
            <a:noFill/>
            <a:miter lim="800000"/>
            <a:headEnd/>
            <a:tailEnd/>
          </a:ln>
        </p:spPr>
      </p:pic>
      <p:pic>
        <p:nvPicPr>
          <p:cNvPr id="40" name="图片 13"/>
          <p:cNvPicPr>
            <a:picLocks noChangeAspect="1" noChangeArrowheads="1"/>
          </p:cNvPicPr>
          <p:nvPr/>
        </p:nvPicPr>
        <p:blipFill>
          <a:blip r:embed="rId10"/>
          <a:srcRect b="10271"/>
          <a:stretch>
            <a:fillRect/>
          </a:stretch>
        </p:blipFill>
        <p:spPr bwMode="auto">
          <a:xfrm>
            <a:off x="5824402" y="1683325"/>
            <a:ext cx="973275" cy="950101"/>
          </a:xfrm>
          <a:prstGeom prst="rect">
            <a:avLst/>
          </a:prstGeom>
          <a:noFill/>
          <a:ln w="9525">
            <a:noFill/>
            <a:miter lim="800000"/>
            <a:headEnd/>
            <a:tailEnd/>
          </a:ln>
        </p:spPr>
      </p:pic>
      <p:pic>
        <p:nvPicPr>
          <p:cNvPr id="41" name="图片 14"/>
          <p:cNvPicPr>
            <a:picLocks noChangeAspect="1" noChangeArrowheads="1"/>
          </p:cNvPicPr>
          <p:nvPr/>
        </p:nvPicPr>
        <p:blipFill>
          <a:blip r:embed="rId11"/>
          <a:srcRect/>
          <a:stretch>
            <a:fillRect/>
          </a:stretch>
        </p:blipFill>
        <p:spPr bwMode="auto">
          <a:xfrm>
            <a:off x="7095261" y="1683325"/>
            <a:ext cx="780697" cy="961590"/>
          </a:xfrm>
          <a:prstGeom prst="rect">
            <a:avLst/>
          </a:prstGeom>
          <a:noFill/>
          <a:ln w="9525">
            <a:noFill/>
            <a:miter lim="800000"/>
            <a:headEnd/>
            <a:tailEnd/>
          </a:ln>
        </p:spPr>
      </p:pic>
      <p:sp>
        <p:nvSpPr>
          <p:cNvPr id="42" name="TextBox 40"/>
          <p:cNvSpPr txBox="1"/>
          <p:nvPr/>
        </p:nvSpPr>
        <p:spPr>
          <a:xfrm>
            <a:off x="5085941" y="2570497"/>
            <a:ext cx="3960000" cy="215444"/>
          </a:xfrm>
          <a:prstGeom prst="rect">
            <a:avLst/>
          </a:prstGeom>
          <a:noFill/>
        </p:spPr>
        <p:txBody>
          <a:bodyPr wrap="square" rtlCol="0">
            <a:spAutoFit/>
          </a:bodyPr>
          <a:lstStyle/>
          <a:p>
            <a:r>
              <a:rPr lang="es-ES" sz="800" dirty="0"/>
              <a:t>A </a:t>
            </a:r>
            <a:r>
              <a:rPr lang="bg-BG" sz="800" dirty="0" err="1"/>
              <a:t>ustar</a:t>
            </a:r>
            <a:r>
              <a:rPr lang="bg-BG" sz="800" dirty="0"/>
              <a:t> </a:t>
            </a:r>
            <a:r>
              <a:rPr lang="bg-BG" sz="800" dirty="0" err="1"/>
              <a:t>la</a:t>
            </a:r>
            <a:r>
              <a:rPr lang="bg-BG" sz="800" dirty="0"/>
              <a:t> </a:t>
            </a:r>
            <a:r>
              <a:rPr lang="bg-BG" sz="800" dirty="0" err="1"/>
              <a:t>longitud</a:t>
            </a:r>
            <a:r>
              <a:rPr lang="bg-BG" sz="800" dirty="0"/>
              <a:t> de </a:t>
            </a:r>
            <a:r>
              <a:rPr lang="bg-BG" sz="800" dirty="0" err="1"/>
              <a:t>los</a:t>
            </a:r>
            <a:r>
              <a:rPr lang="bg-BG" sz="800" dirty="0"/>
              <a:t> </a:t>
            </a:r>
            <a:r>
              <a:rPr lang="bg-BG" sz="800" dirty="0" err="1"/>
              <a:t>cinturones</a:t>
            </a:r>
            <a:r>
              <a:rPr lang="bg-BG" sz="800" dirty="0"/>
              <a:t> de </a:t>
            </a:r>
            <a:r>
              <a:rPr lang="bg-BG" sz="800" dirty="0" err="1"/>
              <a:t>los</a:t>
            </a:r>
            <a:r>
              <a:rPr lang="bg-BG" sz="800" dirty="0"/>
              <a:t> </a:t>
            </a:r>
            <a:r>
              <a:rPr lang="bg-BG" sz="800" dirty="0" err="1"/>
              <a:t>hombros</a:t>
            </a:r>
            <a:r>
              <a:rPr lang="bg-BG" sz="800" dirty="0"/>
              <a:t> y de </a:t>
            </a:r>
            <a:r>
              <a:rPr lang="bg-BG" sz="800" dirty="0" err="1"/>
              <a:t>vuelta</a:t>
            </a:r>
            <a:r>
              <a:rPr lang="bg-BG" sz="800" dirty="0"/>
              <a:t>, </a:t>
            </a:r>
            <a:r>
              <a:rPr lang="bg-BG" sz="800" dirty="0" err="1"/>
              <a:t>como</a:t>
            </a:r>
            <a:r>
              <a:rPr lang="bg-BG" sz="800" dirty="0"/>
              <a:t> </a:t>
            </a:r>
            <a:r>
              <a:rPr lang="bg-BG" sz="800" dirty="0" err="1"/>
              <a:t>en</a:t>
            </a:r>
            <a:r>
              <a:rPr lang="bg-BG" sz="800" dirty="0"/>
              <a:t> </a:t>
            </a:r>
            <a:r>
              <a:rPr lang="bg-BG" sz="800" dirty="0" err="1"/>
              <a:t>estas</a:t>
            </a:r>
            <a:r>
              <a:rPr lang="bg-BG" sz="800" dirty="0"/>
              <a:t> </a:t>
            </a:r>
            <a:r>
              <a:rPr lang="bg-BG" sz="800" dirty="0" err="1"/>
              <a:t>fotos</a:t>
            </a:r>
            <a:endParaRPr lang="bg-BG" sz="800" dirty="0" smtClean="0">
              <a:latin typeface="Arial" pitchFamily="34" charset="0"/>
              <a:cs typeface="Arial" pitchFamily="34" charset="0"/>
            </a:endParaRPr>
          </a:p>
        </p:txBody>
      </p:sp>
      <p:pic>
        <p:nvPicPr>
          <p:cNvPr id="43" name="Picture 5" descr="C:\Users\user\Desktop\Untitled_222.png"/>
          <p:cNvPicPr>
            <a:picLocks noChangeAspect="1" noChangeArrowheads="1"/>
          </p:cNvPicPr>
          <p:nvPr/>
        </p:nvPicPr>
        <p:blipFill>
          <a:blip r:embed="rId12"/>
          <a:srcRect t="459" r="50318" b="74541"/>
          <a:stretch>
            <a:fillRect/>
          </a:stretch>
        </p:blipFill>
        <p:spPr bwMode="auto">
          <a:xfrm>
            <a:off x="5146404" y="2770203"/>
            <a:ext cx="3463628" cy="1209171"/>
          </a:xfrm>
          <a:prstGeom prst="rect">
            <a:avLst/>
          </a:prstGeom>
          <a:noFill/>
        </p:spPr>
      </p:pic>
      <p:sp>
        <p:nvSpPr>
          <p:cNvPr id="44" name="TextBox 119"/>
          <p:cNvSpPr txBox="1"/>
          <p:nvPr/>
        </p:nvSpPr>
        <p:spPr>
          <a:xfrm>
            <a:off x="5015538" y="4296154"/>
            <a:ext cx="3960000" cy="1569660"/>
          </a:xfrm>
          <a:prstGeom prst="rect">
            <a:avLst/>
          </a:prstGeom>
          <a:noFill/>
        </p:spPr>
        <p:txBody>
          <a:bodyPr wrap="square" rtlCol="0">
            <a:spAutoFit/>
          </a:bodyPr>
          <a:lstStyle/>
          <a:p>
            <a:pPr algn="just"/>
            <a:r>
              <a:rPr lang="bg-BG" sz="800" dirty="0"/>
              <a:t>6. </a:t>
            </a:r>
            <a:r>
              <a:rPr lang="bg-BG" sz="800" dirty="0" err="1"/>
              <a:t>Panel</a:t>
            </a:r>
            <a:r>
              <a:rPr lang="bg-BG" sz="800" dirty="0"/>
              <a:t> de </a:t>
            </a:r>
            <a:r>
              <a:rPr lang="bg-BG" sz="800" dirty="0" err="1" smtClean="0"/>
              <a:t>control</a:t>
            </a:r>
            <a:endParaRPr lang="en-US" sz="800" dirty="0" smtClean="0"/>
          </a:p>
          <a:p>
            <a:pPr algn="just"/>
            <a:r>
              <a:rPr lang="bg-BG" sz="800" dirty="0" smtClean="0"/>
              <a:t>(I) </a:t>
            </a:r>
            <a:r>
              <a:rPr lang="bg-BG" sz="800" dirty="0" err="1" smtClean="0"/>
              <a:t>Funcion</a:t>
            </a:r>
            <a:r>
              <a:rPr lang="bg-BG" sz="800" dirty="0" smtClean="0"/>
              <a:t> </a:t>
            </a:r>
            <a:r>
              <a:rPr lang="bg-BG" sz="800" dirty="0" err="1"/>
              <a:t>columpio</a:t>
            </a:r>
            <a:r>
              <a:rPr lang="bg-BG" sz="800" dirty="0"/>
              <a:t>: </a:t>
            </a:r>
            <a:r>
              <a:rPr lang="bg-BG" sz="800" dirty="0" err="1"/>
              <a:t>Hay</a:t>
            </a:r>
            <a:r>
              <a:rPr lang="bg-BG" sz="800" dirty="0"/>
              <a:t> </a:t>
            </a:r>
            <a:r>
              <a:rPr lang="bg-BG" sz="800" dirty="0" err="1"/>
              <a:t>cinco</a:t>
            </a:r>
            <a:r>
              <a:rPr lang="bg-BG" sz="800" dirty="0"/>
              <a:t> </a:t>
            </a:r>
            <a:r>
              <a:rPr lang="bg-BG" sz="800" dirty="0" err="1"/>
              <a:t>velocidades</a:t>
            </a:r>
            <a:r>
              <a:rPr lang="bg-BG" sz="800" dirty="0"/>
              <a:t> de</a:t>
            </a:r>
            <a:r>
              <a:rPr lang="es-ES" sz="800" dirty="0"/>
              <a:t> oscilación</a:t>
            </a:r>
            <a:r>
              <a:rPr lang="bg-BG" sz="800" dirty="0"/>
              <a:t>. </a:t>
            </a:r>
            <a:r>
              <a:rPr lang="bg-BG" sz="800" dirty="0" err="1"/>
              <a:t>Haga</a:t>
            </a:r>
            <a:r>
              <a:rPr lang="bg-BG" sz="800" dirty="0"/>
              <a:t> </a:t>
            </a:r>
            <a:r>
              <a:rPr lang="bg-BG" sz="800" dirty="0" err="1"/>
              <a:t>clic</a:t>
            </a:r>
            <a:r>
              <a:rPr lang="bg-BG" sz="800" dirty="0"/>
              <a:t> </a:t>
            </a:r>
            <a:r>
              <a:rPr lang="bg-BG" sz="800" dirty="0" err="1"/>
              <a:t>en</a:t>
            </a:r>
            <a:r>
              <a:rPr lang="bg-BG" sz="800" dirty="0"/>
              <a:t> "+" </a:t>
            </a:r>
            <a:r>
              <a:rPr lang="bg-BG" sz="800" dirty="0" err="1"/>
              <a:t>aumentará</a:t>
            </a:r>
            <a:r>
              <a:rPr lang="bg-BG" sz="800" dirty="0"/>
              <a:t> </a:t>
            </a:r>
            <a:r>
              <a:rPr lang="bg-BG" sz="800" dirty="0" err="1"/>
              <a:t>la</a:t>
            </a:r>
            <a:r>
              <a:rPr lang="bg-BG" sz="800" dirty="0"/>
              <a:t> </a:t>
            </a:r>
            <a:r>
              <a:rPr lang="bg-BG" sz="800" dirty="0" err="1"/>
              <a:t>velocidad</a:t>
            </a:r>
            <a:r>
              <a:rPr lang="bg-BG" sz="800" dirty="0"/>
              <a:t> y </a:t>
            </a:r>
            <a:r>
              <a:rPr lang="bg-BG" sz="800" dirty="0" err="1"/>
              <a:t>la</a:t>
            </a:r>
            <a:r>
              <a:rPr lang="bg-BG" sz="800" dirty="0"/>
              <a:t> </a:t>
            </a:r>
            <a:r>
              <a:rPr lang="bg-BG" sz="800" dirty="0" err="1"/>
              <a:t>primera</a:t>
            </a:r>
            <a:r>
              <a:rPr lang="bg-BG" sz="800" dirty="0"/>
              <a:t> </a:t>
            </a:r>
            <a:r>
              <a:rPr lang="bg-BG" sz="800" dirty="0" err="1"/>
              <a:t>luz</a:t>
            </a:r>
            <a:r>
              <a:rPr lang="bg-BG" sz="800" dirty="0"/>
              <a:t> </a:t>
            </a:r>
            <a:r>
              <a:rPr lang="bg-BG" sz="800" dirty="0" err="1"/>
              <a:t>indicadora</a:t>
            </a:r>
            <a:r>
              <a:rPr lang="bg-BG" sz="800" dirty="0"/>
              <a:t> </a:t>
            </a:r>
            <a:r>
              <a:rPr lang="bg-BG" sz="800" dirty="0" err="1"/>
              <a:t>se</a:t>
            </a:r>
            <a:r>
              <a:rPr lang="bg-BG" sz="800" dirty="0"/>
              <a:t> </a:t>
            </a:r>
            <a:r>
              <a:rPr lang="bg-BG" sz="800" dirty="0" err="1"/>
              <a:t>ilumina</a:t>
            </a:r>
            <a:r>
              <a:rPr lang="bg-BG" sz="800" dirty="0"/>
              <a:t>, </a:t>
            </a:r>
            <a:r>
              <a:rPr lang="bg-BG" sz="800" dirty="0" err="1"/>
              <a:t>pulse</a:t>
            </a:r>
            <a:r>
              <a:rPr lang="bg-BG" sz="800" dirty="0"/>
              <a:t> "-" </a:t>
            </a:r>
            <a:r>
              <a:rPr lang="bg-BG" sz="800" dirty="0" err="1"/>
              <a:t>se</a:t>
            </a:r>
            <a:r>
              <a:rPr lang="bg-BG" sz="800" dirty="0"/>
              <a:t> </a:t>
            </a:r>
            <a:r>
              <a:rPr lang="bg-BG" sz="800" dirty="0" err="1"/>
              <a:t>reducirá</a:t>
            </a:r>
            <a:r>
              <a:rPr lang="bg-BG" sz="800" dirty="0"/>
              <a:t> </a:t>
            </a:r>
            <a:r>
              <a:rPr lang="bg-BG" sz="800" dirty="0" err="1"/>
              <a:t>la</a:t>
            </a:r>
            <a:r>
              <a:rPr lang="bg-BG" sz="800" dirty="0"/>
              <a:t> </a:t>
            </a:r>
            <a:r>
              <a:rPr lang="bg-BG" sz="800" dirty="0" err="1"/>
              <a:t>velocidad</a:t>
            </a:r>
            <a:r>
              <a:rPr lang="bg-BG" sz="800" dirty="0"/>
              <a:t> y </a:t>
            </a:r>
            <a:r>
              <a:rPr lang="bg-BG" sz="800" dirty="0" err="1"/>
              <a:t>la</a:t>
            </a:r>
            <a:r>
              <a:rPr lang="bg-BG" sz="800" dirty="0"/>
              <a:t> </a:t>
            </a:r>
            <a:r>
              <a:rPr lang="bg-BG" sz="800" dirty="0" err="1"/>
              <a:t>luz</a:t>
            </a:r>
            <a:r>
              <a:rPr lang="bg-BG" sz="800" dirty="0"/>
              <a:t> </a:t>
            </a:r>
            <a:r>
              <a:rPr lang="bg-BG" sz="800" dirty="0" err="1"/>
              <a:t>se</a:t>
            </a:r>
            <a:r>
              <a:rPr lang="bg-BG" sz="800" dirty="0"/>
              <a:t> </a:t>
            </a:r>
            <a:r>
              <a:rPr lang="bg-BG" sz="800" dirty="0" err="1"/>
              <a:t>apagará</a:t>
            </a:r>
            <a:r>
              <a:rPr lang="bg-BG" sz="800" dirty="0"/>
              <a:t>. (</a:t>
            </a:r>
            <a:r>
              <a:rPr lang="bg-BG" sz="800" dirty="0" err="1"/>
              <a:t>Como</a:t>
            </a:r>
            <a:r>
              <a:rPr lang="bg-BG" sz="800" dirty="0"/>
              <a:t> </a:t>
            </a:r>
            <a:r>
              <a:rPr lang="bg-BG" sz="800" dirty="0" err="1"/>
              <a:t>se</a:t>
            </a:r>
            <a:r>
              <a:rPr lang="bg-BG" sz="800" dirty="0"/>
              <a:t> </a:t>
            </a:r>
            <a:r>
              <a:rPr lang="bg-BG" sz="800" dirty="0" err="1"/>
              <a:t>muestra</a:t>
            </a:r>
            <a:r>
              <a:rPr lang="bg-BG" sz="800" dirty="0"/>
              <a:t> </a:t>
            </a:r>
            <a:r>
              <a:rPr lang="bg-BG" sz="800" dirty="0" err="1"/>
              <a:t>en</a:t>
            </a:r>
            <a:r>
              <a:rPr lang="bg-BG" sz="800" dirty="0"/>
              <a:t> </a:t>
            </a:r>
            <a:r>
              <a:rPr lang="bg-BG" sz="800" dirty="0" err="1"/>
              <a:t>la</a:t>
            </a:r>
            <a:r>
              <a:rPr lang="bg-BG" sz="800" dirty="0"/>
              <a:t> </a:t>
            </a:r>
            <a:r>
              <a:rPr lang="bg-BG" sz="800" dirty="0" err="1"/>
              <a:t>imagen</a:t>
            </a:r>
            <a:r>
              <a:rPr lang="bg-BG" sz="800" dirty="0"/>
              <a:t>). </a:t>
            </a:r>
            <a:br>
              <a:rPr lang="bg-BG" sz="800" dirty="0"/>
            </a:br>
            <a:r>
              <a:rPr lang="bg-BG" sz="800" dirty="0"/>
              <a:t>(II) </a:t>
            </a:r>
            <a:r>
              <a:rPr lang="bg-BG" sz="800" dirty="0" err="1"/>
              <a:t>Hay</a:t>
            </a:r>
            <a:r>
              <a:rPr lang="bg-BG" sz="800" dirty="0"/>
              <a:t> </a:t>
            </a:r>
            <a:r>
              <a:rPr lang="bg-BG" sz="800" dirty="0" err="1"/>
              <a:t>tres</a:t>
            </a:r>
            <a:r>
              <a:rPr lang="bg-BG" sz="800" dirty="0"/>
              <a:t> </a:t>
            </a:r>
            <a:r>
              <a:rPr lang="bg-BG" sz="800" dirty="0" err="1"/>
              <a:t>ajustes</a:t>
            </a:r>
            <a:r>
              <a:rPr lang="bg-BG" sz="800" dirty="0"/>
              <a:t> de </a:t>
            </a:r>
            <a:r>
              <a:rPr lang="bg-BG" sz="800" dirty="0" err="1"/>
              <a:t>tiempo</a:t>
            </a:r>
            <a:r>
              <a:rPr lang="bg-BG" sz="800" dirty="0"/>
              <a:t>, </a:t>
            </a:r>
            <a:r>
              <a:rPr lang="bg-BG" sz="800" dirty="0" err="1"/>
              <a:t>presione</a:t>
            </a:r>
            <a:r>
              <a:rPr lang="bg-BG" sz="800" dirty="0"/>
              <a:t> </a:t>
            </a:r>
            <a:r>
              <a:rPr lang="bg-BG" sz="800" dirty="0" err="1"/>
              <a:t>una</a:t>
            </a:r>
            <a:r>
              <a:rPr lang="bg-BG" sz="800" dirty="0"/>
              <a:t> </a:t>
            </a:r>
            <a:r>
              <a:rPr lang="bg-BG" sz="800" dirty="0" err="1"/>
              <a:t>vez</a:t>
            </a:r>
            <a:r>
              <a:rPr lang="bg-BG" sz="800" dirty="0"/>
              <a:t> - </a:t>
            </a:r>
            <a:r>
              <a:rPr lang="bg-BG" sz="800" dirty="0" err="1"/>
              <a:t>se</a:t>
            </a:r>
            <a:r>
              <a:rPr lang="bg-BG" sz="800" dirty="0"/>
              <a:t> </a:t>
            </a:r>
            <a:r>
              <a:rPr lang="bg-BG" sz="800" dirty="0" err="1"/>
              <a:t>iluminará</a:t>
            </a:r>
            <a:r>
              <a:rPr lang="bg-BG" sz="800" dirty="0"/>
              <a:t> </a:t>
            </a:r>
            <a:r>
              <a:rPr lang="bg-BG" sz="800" dirty="0" err="1"/>
              <a:t>durante</a:t>
            </a:r>
            <a:r>
              <a:rPr lang="bg-BG" sz="800" dirty="0"/>
              <a:t> </a:t>
            </a:r>
            <a:r>
              <a:rPr lang="bg-BG" sz="800" dirty="0" err="1"/>
              <a:t>ocho</a:t>
            </a:r>
            <a:r>
              <a:rPr lang="bg-BG" sz="800" dirty="0"/>
              <a:t> </a:t>
            </a:r>
            <a:r>
              <a:rPr lang="bg-BG" sz="800" dirty="0" err="1"/>
              <a:t>minutos</a:t>
            </a:r>
            <a:r>
              <a:rPr lang="bg-BG" sz="800" dirty="0"/>
              <a:t>, </a:t>
            </a:r>
            <a:r>
              <a:rPr lang="bg-BG" sz="800" dirty="0" err="1"/>
              <a:t>pulse</a:t>
            </a:r>
            <a:r>
              <a:rPr lang="bg-BG" sz="800" dirty="0"/>
              <a:t> de </a:t>
            </a:r>
            <a:r>
              <a:rPr lang="bg-BG" sz="800" dirty="0" err="1"/>
              <a:t>nuevo</a:t>
            </a:r>
            <a:r>
              <a:rPr lang="bg-BG" sz="800" dirty="0"/>
              <a:t> </a:t>
            </a:r>
            <a:r>
              <a:rPr lang="bg-BG" sz="800" dirty="0" err="1"/>
              <a:t>durante</a:t>
            </a:r>
            <a:r>
              <a:rPr lang="bg-BG" sz="800" dirty="0"/>
              <a:t> 15 </a:t>
            </a:r>
            <a:r>
              <a:rPr lang="bg-BG" sz="800" dirty="0" err="1"/>
              <a:t>minutos</a:t>
            </a:r>
            <a:r>
              <a:rPr lang="bg-BG" sz="800" dirty="0"/>
              <a:t>, </a:t>
            </a:r>
            <a:r>
              <a:rPr lang="bg-BG" sz="800" dirty="0" err="1"/>
              <a:t>pulse</a:t>
            </a:r>
            <a:r>
              <a:rPr lang="bg-BG" sz="800" dirty="0"/>
              <a:t> </a:t>
            </a:r>
            <a:r>
              <a:rPr lang="bg-BG" sz="800" dirty="0" err="1"/>
              <a:t>una</a:t>
            </a:r>
            <a:r>
              <a:rPr lang="bg-BG" sz="800" dirty="0"/>
              <a:t> </a:t>
            </a:r>
            <a:r>
              <a:rPr lang="bg-BG" sz="800" dirty="0" err="1"/>
              <a:t>tercera</a:t>
            </a:r>
            <a:r>
              <a:rPr lang="bg-BG" sz="800" dirty="0"/>
              <a:t> </a:t>
            </a:r>
            <a:r>
              <a:rPr lang="bg-BG" sz="800" dirty="0" err="1"/>
              <a:t>vez</a:t>
            </a:r>
            <a:r>
              <a:rPr lang="bg-BG" sz="800" dirty="0"/>
              <a:t> </a:t>
            </a:r>
            <a:r>
              <a:rPr lang="bg-BG" sz="800" dirty="0" err="1"/>
              <a:t>durante</a:t>
            </a:r>
            <a:r>
              <a:rPr lang="bg-BG" sz="800" dirty="0"/>
              <a:t> 30 </a:t>
            </a:r>
            <a:r>
              <a:rPr lang="bg-BG" sz="800" dirty="0" err="1"/>
              <a:t>minutos</a:t>
            </a:r>
            <a:r>
              <a:rPr lang="bg-BG" sz="800" dirty="0"/>
              <a:t>, </a:t>
            </a:r>
            <a:r>
              <a:rPr lang="bg-BG" sz="800" dirty="0" err="1"/>
              <a:t>todas</a:t>
            </a:r>
            <a:r>
              <a:rPr lang="bg-BG" sz="800" dirty="0"/>
              <a:t> </a:t>
            </a:r>
            <a:r>
              <a:rPr lang="bg-BG" sz="800" dirty="0" err="1"/>
              <a:t>las</a:t>
            </a:r>
            <a:r>
              <a:rPr lang="bg-BG" sz="800" dirty="0"/>
              <a:t> </a:t>
            </a:r>
            <a:r>
              <a:rPr lang="bg-BG" sz="800" dirty="0" err="1"/>
              <a:t>funciones</a:t>
            </a:r>
            <a:r>
              <a:rPr lang="bg-BG" sz="800" dirty="0"/>
              <a:t> </a:t>
            </a:r>
            <a:r>
              <a:rPr lang="bg-BG" sz="800" dirty="0" err="1"/>
              <a:t>se</a:t>
            </a:r>
            <a:r>
              <a:rPr lang="bg-BG" sz="800" dirty="0"/>
              <a:t> </a:t>
            </a:r>
            <a:r>
              <a:rPr lang="bg-BG" sz="800" dirty="0" err="1"/>
              <a:t>detendrá</a:t>
            </a:r>
            <a:r>
              <a:rPr lang="bg-BG" sz="800" dirty="0"/>
              <a:t> </a:t>
            </a:r>
            <a:r>
              <a:rPr lang="bg-BG" sz="800" dirty="0" err="1"/>
              <a:t>cuando</a:t>
            </a:r>
            <a:r>
              <a:rPr lang="bg-BG" sz="800" dirty="0"/>
              <a:t> </a:t>
            </a:r>
            <a:r>
              <a:rPr lang="bg-BG" sz="800" dirty="0" err="1"/>
              <a:t>expira</a:t>
            </a:r>
            <a:r>
              <a:rPr lang="bg-BG" sz="800" dirty="0"/>
              <a:t> </a:t>
            </a:r>
            <a:r>
              <a:rPr lang="bg-BG" sz="800" dirty="0" err="1"/>
              <a:t>el</a:t>
            </a:r>
            <a:r>
              <a:rPr lang="bg-BG" sz="800" dirty="0"/>
              <a:t> </a:t>
            </a:r>
            <a:r>
              <a:rPr lang="bg-BG" sz="800" dirty="0" err="1"/>
              <a:t>tiempo</a:t>
            </a:r>
            <a:r>
              <a:rPr lang="bg-BG" sz="800" dirty="0"/>
              <a:t> </a:t>
            </a:r>
            <a:r>
              <a:rPr lang="bg-BG" sz="800" dirty="0" err="1"/>
              <a:t>seleccionado</a:t>
            </a:r>
            <a:r>
              <a:rPr lang="bg-BG" sz="800" dirty="0"/>
              <a:t>, a </a:t>
            </a:r>
            <a:r>
              <a:rPr lang="bg-BG" sz="800" dirty="0" err="1"/>
              <a:t>continuación</a:t>
            </a:r>
            <a:r>
              <a:rPr lang="bg-BG" sz="800" dirty="0"/>
              <a:t>, </a:t>
            </a:r>
            <a:r>
              <a:rPr lang="bg-BG" sz="800" dirty="0" err="1"/>
              <a:t>el</a:t>
            </a:r>
            <a:r>
              <a:rPr lang="es-ES" sz="800" dirty="0"/>
              <a:t> oscilación</a:t>
            </a:r>
            <a:r>
              <a:rPr lang="bg-BG" sz="800" dirty="0"/>
              <a:t>  </a:t>
            </a:r>
            <a:r>
              <a:rPr lang="bg-BG" sz="800" dirty="0" err="1"/>
              <a:t>va</a:t>
            </a:r>
            <a:r>
              <a:rPr lang="bg-BG" sz="800" dirty="0"/>
              <a:t> a </a:t>
            </a:r>
            <a:r>
              <a:rPr lang="bg-BG" sz="800" dirty="0" err="1"/>
              <a:t>entrar</a:t>
            </a:r>
            <a:r>
              <a:rPr lang="bg-BG" sz="800" dirty="0"/>
              <a:t> </a:t>
            </a:r>
            <a:r>
              <a:rPr lang="bg-BG" sz="800" dirty="0" err="1"/>
              <a:t>en</a:t>
            </a:r>
            <a:r>
              <a:rPr lang="bg-BG" sz="800" dirty="0"/>
              <a:t> </a:t>
            </a:r>
            <a:r>
              <a:rPr lang="bg-BG" sz="800" dirty="0" err="1"/>
              <a:t>el</a:t>
            </a:r>
            <a:r>
              <a:rPr lang="bg-BG" sz="800" dirty="0"/>
              <a:t> </a:t>
            </a:r>
            <a:r>
              <a:rPr lang="bg-BG" sz="800" dirty="0" err="1"/>
              <a:t>modo</a:t>
            </a:r>
            <a:r>
              <a:rPr lang="bg-BG" sz="800" dirty="0"/>
              <a:t> de </a:t>
            </a:r>
            <a:r>
              <a:rPr lang="bg-BG" sz="800" dirty="0" err="1"/>
              <a:t>reposo</a:t>
            </a:r>
            <a:r>
              <a:rPr lang="bg-BG" sz="800" dirty="0"/>
              <a:t> </a:t>
            </a:r>
            <a:r>
              <a:rPr lang="bg-BG" sz="800" dirty="0" err="1"/>
              <a:t>para</a:t>
            </a:r>
            <a:r>
              <a:rPr lang="bg-BG" sz="800" dirty="0"/>
              <a:t> </a:t>
            </a:r>
            <a:r>
              <a:rPr lang="bg-BG" sz="800" dirty="0" err="1"/>
              <a:t>ahorrar</a:t>
            </a:r>
            <a:r>
              <a:rPr lang="bg-BG" sz="800" dirty="0"/>
              <a:t> </a:t>
            </a:r>
            <a:r>
              <a:rPr lang="bg-BG" sz="800" dirty="0" err="1"/>
              <a:t>energía</a:t>
            </a:r>
            <a:r>
              <a:rPr lang="bg-BG" sz="800" dirty="0"/>
              <a:t>. </a:t>
            </a:r>
            <a:r>
              <a:rPr lang="bg-BG" sz="800" dirty="0" err="1"/>
              <a:t>Si</a:t>
            </a:r>
            <a:r>
              <a:rPr lang="bg-BG" sz="800" dirty="0"/>
              <a:t> </a:t>
            </a:r>
            <a:r>
              <a:rPr lang="bg-BG" sz="800" dirty="0" err="1"/>
              <a:t>usted</a:t>
            </a:r>
            <a:r>
              <a:rPr lang="bg-BG" sz="800" dirty="0"/>
              <a:t> </a:t>
            </a:r>
            <a:r>
              <a:rPr lang="bg-BG" sz="800" dirty="0" err="1"/>
              <a:t>no</a:t>
            </a:r>
            <a:r>
              <a:rPr lang="bg-BG" sz="800" dirty="0"/>
              <a:t> </a:t>
            </a:r>
            <a:r>
              <a:rPr lang="bg-BG" sz="800" dirty="0" err="1"/>
              <a:t>elige</a:t>
            </a:r>
            <a:r>
              <a:rPr lang="bg-BG" sz="800" dirty="0"/>
              <a:t> </a:t>
            </a:r>
            <a:r>
              <a:rPr lang="bg-BG" sz="800" dirty="0" err="1"/>
              <a:t>el</a:t>
            </a:r>
            <a:r>
              <a:rPr lang="bg-BG" sz="800" dirty="0"/>
              <a:t> </a:t>
            </a:r>
            <a:r>
              <a:rPr lang="bg-BG" sz="800" dirty="0" err="1"/>
              <a:t>momento</a:t>
            </a:r>
            <a:r>
              <a:rPr lang="bg-BG" sz="800" dirty="0"/>
              <a:t> </a:t>
            </a:r>
            <a:r>
              <a:rPr lang="bg-BG" sz="800" dirty="0" err="1"/>
              <a:t>para</a:t>
            </a:r>
            <a:r>
              <a:rPr lang="bg-BG" sz="800" dirty="0"/>
              <a:t> </a:t>
            </a:r>
            <a:r>
              <a:rPr lang="bg-BG" sz="800" dirty="0" err="1"/>
              <a:t>el</a:t>
            </a:r>
            <a:r>
              <a:rPr lang="bg-BG" sz="800" dirty="0"/>
              <a:t> </a:t>
            </a:r>
            <a:r>
              <a:rPr lang="bg-BG" sz="800" dirty="0" err="1"/>
              <a:t>trabajo</a:t>
            </a:r>
            <a:r>
              <a:rPr lang="bg-BG" sz="800" dirty="0"/>
              <a:t>, </a:t>
            </a:r>
            <a:r>
              <a:rPr lang="bg-BG" sz="800" dirty="0" err="1"/>
              <a:t>iniciado</a:t>
            </a:r>
            <a:r>
              <a:rPr lang="bg-BG" sz="800" dirty="0"/>
              <a:t> </a:t>
            </a:r>
            <a:r>
              <a:rPr lang="bg-BG" sz="800" dirty="0" err="1"/>
              <a:t>todas</a:t>
            </a:r>
            <a:r>
              <a:rPr lang="bg-BG" sz="800" dirty="0"/>
              <a:t> </a:t>
            </a:r>
            <a:r>
              <a:rPr lang="bg-BG" sz="800" dirty="0" err="1"/>
              <a:t>las</a:t>
            </a:r>
            <a:r>
              <a:rPr lang="bg-BG" sz="800" dirty="0"/>
              <a:t> </a:t>
            </a:r>
            <a:r>
              <a:rPr lang="bg-BG" sz="800" dirty="0" err="1"/>
              <a:t>funciones</a:t>
            </a:r>
            <a:r>
              <a:rPr lang="bg-BG" sz="800" dirty="0"/>
              <a:t> </a:t>
            </a:r>
            <a:r>
              <a:rPr lang="bg-BG" sz="800" dirty="0" err="1"/>
              <a:t>continuarán</a:t>
            </a:r>
            <a:r>
              <a:rPr lang="bg-BG" sz="800" dirty="0"/>
              <a:t> </a:t>
            </a:r>
            <a:r>
              <a:rPr lang="bg-BG" sz="800" dirty="0" err="1"/>
              <a:t>operando</a:t>
            </a:r>
            <a:r>
              <a:rPr lang="bg-BG" sz="800" dirty="0"/>
              <a:t> </a:t>
            </a:r>
            <a:r>
              <a:rPr lang="bg-BG" sz="800" dirty="0" err="1"/>
              <a:t>hasta</a:t>
            </a:r>
            <a:r>
              <a:rPr lang="bg-BG" sz="800" dirty="0"/>
              <a:t> </a:t>
            </a:r>
            <a:r>
              <a:rPr lang="bg-BG" sz="800" dirty="0" err="1"/>
              <a:t>que</a:t>
            </a:r>
            <a:r>
              <a:rPr lang="bg-BG" sz="800" dirty="0"/>
              <a:t> </a:t>
            </a:r>
            <a:r>
              <a:rPr lang="bg-BG" sz="800" dirty="0" err="1"/>
              <a:t>la</a:t>
            </a:r>
            <a:r>
              <a:rPr lang="bg-BG" sz="800" dirty="0"/>
              <a:t> </a:t>
            </a:r>
            <a:r>
              <a:rPr lang="bg-BG" sz="800" dirty="0" err="1"/>
              <a:t>energía</a:t>
            </a:r>
            <a:r>
              <a:rPr lang="bg-BG" sz="800" dirty="0"/>
              <a:t> </a:t>
            </a:r>
            <a:r>
              <a:rPr lang="bg-BG" sz="800" dirty="0" err="1"/>
              <a:t>final</a:t>
            </a:r>
            <a:r>
              <a:rPr lang="bg-BG" sz="800" dirty="0"/>
              <a:t>. </a:t>
            </a:r>
            <a:endParaRPr lang="en-US" sz="800" dirty="0" smtClean="0"/>
          </a:p>
          <a:p>
            <a:pPr algn="just"/>
            <a:r>
              <a:rPr lang="bg-BG" sz="800" dirty="0"/>
              <a:t>(III) </a:t>
            </a:r>
            <a:r>
              <a:rPr lang="bg-BG" sz="800" dirty="0" err="1"/>
              <a:t>Botón</a:t>
            </a:r>
            <a:r>
              <a:rPr lang="bg-BG" sz="800" dirty="0"/>
              <a:t> de </a:t>
            </a:r>
            <a:r>
              <a:rPr lang="bg-BG" sz="800" dirty="0" err="1"/>
              <a:t>la</a:t>
            </a:r>
            <a:r>
              <a:rPr lang="bg-BG" sz="800" dirty="0"/>
              <a:t> </a:t>
            </a:r>
            <a:r>
              <a:rPr lang="bg-BG" sz="800" dirty="0" err="1"/>
              <a:t>música</a:t>
            </a:r>
            <a:r>
              <a:rPr lang="bg-BG" sz="800" dirty="0"/>
              <a:t>: </a:t>
            </a:r>
            <a:r>
              <a:rPr lang="bg-BG" sz="800" dirty="0" err="1"/>
              <a:t>Haga</a:t>
            </a:r>
            <a:r>
              <a:rPr lang="bg-BG" sz="800" dirty="0"/>
              <a:t> </a:t>
            </a:r>
            <a:r>
              <a:rPr lang="bg-BG" sz="800" dirty="0" err="1"/>
              <a:t>clic</a:t>
            </a:r>
            <a:r>
              <a:rPr lang="bg-BG" sz="800" dirty="0"/>
              <a:t> </a:t>
            </a:r>
            <a:r>
              <a:rPr lang="bg-BG" sz="800" dirty="0" err="1"/>
              <a:t>una</a:t>
            </a:r>
            <a:r>
              <a:rPr lang="bg-BG" sz="800" dirty="0"/>
              <a:t> </a:t>
            </a:r>
            <a:r>
              <a:rPr lang="bg-BG" sz="800" dirty="0" err="1"/>
              <a:t>vez</a:t>
            </a:r>
            <a:r>
              <a:rPr lang="bg-BG" sz="800" dirty="0"/>
              <a:t> </a:t>
            </a:r>
            <a:r>
              <a:rPr lang="bg-BG" sz="800" dirty="0" err="1"/>
              <a:t>para</a:t>
            </a:r>
            <a:r>
              <a:rPr lang="bg-BG" sz="800" dirty="0"/>
              <a:t> </a:t>
            </a:r>
            <a:r>
              <a:rPr lang="bg-BG" sz="800" dirty="0" err="1"/>
              <a:t>iniciar</a:t>
            </a:r>
            <a:r>
              <a:rPr lang="bg-BG" sz="800" dirty="0"/>
              <a:t> </a:t>
            </a:r>
            <a:r>
              <a:rPr lang="bg-BG" sz="800" dirty="0" err="1"/>
              <a:t>la</a:t>
            </a:r>
            <a:r>
              <a:rPr lang="bg-BG" sz="800" dirty="0"/>
              <a:t> </a:t>
            </a:r>
            <a:r>
              <a:rPr lang="bg-BG" sz="800" dirty="0" err="1"/>
              <a:t>música</a:t>
            </a:r>
            <a:r>
              <a:rPr lang="bg-BG" sz="800" dirty="0"/>
              <a:t>, </a:t>
            </a:r>
            <a:r>
              <a:rPr lang="bg-BG" sz="800" dirty="0" err="1"/>
              <a:t>pulse</a:t>
            </a:r>
            <a:r>
              <a:rPr lang="bg-BG" sz="800" dirty="0"/>
              <a:t> </a:t>
            </a:r>
            <a:r>
              <a:rPr lang="bg-BG" sz="800" dirty="0" err="1"/>
              <a:t>la</a:t>
            </a:r>
            <a:r>
              <a:rPr lang="bg-BG" sz="800" dirty="0"/>
              <a:t> </a:t>
            </a:r>
            <a:r>
              <a:rPr lang="bg-BG" sz="800" dirty="0" err="1"/>
              <a:t>segunda</a:t>
            </a:r>
            <a:r>
              <a:rPr lang="bg-BG" sz="800" dirty="0"/>
              <a:t> a </a:t>
            </a:r>
            <a:r>
              <a:rPr lang="bg-BG" sz="800" dirty="0" err="1"/>
              <a:t>la</a:t>
            </a:r>
            <a:r>
              <a:rPr lang="bg-BG" sz="800" dirty="0"/>
              <a:t> </a:t>
            </a:r>
            <a:r>
              <a:rPr lang="bg-BG" sz="800" dirty="0" err="1"/>
              <a:t>cuarta</a:t>
            </a:r>
            <a:r>
              <a:rPr lang="bg-BG" sz="800" dirty="0"/>
              <a:t> </a:t>
            </a:r>
            <a:r>
              <a:rPr lang="bg-BG" sz="800" dirty="0" err="1"/>
              <a:t>vez</a:t>
            </a:r>
            <a:r>
              <a:rPr lang="bg-BG" sz="800" dirty="0"/>
              <a:t> </a:t>
            </a:r>
            <a:r>
              <a:rPr lang="bg-BG" sz="800" dirty="0" err="1"/>
              <a:t>para</a:t>
            </a:r>
            <a:r>
              <a:rPr lang="bg-BG" sz="800" dirty="0"/>
              <a:t> </a:t>
            </a:r>
            <a:r>
              <a:rPr lang="bg-BG" sz="800" dirty="0" err="1"/>
              <a:t>aumentar</a:t>
            </a:r>
            <a:r>
              <a:rPr lang="bg-BG" sz="800" dirty="0"/>
              <a:t> </a:t>
            </a:r>
            <a:r>
              <a:rPr lang="bg-BG" sz="800" dirty="0" err="1"/>
              <a:t>el</a:t>
            </a:r>
            <a:r>
              <a:rPr lang="bg-BG" sz="800" dirty="0"/>
              <a:t> </a:t>
            </a:r>
            <a:r>
              <a:rPr lang="bg-BG" sz="800" dirty="0" err="1"/>
              <a:t>volumen</a:t>
            </a:r>
            <a:r>
              <a:rPr lang="bg-BG" sz="800" dirty="0"/>
              <a:t>. </a:t>
            </a:r>
            <a:r>
              <a:rPr lang="bg-BG" sz="800" dirty="0" err="1"/>
              <a:t>Haga</a:t>
            </a:r>
            <a:r>
              <a:rPr lang="bg-BG" sz="800" dirty="0"/>
              <a:t> </a:t>
            </a:r>
            <a:r>
              <a:rPr lang="bg-BG" sz="800" dirty="0" err="1"/>
              <a:t>clic</a:t>
            </a:r>
            <a:r>
              <a:rPr lang="bg-BG" sz="800" dirty="0"/>
              <a:t> </a:t>
            </a:r>
            <a:r>
              <a:rPr lang="bg-BG" sz="800" dirty="0" err="1"/>
              <a:t>en</a:t>
            </a:r>
            <a:r>
              <a:rPr lang="bg-BG" sz="800" dirty="0"/>
              <a:t> </a:t>
            </a:r>
            <a:r>
              <a:rPr lang="bg-BG" sz="800" dirty="0" err="1"/>
              <a:t>la</a:t>
            </a:r>
            <a:r>
              <a:rPr lang="bg-BG" sz="800" dirty="0"/>
              <a:t> </a:t>
            </a:r>
            <a:r>
              <a:rPr lang="bg-BG" sz="800" dirty="0" err="1"/>
              <a:t>quinta</a:t>
            </a:r>
            <a:r>
              <a:rPr lang="bg-BG" sz="800" dirty="0"/>
              <a:t> </a:t>
            </a:r>
            <a:r>
              <a:rPr lang="bg-BG" sz="800" dirty="0" err="1"/>
              <a:t>vez</a:t>
            </a:r>
            <a:r>
              <a:rPr lang="bg-BG" sz="800" dirty="0"/>
              <a:t> de </a:t>
            </a:r>
            <a:r>
              <a:rPr lang="bg-BG" sz="800" dirty="0" err="1"/>
              <a:t>parar</a:t>
            </a:r>
            <a:r>
              <a:rPr lang="bg-BG" sz="800" dirty="0"/>
              <a:t> </a:t>
            </a:r>
            <a:r>
              <a:rPr lang="bg-BG" sz="800" dirty="0" err="1"/>
              <a:t>la</a:t>
            </a:r>
            <a:r>
              <a:rPr lang="bg-BG" sz="800" dirty="0"/>
              <a:t> </a:t>
            </a:r>
            <a:r>
              <a:rPr lang="bg-BG" sz="800" dirty="0" err="1"/>
              <a:t>prensa</a:t>
            </a:r>
            <a:r>
              <a:rPr lang="bg-BG" sz="800" dirty="0"/>
              <a:t> </a:t>
            </a:r>
            <a:r>
              <a:rPr lang="bg-BG" sz="800" dirty="0" err="1"/>
              <a:t>musical</a:t>
            </a:r>
            <a:r>
              <a:rPr lang="bg-BG" sz="800" dirty="0"/>
              <a:t> </a:t>
            </a:r>
            <a:r>
              <a:rPr lang="bg-BG" sz="800" dirty="0" err="1"/>
              <a:t>sexta</a:t>
            </a:r>
            <a:r>
              <a:rPr lang="bg-BG" sz="800" dirty="0"/>
              <a:t> </a:t>
            </a:r>
            <a:r>
              <a:rPr lang="bg-BG" sz="800" dirty="0" err="1"/>
              <a:t>vez</a:t>
            </a:r>
            <a:r>
              <a:rPr lang="bg-BG" sz="800" dirty="0"/>
              <a:t> </a:t>
            </a:r>
            <a:r>
              <a:rPr lang="bg-BG" sz="800" dirty="0" err="1"/>
              <a:t>para</a:t>
            </a:r>
            <a:r>
              <a:rPr lang="bg-BG" sz="800" dirty="0"/>
              <a:t> </a:t>
            </a:r>
            <a:r>
              <a:rPr lang="bg-BG" sz="800" dirty="0" err="1"/>
              <a:t>cambiar</a:t>
            </a:r>
            <a:r>
              <a:rPr lang="bg-BG" sz="800" dirty="0"/>
              <a:t> a </a:t>
            </a:r>
            <a:r>
              <a:rPr lang="bg-BG" sz="800" dirty="0" err="1"/>
              <a:t>la</a:t>
            </a:r>
            <a:r>
              <a:rPr lang="bg-BG" sz="800" dirty="0"/>
              <a:t> </a:t>
            </a:r>
            <a:r>
              <a:rPr lang="bg-BG" sz="800" dirty="0" err="1"/>
              <a:t>siguiente</a:t>
            </a:r>
            <a:r>
              <a:rPr lang="bg-BG" sz="800" dirty="0"/>
              <a:t> </a:t>
            </a:r>
            <a:r>
              <a:rPr lang="bg-BG" sz="800" dirty="0" err="1"/>
              <a:t>melodía</a:t>
            </a:r>
            <a:r>
              <a:rPr lang="bg-BG" sz="800" dirty="0"/>
              <a:t> (un </a:t>
            </a:r>
            <a:r>
              <a:rPr lang="bg-BG" sz="800" dirty="0" err="1"/>
              <a:t>total</a:t>
            </a:r>
            <a:r>
              <a:rPr lang="bg-BG" sz="800" dirty="0"/>
              <a:t> de 12 </a:t>
            </a:r>
            <a:r>
              <a:rPr lang="bg-BG" sz="800" dirty="0" err="1"/>
              <a:t>melodías</a:t>
            </a:r>
            <a:r>
              <a:rPr lang="bg-BG" sz="800" dirty="0"/>
              <a:t>, </a:t>
            </a:r>
            <a:r>
              <a:rPr lang="bg-BG" sz="800" dirty="0" err="1"/>
              <a:t>acordes</a:t>
            </a:r>
            <a:r>
              <a:rPr lang="bg-BG" sz="800" dirty="0"/>
              <a:t> 4</a:t>
            </a:r>
            <a:r>
              <a:rPr lang="bg-BG" sz="800" dirty="0" smtClean="0"/>
              <a:t>)</a:t>
            </a:r>
            <a:endParaRPr lang="bg-BG" sz="800" dirty="0">
              <a:latin typeface="Arial" pitchFamily="34" charset="0"/>
              <a:cs typeface="Arial" pitchFamily="34" charset="0"/>
            </a:endParaRPr>
          </a:p>
        </p:txBody>
      </p:sp>
      <p:graphicFrame>
        <p:nvGraphicFramePr>
          <p:cNvPr id="45" name="Table 55"/>
          <p:cNvGraphicFramePr>
            <a:graphicFrameLocks noGrp="1"/>
          </p:cNvGraphicFramePr>
          <p:nvPr>
            <p:extLst>
              <p:ext uri="{D42A27DB-BD31-4B8C-83A1-F6EECF244321}">
                <p14:modId xmlns:p14="http://schemas.microsoft.com/office/powerpoint/2010/main" val="639877011"/>
              </p:ext>
            </p:extLst>
          </p:nvPr>
        </p:nvGraphicFramePr>
        <p:xfrm>
          <a:off x="5085941" y="3887551"/>
          <a:ext cx="3737124" cy="457200"/>
        </p:xfrm>
        <a:graphic>
          <a:graphicData uri="http://schemas.openxmlformats.org/drawingml/2006/table">
            <a:tbl>
              <a:tblPr firstRow="1" bandRow="1">
                <a:tableStyleId>{2D5ABB26-0587-4C30-8999-92F81FD0307C}</a:tableStyleId>
              </a:tblPr>
              <a:tblGrid>
                <a:gridCol w="1868562">
                  <a:extLst>
                    <a:ext uri="{9D8B030D-6E8A-4147-A177-3AD203B41FA5}">
                      <a16:colId xmlns:a16="http://schemas.microsoft.com/office/drawing/2014/main" val="20000"/>
                    </a:ext>
                  </a:extLst>
                </a:gridCol>
                <a:gridCol w="1868562">
                  <a:extLst>
                    <a:ext uri="{9D8B030D-6E8A-4147-A177-3AD203B41FA5}">
                      <a16:colId xmlns:a16="http://schemas.microsoft.com/office/drawing/2014/main" val="20001"/>
                    </a:ext>
                  </a:extLst>
                </a:gridCol>
              </a:tblGrid>
              <a:tr h="280987">
                <a:tc>
                  <a:txBody>
                    <a:bodyPr/>
                    <a:lstStyle/>
                    <a:p>
                      <a:r>
                        <a:rPr lang="es-ES" sz="800" dirty="0" smtClean="0"/>
                        <a:t>Deslice la hebilla hacia la izquierda / derecha para ajustar la longitud del cinturón de regazo.</a:t>
                      </a:r>
                      <a:endParaRPr lang="bg-BG"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800" dirty="0" smtClean="0"/>
                        <a:t>Presione el botón de la hebilla para aplanar el cinturón de regazo</a:t>
                      </a:r>
                      <a:endParaRPr lang="bg-BG" sz="800" dirty="0" smtClean="0">
                        <a:latin typeface="Arial" pitchFamily="34" charset="0"/>
                        <a:cs typeface="Arial" pitchFamily="34" charset="0"/>
                      </a:endParaRPr>
                    </a:p>
                  </a:txBody>
                  <a:tcPr/>
                </a:tc>
                <a:extLst>
                  <a:ext uri="{0D108BD9-81ED-4DB2-BD59-A6C34878D82A}">
                    <a16:rowId xmlns:a16="http://schemas.microsoft.com/office/drawing/2014/main" val="10000"/>
                  </a:ext>
                </a:extLst>
              </a:tr>
            </a:tbl>
          </a:graphicData>
        </a:graphic>
      </p:graphicFrame>
      <p:sp>
        <p:nvSpPr>
          <p:cNvPr id="46" name="TextBox 47"/>
          <p:cNvSpPr txBox="1"/>
          <p:nvPr/>
        </p:nvSpPr>
        <p:spPr>
          <a:xfrm>
            <a:off x="4999714" y="5792413"/>
            <a:ext cx="3965208" cy="830997"/>
          </a:xfrm>
          <a:prstGeom prst="rect">
            <a:avLst/>
          </a:prstGeom>
          <a:noFill/>
        </p:spPr>
        <p:txBody>
          <a:bodyPr wrap="square" rtlCol="0">
            <a:spAutoFit/>
          </a:bodyPr>
          <a:lstStyle/>
          <a:p>
            <a:pPr algn="just"/>
            <a:r>
              <a:rPr lang="bg-BG" sz="800" dirty="0"/>
              <a:t>(IV) 4</a:t>
            </a:r>
            <a:r>
              <a:rPr lang="es-ES" sz="800" dirty="0"/>
              <a:t> baterías</a:t>
            </a:r>
            <a:r>
              <a:rPr lang="bg-BG" sz="800" dirty="0"/>
              <a:t> * 1.5A </a:t>
            </a:r>
            <a:r>
              <a:rPr lang="es-ES" sz="800" dirty="0"/>
              <a:t>en </a:t>
            </a:r>
            <a:r>
              <a:rPr lang="bg-BG" sz="800" dirty="0" err="1"/>
              <a:t>el</a:t>
            </a:r>
            <a:r>
              <a:rPr lang="bg-BG" sz="800" dirty="0"/>
              <a:t> </a:t>
            </a:r>
            <a:r>
              <a:rPr lang="bg-BG" sz="800" dirty="0" err="1"/>
              <a:t>bastidor</a:t>
            </a:r>
            <a:r>
              <a:rPr lang="bg-BG" sz="800" dirty="0"/>
              <a:t> </a:t>
            </a:r>
            <a:r>
              <a:rPr lang="bg-BG" sz="800" dirty="0" err="1"/>
              <a:t>central</a:t>
            </a:r>
            <a:r>
              <a:rPr lang="bg-BG" sz="800" dirty="0"/>
              <a:t> o </a:t>
            </a:r>
            <a:r>
              <a:rPr lang="bg-BG" sz="800" dirty="0" err="1"/>
              <a:t>utilizando</a:t>
            </a:r>
            <a:r>
              <a:rPr lang="bg-BG" sz="800" dirty="0"/>
              <a:t> un </a:t>
            </a:r>
            <a:r>
              <a:rPr lang="bg-BG" sz="800" dirty="0" err="1"/>
              <a:t>adaptador</a:t>
            </a:r>
            <a:r>
              <a:rPr lang="bg-BG" sz="800" dirty="0"/>
              <a:t> </a:t>
            </a:r>
            <a:br>
              <a:rPr lang="bg-BG" sz="800" dirty="0"/>
            </a:br>
            <a:r>
              <a:rPr lang="bg-BG" sz="800" dirty="0"/>
              <a:t>1) </a:t>
            </a:r>
            <a:r>
              <a:rPr lang="bg-BG" sz="800" dirty="0" err="1"/>
              <a:t>Inserte</a:t>
            </a:r>
            <a:r>
              <a:rPr lang="bg-BG" sz="800" dirty="0"/>
              <a:t> </a:t>
            </a:r>
            <a:r>
              <a:rPr lang="bg-BG" sz="800" dirty="0" err="1"/>
              <a:t>las</a:t>
            </a:r>
            <a:r>
              <a:rPr lang="bg-BG" sz="800" dirty="0"/>
              <a:t> </a:t>
            </a:r>
            <a:r>
              <a:rPr lang="bg-BG" sz="800" dirty="0" err="1"/>
              <a:t>baterías</a:t>
            </a:r>
            <a:r>
              <a:rPr lang="bg-BG" sz="800" dirty="0"/>
              <a:t> </a:t>
            </a:r>
            <a:r>
              <a:rPr lang="bg-BG" sz="800" dirty="0" err="1"/>
              <a:t>en</a:t>
            </a:r>
            <a:r>
              <a:rPr lang="bg-BG" sz="800" dirty="0"/>
              <a:t> </a:t>
            </a:r>
            <a:r>
              <a:rPr lang="bg-BG" sz="800" dirty="0" err="1"/>
              <a:t>el</a:t>
            </a:r>
            <a:r>
              <a:rPr lang="bg-BG" sz="800" dirty="0"/>
              <a:t> </a:t>
            </a:r>
            <a:r>
              <a:rPr lang="bg-BG" sz="800" dirty="0" err="1"/>
              <a:t>bastidor</a:t>
            </a:r>
            <a:r>
              <a:rPr lang="bg-BG" sz="800" dirty="0"/>
              <a:t> </a:t>
            </a:r>
            <a:r>
              <a:rPr lang="bg-BG" sz="800" dirty="0" err="1"/>
              <a:t>principal</a:t>
            </a:r>
            <a:r>
              <a:rPr lang="bg-BG" sz="800" dirty="0"/>
              <a:t>, </a:t>
            </a:r>
            <a:r>
              <a:rPr lang="bg-BG" sz="800" dirty="0" err="1"/>
              <a:t>como</a:t>
            </a:r>
            <a:r>
              <a:rPr lang="bg-BG" sz="800" dirty="0"/>
              <a:t> </a:t>
            </a:r>
            <a:r>
              <a:rPr lang="bg-BG" sz="800" dirty="0" err="1"/>
              <a:t>se</a:t>
            </a:r>
            <a:r>
              <a:rPr lang="bg-BG" sz="800" dirty="0"/>
              <a:t> </a:t>
            </a:r>
            <a:r>
              <a:rPr lang="bg-BG" sz="800" dirty="0" err="1"/>
              <a:t>se</a:t>
            </a:r>
            <a:r>
              <a:rPr lang="bg-BG" sz="800" dirty="0"/>
              <a:t> </a:t>
            </a:r>
            <a:r>
              <a:rPr lang="bg-BG" sz="800" dirty="0" err="1"/>
              <a:t>ha</a:t>
            </a:r>
            <a:r>
              <a:rPr lang="bg-BG" sz="800" dirty="0"/>
              <a:t> </a:t>
            </a:r>
            <a:r>
              <a:rPr lang="bg-BG" sz="800" dirty="0" err="1"/>
              <a:t>demostrado</a:t>
            </a:r>
            <a:r>
              <a:rPr lang="bg-BG" sz="800" dirty="0"/>
              <a:t> </a:t>
            </a:r>
            <a:r>
              <a:rPr lang="bg-BG" sz="800" dirty="0" err="1"/>
              <a:t>para</a:t>
            </a:r>
            <a:r>
              <a:rPr lang="bg-BG" sz="800" dirty="0"/>
              <a:t> </a:t>
            </a:r>
            <a:r>
              <a:rPr lang="bg-BG" sz="800" dirty="0" err="1"/>
              <a:t>aflojar</a:t>
            </a:r>
            <a:r>
              <a:rPr lang="bg-BG" sz="800" dirty="0"/>
              <a:t> </a:t>
            </a:r>
            <a:r>
              <a:rPr lang="bg-BG" sz="800" dirty="0" err="1"/>
              <a:t>el</a:t>
            </a:r>
            <a:r>
              <a:rPr lang="bg-BG" sz="800" dirty="0"/>
              <a:t> </a:t>
            </a:r>
            <a:r>
              <a:rPr lang="bg-BG" sz="800" dirty="0" err="1"/>
              <a:t>tornillo</a:t>
            </a:r>
            <a:r>
              <a:rPr lang="bg-BG" sz="800" dirty="0"/>
              <a:t> con un </a:t>
            </a:r>
            <a:r>
              <a:rPr lang="bg-BG" sz="800" dirty="0" err="1"/>
              <a:t>destornillador</a:t>
            </a:r>
            <a:r>
              <a:rPr lang="bg-BG" sz="800" dirty="0"/>
              <a:t>, a </a:t>
            </a:r>
            <a:r>
              <a:rPr lang="bg-BG" sz="800" dirty="0" err="1"/>
              <a:t>continuación</a:t>
            </a:r>
            <a:r>
              <a:rPr lang="bg-BG" sz="800" dirty="0"/>
              <a:t>, </a:t>
            </a:r>
            <a:r>
              <a:rPr lang="bg-BG" sz="800" dirty="0" err="1"/>
              <a:t>retirar</a:t>
            </a:r>
            <a:r>
              <a:rPr lang="bg-BG" sz="800" dirty="0"/>
              <a:t> </a:t>
            </a:r>
            <a:r>
              <a:rPr lang="bg-BG" sz="800" dirty="0" err="1"/>
              <a:t>la</a:t>
            </a:r>
            <a:r>
              <a:rPr lang="bg-BG" sz="800" dirty="0"/>
              <a:t> </a:t>
            </a:r>
            <a:r>
              <a:rPr lang="bg-BG" sz="800" dirty="0" err="1"/>
              <a:t>tapa</a:t>
            </a:r>
            <a:r>
              <a:rPr lang="bg-BG" sz="800" dirty="0"/>
              <a:t> de </a:t>
            </a:r>
            <a:r>
              <a:rPr lang="bg-BG" sz="800" dirty="0" err="1"/>
              <a:t>la</a:t>
            </a:r>
            <a:r>
              <a:rPr lang="bg-BG" sz="800" dirty="0"/>
              <a:t> </a:t>
            </a:r>
            <a:r>
              <a:rPr lang="bg-BG" sz="800" dirty="0" err="1"/>
              <a:t>batería</a:t>
            </a:r>
            <a:r>
              <a:rPr lang="bg-BG" sz="800" dirty="0"/>
              <a:t> e </a:t>
            </a:r>
            <a:r>
              <a:rPr lang="bg-BG" sz="800" dirty="0" err="1"/>
              <a:t>inserte</a:t>
            </a:r>
            <a:r>
              <a:rPr lang="bg-BG" sz="800" dirty="0"/>
              <a:t> </a:t>
            </a:r>
            <a:r>
              <a:rPr lang="bg-BG" sz="800" dirty="0" err="1"/>
              <a:t>la</a:t>
            </a:r>
            <a:r>
              <a:rPr lang="bg-BG" sz="800" dirty="0"/>
              <a:t> </a:t>
            </a:r>
            <a:r>
              <a:rPr lang="bg-BG" sz="800" dirty="0" err="1"/>
              <a:t>batería</a:t>
            </a:r>
            <a:r>
              <a:rPr lang="bg-BG" sz="800" dirty="0"/>
              <a:t> con </a:t>
            </a:r>
            <a:r>
              <a:rPr lang="bg-BG" sz="800" dirty="0" err="1"/>
              <a:t>respecto</a:t>
            </a:r>
            <a:r>
              <a:rPr lang="bg-BG" sz="800" dirty="0"/>
              <a:t> a </a:t>
            </a:r>
            <a:r>
              <a:rPr lang="bg-BG" sz="800" dirty="0" err="1"/>
              <a:t>la</a:t>
            </a:r>
            <a:r>
              <a:rPr lang="bg-BG" sz="800" dirty="0"/>
              <a:t> </a:t>
            </a:r>
            <a:r>
              <a:rPr lang="bg-BG" sz="800" dirty="0" err="1"/>
              <a:t>polaridad</a:t>
            </a:r>
            <a:r>
              <a:rPr lang="bg-BG" sz="800" dirty="0"/>
              <a:t> </a:t>
            </a:r>
            <a:r>
              <a:rPr lang="bg-BG" sz="800" dirty="0" err="1"/>
              <a:t>indicada</a:t>
            </a:r>
            <a:r>
              <a:rPr lang="bg-BG" sz="800" dirty="0"/>
              <a:t> </a:t>
            </a:r>
            <a:r>
              <a:rPr lang="bg-BG" sz="800" dirty="0" err="1"/>
              <a:t>en</a:t>
            </a:r>
            <a:r>
              <a:rPr lang="bg-BG" sz="800" dirty="0"/>
              <a:t> </a:t>
            </a:r>
            <a:r>
              <a:rPr lang="bg-BG" sz="800" dirty="0" err="1"/>
              <a:t>la</a:t>
            </a:r>
            <a:r>
              <a:rPr lang="bg-BG" sz="800" dirty="0"/>
              <a:t> </a:t>
            </a:r>
            <a:r>
              <a:rPr lang="bg-BG" sz="800" dirty="0" err="1"/>
              <a:t>tapa</a:t>
            </a:r>
            <a:r>
              <a:rPr lang="bg-BG" sz="800" dirty="0"/>
              <a:t> </a:t>
            </a:r>
            <a:r>
              <a:rPr lang="bg-BG" sz="800" dirty="0" err="1"/>
              <a:t>del</a:t>
            </a:r>
            <a:r>
              <a:rPr lang="bg-BG" sz="800" dirty="0"/>
              <a:t> </a:t>
            </a:r>
            <a:r>
              <a:rPr lang="bg-BG" sz="800" dirty="0" err="1"/>
              <a:t>compartimiento</a:t>
            </a:r>
            <a:r>
              <a:rPr lang="bg-BG" sz="800" dirty="0"/>
              <a:t> de </a:t>
            </a:r>
            <a:r>
              <a:rPr lang="bg-BG" sz="800" dirty="0" err="1"/>
              <a:t>la</a:t>
            </a:r>
            <a:r>
              <a:rPr lang="bg-BG" sz="800" dirty="0"/>
              <a:t> </a:t>
            </a:r>
            <a:r>
              <a:rPr lang="bg-BG" sz="800" dirty="0" err="1"/>
              <a:t>batería</a:t>
            </a:r>
            <a:r>
              <a:rPr lang="bg-BG" sz="800" dirty="0"/>
              <a:t> </a:t>
            </a:r>
            <a:r>
              <a:rPr lang="bg-BG" sz="800" dirty="0" err="1"/>
              <a:t>entonces</a:t>
            </a:r>
            <a:r>
              <a:rPr lang="bg-BG" sz="800" dirty="0"/>
              <a:t> </a:t>
            </a:r>
            <a:r>
              <a:rPr lang="bg-BG" sz="800" dirty="0" err="1"/>
              <a:t>asegura</a:t>
            </a:r>
            <a:r>
              <a:rPr lang="bg-BG" sz="800" dirty="0"/>
              <a:t> </a:t>
            </a:r>
            <a:r>
              <a:rPr lang="bg-BG" sz="800" dirty="0" err="1"/>
              <a:t>la</a:t>
            </a:r>
            <a:r>
              <a:rPr lang="bg-BG" sz="800" dirty="0"/>
              <a:t> </a:t>
            </a:r>
            <a:r>
              <a:rPr lang="bg-BG" sz="800" dirty="0" err="1"/>
              <a:t>tapa</a:t>
            </a:r>
            <a:r>
              <a:rPr lang="bg-BG" sz="800" dirty="0"/>
              <a:t> </a:t>
            </a:r>
            <a:r>
              <a:rPr lang="bg-BG" sz="800" dirty="0" err="1"/>
              <a:t>del</a:t>
            </a:r>
            <a:r>
              <a:rPr lang="bg-BG" sz="800" dirty="0"/>
              <a:t> </a:t>
            </a:r>
            <a:r>
              <a:rPr lang="bg-BG" sz="800" dirty="0" err="1"/>
              <a:t>compartimiento</a:t>
            </a:r>
            <a:r>
              <a:rPr lang="bg-BG" sz="800" dirty="0"/>
              <a:t> de </a:t>
            </a:r>
            <a:r>
              <a:rPr lang="bg-BG" sz="800" dirty="0" err="1"/>
              <a:t>la</a:t>
            </a:r>
            <a:r>
              <a:rPr lang="bg-BG" sz="800" dirty="0"/>
              <a:t> </a:t>
            </a:r>
            <a:r>
              <a:rPr lang="bg-BG" sz="800" dirty="0" err="1"/>
              <a:t>batería</a:t>
            </a:r>
            <a:r>
              <a:rPr lang="bg-BG" sz="800" dirty="0"/>
              <a:t>. </a:t>
            </a:r>
            <a:r>
              <a:rPr lang="bg-BG" sz="800" dirty="0" err="1"/>
              <a:t>Retirar</a:t>
            </a:r>
            <a:r>
              <a:rPr lang="bg-BG" sz="800" dirty="0"/>
              <a:t> </a:t>
            </a:r>
            <a:r>
              <a:rPr lang="bg-BG" sz="800" dirty="0" err="1"/>
              <a:t>las</a:t>
            </a:r>
            <a:r>
              <a:rPr lang="bg-BG" sz="800" dirty="0"/>
              <a:t> </a:t>
            </a:r>
            <a:r>
              <a:rPr lang="bg-BG" sz="800" dirty="0" err="1"/>
              <a:t>baterías</a:t>
            </a:r>
            <a:r>
              <a:rPr lang="bg-BG" sz="800" dirty="0"/>
              <a:t> </a:t>
            </a:r>
            <a:r>
              <a:rPr lang="bg-BG" sz="800" dirty="0" err="1"/>
              <a:t>del</a:t>
            </a:r>
            <a:r>
              <a:rPr lang="bg-BG" sz="800" dirty="0"/>
              <a:t> </a:t>
            </a:r>
            <a:r>
              <a:rPr lang="bg-BG" sz="800" dirty="0" err="1"/>
              <a:t>compartimiento</a:t>
            </a:r>
            <a:r>
              <a:rPr lang="bg-BG" sz="800" dirty="0"/>
              <a:t> de </a:t>
            </a:r>
            <a:r>
              <a:rPr lang="bg-BG" sz="800" dirty="0" err="1"/>
              <a:t>la</a:t>
            </a:r>
            <a:r>
              <a:rPr lang="bg-BG" sz="800" dirty="0"/>
              <a:t> </a:t>
            </a:r>
            <a:r>
              <a:rPr lang="bg-BG" sz="800" dirty="0" err="1"/>
              <a:t>batería</a:t>
            </a:r>
            <a:r>
              <a:rPr lang="bg-BG" sz="800" dirty="0"/>
              <a:t> </a:t>
            </a:r>
            <a:r>
              <a:rPr lang="bg-BG" sz="800" dirty="0" err="1"/>
              <a:t>siguiendo</a:t>
            </a:r>
            <a:r>
              <a:rPr lang="bg-BG" sz="800" dirty="0"/>
              <a:t> </a:t>
            </a:r>
            <a:r>
              <a:rPr lang="bg-BG" sz="800" dirty="0" err="1"/>
              <a:t>los</a:t>
            </a:r>
            <a:r>
              <a:rPr lang="bg-BG" sz="800" dirty="0"/>
              <a:t> </a:t>
            </a:r>
            <a:r>
              <a:rPr lang="bg-BG" sz="800" dirty="0" err="1"/>
              <a:t>mismos</a:t>
            </a:r>
            <a:r>
              <a:rPr lang="bg-BG" sz="800" dirty="0"/>
              <a:t> </a:t>
            </a:r>
            <a:r>
              <a:rPr lang="bg-BG" sz="800" dirty="0" err="1"/>
              <a:t>pasos</a:t>
            </a:r>
            <a:r>
              <a:rPr lang="bg-BG" sz="800" dirty="0"/>
              <a:t>. </a:t>
            </a:r>
            <a:endParaRPr lang="bg-BG" sz="800" dirty="0" smtClean="0">
              <a:latin typeface="Arial" pitchFamily="34" charset="0"/>
              <a:cs typeface="Arial" pitchFamily="34" charset="0"/>
            </a:endParaRPr>
          </a:p>
        </p:txBody>
      </p:sp>
      <p:sp>
        <p:nvSpPr>
          <p:cNvPr id="47" name="TextBox 17"/>
          <p:cNvSpPr txBox="1"/>
          <p:nvPr/>
        </p:nvSpPr>
        <p:spPr>
          <a:xfrm>
            <a:off x="8572140" y="6547865"/>
            <a:ext cx="396000" cy="180000"/>
          </a:xfrm>
          <a:prstGeom prst="roundRect">
            <a:avLst/>
          </a:prstGeom>
          <a:noFill/>
          <a:ln w="6350">
            <a:solidFill>
              <a:schemeClr val="tx1"/>
            </a:solidFill>
          </a:ln>
        </p:spPr>
        <p:txBody>
          <a:bodyPr wrap="square" rtlCol="0" anchor="ctr">
            <a:spAutoFit/>
          </a:bodyPr>
          <a:lstStyle/>
          <a:p>
            <a:pPr algn="ctr"/>
            <a:r>
              <a:rPr lang="bg-BG" sz="900" b="1" dirty="0" smtClean="0">
                <a:latin typeface="Arial" pitchFamily="34" charset="0"/>
                <a:cs typeface="Arial" pitchFamily="34" charset="0"/>
              </a:rPr>
              <a:t>3</a:t>
            </a:r>
            <a:r>
              <a:rPr lang="bg-BG" sz="900" b="1" dirty="0">
                <a:latin typeface="Arial" pitchFamily="34" charset="0"/>
                <a:cs typeface="Arial" pitchFamily="34" charset="0"/>
              </a:rPr>
              <a:t>1</a:t>
            </a:r>
            <a:endParaRPr lang="bg-BG" sz="900" b="1" dirty="0">
              <a:latin typeface="Arial" pitchFamily="34" charset="0"/>
              <a:cs typeface="Arial" pitchFamily="34" charset="0"/>
            </a:endParaRPr>
          </a:p>
        </p:txBody>
      </p:sp>
    </p:spTree>
    <p:extLst>
      <p:ext uri="{BB962C8B-B14F-4D97-AF65-F5344CB8AC3E}">
        <p14:creationId xmlns:p14="http://schemas.microsoft.com/office/powerpoint/2010/main" val="1189478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4"/>
          <p:cNvSpPr txBox="1"/>
          <p:nvPr/>
        </p:nvSpPr>
        <p:spPr>
          <a:xfrm>
            <a:off x="191440" y="-16024"/>
            <a:ext cx="3898436" cy="2764859"/>
          </a:xfrm>
          <a:prstGeom prst="rect">
            <a:avLst/>
          </a:prstGeom>
          <a:noFill/>
        </p:spPr>
        <p:txBody>
          <a:bodyPr wrap="square" rtlCol="0">
            <a:spAutoFit/>
          </a:bodyPr>
          <a:lstStyle/>
          <a:p>
            <a:pPr marL="12700" marR="2294">
              <a:lnSpc>
                <a:spcPts val="960"/>
              </a:lnSpc>
            </a:pPr>
            <a:r>
              <a:rPr lang="ru-RU" sz="800" dirty="0" err="1">
                <a:cs typeface="Calibri"/>
              </a:rPr>
              <a:t>пов</a:t>
            </a:r>
            <a:r>
              <a:rPr lang="ru-RU" sz="800" spc="-4" dirty="0" err="1">
                <a:cs typeface="Calibri"/>
              </a:rPr>
              <a:t>ре</a:t>
            </a:r>
            <a:r>
              <a:rPr lang="ru-RU" sz="800" spc="4" dirty="0" err="1">
                <a:cs typeface="Calibri"/>
              </a:rPr>
              <a:t>д</a:t>
            </a:r>
            <a:r>
              <a:rPr lang="ru-RU" sz="800" spc="-4" dirty="0" err="1">
                <a:cs typeface="Calibri"/>
              </a:rPr>
              <a:t>е</a:t>
            </a:r>
            <a:r>
              <a:rPr lang="ru-RU" sz="800" dirty="0" err="1">
                <a:cs typeface="Calibri"/>
              </a:rPr>
              <a:t>ната</a:t>
            </a:r>
            <a:r>
              <a:rPr lang="ru-RU" sz="800" dirty="0">
                <a:cs typeface="Calibri"/>
              </a:rPr>
              <a:t> </a:t>
            </a:r>
            <a:r>
              <a:rPr lang="ru-RU" sz="800" spc="95" dirty="0">
                <a:cs typeface="Calibri"/>
              </a:rPr>
              <a:t> </a:t>
            </a:r>
            <a:r>
              <a:rPr lang="ru-RU" sz="800" spc="-4" dirty="0">
                <a:cs typeface="Calibri"/>
              </a:rPr>
              <a:t>ч</a:t>
            </a:r>
            <a:r>
              <a:rPr lang="ru-RU" sz="800" dirty="0">
                <a:cs typeface="Calibri"/>
              </a:rPr>
              <a:t>а</a:t>
            </a:r>
            <a:r>
              <a:rPr lang="ru-RU" sz="800" spc="-4" dirty="0">
                <a:cs typeface="Calibri"/>
              </a:rPr>
              <a:t>с</a:t>
            </a:r>
            <a:r>
              <a:rPr lang="ru-RU" sz="800" dirty="0">
                <a:cs typeface="Calibri"/>
              </a:rPr>
              <a:t>т </a:t>
            </a:r>
            <a:r>
              <a:rPr lang="ru-RU" sz="800" spc="95" dirty="0">
                <a:cs typeface="Calibri"/>
              </a:rPr>
              <a:t> </a:t>
            </a:r>
            <a:r>
              <a:rPr lang="ru-RU" sz="800" spc="-4" dirty="0">
                <a:cs typeface="Calibri"/>
              </a:rPr>
              <a:t>с</a:t>
            </a:r>
            <a:r>
              <a:rPr lang="ru-RU" sz="800" dirty="0">
                <a:cs typeface="Calibri"/>
              </a:rPr>
              <a:t>е </a:t>
            </a:r>
            <a:r>
              <a:rPr lang="ru-RU" sz="800" spc="89" dirty="0">
                <a:cs typeface="Calibri"/>
              </a:rPr>
              <a:t> </a:t>
            </a:r>
            <a:r>
              <a:rPr lang="ru-RU" sz="800" dirty="0">
                <a:cs typeface="Calibri"/>
              </a:rPr>
              <a:t>по</a:t>
            </a:r>
            <a:r>
              <a:rPr lang="ru-RU" sz="800" spc="-4" dirty="0">
                <a:cs typeface="Calibri"/>
              </a:rPr>
              <a:t>дме</a:t>
            </a:r>
            <a:r>
              <a:rPr lang="ru-RU" sz="800" dirty="0">
                <a:cs typeface="Calibri"/>
              </a:rPr>
              <a:t>ни. </a:t>
            </a:r>
            <a:r>
              <a:rPr lang="ru-RU" sz="800" spc="95" dirty="0">
                <a:cs typeface="Calibri"/>
              </a:rPr>
              <a:t> </a:t>
            </a:r>
            <a:r>
              <a:rPr lang="ru-RU" sz="800" spc="-9" dirty="0">
                <a:cs typeface="Calibri"/>
              </a:rPr>
              <a:t>Н</a:t>
            </a:r>
            <a:r>
              <a:rPr lang="ru-RU" sz="800" dirty="0">
                <a:cs typeface="Calibri"/>
              </a:rPr>
              <a:t>е </a:t>
            </a:r>
            <a:r>
              <a:rPr lang="ru-RU" sz="800" spc="89" dirty="0">
                <a:cs typeface="Calibri"/>
              </a:rPr>
              <a:t> </a:t>
            </a:r>
            <a:r>
              <a:rPr lang="ru-RU" sz="800" spc="-4" dirty="0" err="1">
                <a:cs typeface="Calibri"/>
              </a:rPr>
              <a:t>из</a:t>
            </a:r>
            <a:r>
              <a:rPr lang="ru-RU" sz="800" dirty="0" err="1">
                <a:cs typeface="Calibri"/>
              </a:rPr>
              <a:t>вършв</a:t>
            </a:r>
            <a:r>
              <a:rPr lang="ru-RU" sz="800" spc="9" dirty="0" err="1">
                <a:cs typeface="Calibri"/>
              </a:rPr>
              <a:t>а</a:t>
            </a:r>
            <a:r>
              <a:rPr lang="ru-RU" sz="800" spc="-4" dirty="0" err="1">
                <a:cs typeface="Calibri"/>
              </a:rPr>
              <a:t>й</a:t>
            </a:r>
            <a:r>
              <a:rPr lang="ru-RU" sz="800" dirty="0" err="1">
                <a:cs typeface="Calibri"/>
              </a:rPr>
              <a:t>те</a:t>
            </a:r>
            <a:r>
              <a:rPr lang="ru-RU" sz="800" dirty="0">
                <a:cs typeface="Calibri"/>
              </a:rPr>
              <a:t> </a:t>
            </a:r>
            <a:r>
              <a:rPr lang="ru-RU" sz="800" spc="90" dirty="0">
                <a:cs typeface="Calibri"/>
              </a:rPr>
              <a:t> </a:t>
            </a:r>
            <a:r>
              <a:rPr lang="ru-RU" sz="800" spc="-4" dirty="0">
                <a:cs typeface="Calibri"/>
              </a:rPr>
              <a:t>с</a:t>
            </a:r>
            <a:r>
              <a:rPr lang="ru-RU" sz="800" dirty="0">
                <a:cs typeface="Calibri"/>
              </a:rPr>
              <a:t>а</a:t>
            </a:r>
            <a:r>
              <a:rPr lang="ru-RU" sz="800" spc="-4" dirty="0">
                <a:cs typeface="Calibri"/>
              </a:rPr>
              <a:t>м</a:t>
            </a:r>
            <a:r>
              <a:rPr lang="ru-RU" sz="800" dirty="0">
                <a:cs typeface="Calibri"/>
              </a:rPr>
              <a:t>и </a:t>
            </a:r>
            <a:r>
              <a:rPr lang="ru-RU" sz="800" spc="95" dirty="0">
                <a:cs typeface="Calibri"/>
              </a:rPr>
              <a:t> </a:t>
            </a:r>
            <a:r>
              <a:rPr lang="ru-RU" sz="800" dirty="0">
                <a:cs typeface="Calibri"/>
              </a:rPr>
              <a:t>р</a:t>
            </a:r>
            <a:r>
              <a:rPr lang="ru-RU" sz="800" spc="-4" dirty="0">
                <a:cs typeface="Calibri"/>
              </a:rPr>
              <a:t>е</a:t>
            </a:r>
            <a:r>
              <a:rPr lang="ru-RU" sz="800" spc="9" dirty="0">
                <a:cs typeface="Calibri"/>
              </a:rPr>
              <a:t>м</a:t>
            </a:r>
            <a:r>
              <a:rPr lang="ru-RU" sz="800" spc="-4" dirty="0">
                <a:cs typeface="Calibri"/>
              </a:rPr>
              <a:t>о</a:t>
            </a:r>
            <a:r>
              <a:rPr lang="ru-RU" sz="800" dirty="0">
                <a:cs typeface="Calibri"/>
              </a:rPr>
              <a:t>нт </a:t>
            </a:r>
            <a:r>
              <a:rPr lang="ru-RU" sz="800" spc="95" dirty="0">
                <a:cs typeface="Calibri"/>
              </a:rPr>
              <a:t> </a:t>
            </a:r>
            <a:r>
              <a:rPr lang="ru-RU" sz="800" dirty="0">
                <a:cs typeface="Calibri"/>
              </a:rPr>
              <a:t>на </a:t>
            </a:r>
            <a:r>
              <a:rPr lang="ru-RU" sz="800" spc="79" dirty="0">
                <a:cs typeface="Calibri"/>
              </a:rPr>
              <a:t> </a:t>
            </a:r>
            <a:r>
              <a:rPr lang="ru-RU" sz="800" dirty="0">
                <a:cs typeface="Calibri"/>
              </a:rPr>
              <a:t>пр</a:t>
            </a:r>
            <a:r>
              <a:rPr lang="ru-RU" sz="800" spc="-4" dirty="0">
                <a:cs typeface="Calibri"/>
              </a:rPr>
              <a:t>оду</a:t>
            </a:r>
            <a:r>
              <a:rPr lang="ru-RU" sz="800" dirty="0">
                <a:cs typeface="Calibri"/>
              </a:rPr>
              <a:t>кта, </a:t>
            </a:r>
            <a:r>
              <a:rPr lang="ru-RU" sz="800" spc="95" dirty="0">
                <a:cs typeface="Calibri"/>
              </a:rPr>
              <a:t> </a:t>
            </a:r>
            <a:r>
              <a:rPr lang="ru-RU" sz="800" dirty="0">
                <a:cs typeface="Calibri"/>
              </a:rPr>
              <a:t>а </a:t>
            </a:r>
            <a:r>
              <a:rPr lang="ru-RU" sz="800" spc="90" dirty="0">
                <a:cs typeface="Calibri"/>
              </a:rPr>
              <a:t> </a:t>
            </a:r>
            <a:r>
              <a:rPr lang="ru-RU" sz="800" spc="-4" dirty="0">
                <a:cs typeface="Calibri"/>
              </a:rPr>
              <a:t>се</a:t>
            </a:r>
            <a:r>
              <a:rPr lang="en-US" sz="800" dirty="0">
                <a:cs typeface="Calibri"/>
              </a:rPr>
              <a:t> </a:t>
            </a:r>
            <a:r>
              <a:rPr lang="ru-RU" sz="800" spc="-4" dirty="0" err="1">
                <a:cs typeface="Calibri"/>
              </a:rPr>
              <a:t>с</a:t>
            </a:r>
            <a:r>
              <a:rPr lang="ru-RU" sz="800" dirty="0" err="1">
                <a:cs typeface="Calibri"/>
              </a:rPr>
              <a:t>вър</a:t>
            </a:r>
            <a:r>
              <a:rPr lang="ru-RU" sz="800" spc="-4" dirty="0" err="1">
                <a:cs typeface="Calibri"/>
              </a:rPr>
              <a:t>же</a:t>
            </a:r>
            <a:r>
              <a:rPr lang="ru-RU" sz="800" dirty="0" err="1">
                <a:cs typeface="Calibri"/>
              </a:rPr>
              <a:t>те</a:t>
            </a:r>
            <a:r>
              <a:rPr lang="ru-RU" sz="800" dirty="0">
                <a:cs typeface="Calibri"/>
              </a:rPr>
              <a:t> </a:t>
            </a:r>
            <a:r>
              <a:rPr lang="ru-RU" sz="800" spc="19" dirty="0">
                <a:cs typeface="Calibri"/>
              </a:rPr>
              <a:t> </a:t>
            </a:r>
            <a:r>
              <a:rPr lang="ru-RU" sz="800" dirty="0">
                <a:cs typeface="Calibri"/>
              </a:rPr>
              <a:t>с </a:t>
            </a:r>
            <a:r>
              <a:rPr lang="ru-RU" sz="800" spc="19" dirty="0">
                <a:cs typeface="Calibri"/>
              </a:rPr>
              <a:t> </a:t>
            </a:r>
            <a:r>
              <a:rPr lang="ru-RU" sz="800" spc="-4" dirty="0" err="1">
                <a:cs typeface="Calibri"/>
              </a:rPr>
              <a:t>о</a:t>
            </a:r>
            <a:r>
              <a:rPr lang="ru-RU" sz="800" dirty="0" err="1">
                <a:cs typeface="Calibri"/>
              </a:rPr>
              <a:t>т</a:t>
            </a:r>
            <a:r>
              <a:rPr lang="ru-RU" sz="800" spc="-4" dirty="0" err="1">
                <a:cs typeface="Calibri"/>
              </a:rPr>
              <a:t>о</a:t>
            </a:r>
            <a:r>
              <a:rPr lang="ru-RU" sz="800" dirty="0" err="1">
                <a:cs typeface="Calibri"/>
              </a:rPr>
              <a:t>р</a:t>
            </a:r>
            <a:r>
              <a:rPr lang="ru-RU" sz="800" spc="-4" dirty="0" err="1">
                <a:cs typeface="Calibri"/>
              </a:rPr>
              <a:t>из</a:t>
            </a:r>
            <a:r>
              <a:rPr lang="ru-RU" sz="800" spc="9" dirty="0" err="1">
                <a:cs typeface="Calibri"/>
              </a:rPr>
              <a:t>и</a:t>
            </a:r>
            <a:r>
              <a:rPr lang="ru-RU" sz="800" dirty="0" err="1">
                <a:cs typeface="Calibri"/>
              </a:rPr>
              <a:t>р</a:t>
            </a:r>
            <a:r>
              <a:rPr lang="ru-RU" sz="800" spc="-4" dirty="0" err="1">
                <a:cs typeface="Calibri"/>
              </a:rPr>
              <a:t>а</a:t>
            </a:r>
            <a:r>
              <a:rPr lang="ru-RU" sz="800" dirty="0" err="1">
                <a:cs typeface="Calibri"/>
              </a:rPr>
              <a:t>н</a:t>
            </a:r>
            <a:r>
              <a:rPr lang="ru-RU" sz="800" dirty="0">
                <a:cs typeface="Calibri"/>
              </a:rPr>
              <a:t> </a:t>
            </a:r>
            <a:r>
              <a:rPr lang="ru-RU" sz="800" spc="29" dirty="0">
                <a:cs typeface="Calibri"/>
              </a:rPr>
              <a:t> </a:t>
            </a:r>
            <a:r>
              <a:rPr lang="ru-RU" sz="800" spc="-4" dirty="0">
                <a:cs typeface="Calibri"/>
              </a:rPr>
              <a:t>се</a:t>
            </a:r>
            <a:r>
              <a:rPr lang="ru-RU" sz="800" dirty="0">
                <a:cs typeface="Calibri"/>
              </a:rPr>
              <a:t>р</a:t>
            </a:r>
            <a:r>
              <a:rPr lang="ru-RU" sz="800" spc="-4" dirty="0">
                <a:cs typeface="Calibri"/>
              </a:rPr>
              <a:t>ви</a:t>
            </a:r>
            <a:r>
              <a:rPr lang="ru-RU" sz="800" dirty="0">
                <a:cs typeface="Calibri"/>
              </a:rPr>
              <a:t>з </a:t>
            </a:r>
            <a:r>
              <a:rPr lang="ru-RU" sz="800" spc="19" dirty="0">
                <a:cs typeface="Calibri"/>
              </a:rPr>
              <a:t> </a:t>
            </a:r>
            <a:r>
              <a:rPr lang="ru-RU" sz="800" spc="-4" dirty="0">
                <a:cs typeface="Calibri"/>
              </a:rPr>
              <a:t>и</a:t>
            </a:r>
            <a:r>
              <a:rPr lang="ru-RU" sz="800" spc="9" dirty="0">
                <a:cs typeface="Calibri"/>
              </a:rPr>
              <a:t>л</a:t>
            </a:r>
            <a:r>
              <a:rPr lang="ru-RU" sz="800" dirty="0">
                <a:cs typeface="Calibri"/>
              </a:rPr>
              <a:t>и </a:t>
            </a:r>
            <a:r>
              <a:rPr lang="ru-RU" sz="800" spc="19" dirty="0">
                <a:cs typeface="Calibri"/>
              </a:rPr>
              <a:t> </a:t>
            </a:r>
            <a:r>
              <a:rPr lang="ru-RU" sz="800" dirty="0" err="1">
                <a:cs typeface="Calibri"/>
              </a:rPr>
              <a:t>търг</a:t>
            </a:r>
            <a:r>
              <a:rPr lang="ru-RU" sz="800" spc="-4" dirty="0" err="1">
                <a:cs typeface="Calibri"/>
              </a:rPr>
              <a:t>о</a:t>
            </a:r>
            <a:r>
              <a:rPr lang="ru-RU" sz="800" dirty="0" err="1">
                <a:cs typeface="Calibri"/>
              </a:rPr>
              <a:t>в</a:t>
            </a:r>
            <a:r>
              <a:rPr lang="ru-RU" sz="800" spc="-4" dirty="0" err="1">
                <a:cs typeface="Calibri"/>
              </a:rPr>
              <a:t>с</a:t>
            </a:r>
            <a:r>
              <a:rPr lang="ru-RU" sz="800" dirty="0" err="1">
                <a:cs typeface="Calibri"/>
              </a:rPr>
              <a:t>к</a:t>
            </a:r>
            <a:r>
              <a:rPr lang="ru-RU" sz="800" spc="-4" dirty="0" err="1">
                <a:cs typeface="Calibri"/>
              </a:rPr>
              <a:t>и</a:t>
            </a:r>
            <a:r>
              <a:rPr lang="ru-RU" sz="800" dirty="0" err="1">
                <a:cs typeface="Calibri"/>
              </a:rPr>
              <a:t>я</a:t>
            </a:r>
            <a:r>
              <a:rPr lang="ru-RU" sz="800" dirty="0">
                <a:cs typeface="Calibri"/>
              </a:rPr>
              <a:t> </a:t>
            </a:r>
            <a:r>
              <a:rPr lang="ru-RU" sz="800" spc="24" dirty="0">
                <a:cs typeface="Calibri"/>
              </a:rPr>
              <a:t> </a:t>
            </a:r>
            <a:r>
              <a:rPr lang="ru-RU" sz="800" dirty="0">
                <a:cs typeface="Calibri"/>
              </a:rPr>
              <a:t>а</a:t>
            </a:r>
            <a:r>
              <a:rPr lang="ru-RU" sz="800" spc="-4" dirty="0">
                <a:cs typeface="Calibri"/>
              </a:rPr>
              <a:t>ге</a:t>
            </a:r>
            <a:r>
              <a:rPr lang="ru-RU" sz="800" dirty="0">
                <a:cs typeface="Calibri"/>
              </a:rPr>
              <a:t>нт, </a:t>
            </a:r>
            <a:r>
              <a:rPr lang="ru-RU" sz="800" spc="14" dirty="0">
                <a:cs typeface="Calibri"/>
              </a:rPr>
              <a:t> </a:t>
            </a:r>
            <a:r>
              <a:rPr lang="ru-RU" sz="800" spc="-4" dirty="0">
                <a:cs typeface="Calibri"/>
              </a:rPr>
              <a:t>о</a:t>
            </a:r>
            <a:r>
              <a:rPr lang="ru-RU" sz="800" dirty="0">
                <a:cs typeface="Calibri"/>
              </a:rPr>
              <a:t>т </a:t>
            </a:r>
            <a:r>
              <a:rPr lang="ru-RU" sz="800" spc="24" dirty="0">
                <a:cs typeface="Calibri"/>
              </a:rPr>
              <a:t> </a:t>
            </a:r>
            <a:r>
              <a:rPr lang="ru-RU" sz="800" dirty="0" err="1">
                <a:cs typeface="Calibri"/>
              </a:rPr>
              <a:t>к</a:t>
            </a:r>
            <a:r>
              <a:rPr lang="ru-RU" sz="800" spc="-4" dirty="0" err="1">
                <a:cs typeface="Calibri"/>
              </a:rPr>
              <a:t>ой</a:t>
            </a:r>
            <a:r>
              <a:rPr lang="ru-RU" sz="800" dirty="0" err="1">
                <a:cs typeface="Calibri"/>
              </a:rPr>
              <a:t>то</a:t>
            </a:r>
            <a:r>
              <a:rPr lang="ru-RU" sz="800" dirty="0">
                <a:cs typeface="Calibri"/>
              </a:rPr>
              <a:t> </a:t>
            </a:r>
            <a:r>
              <a:rPr lang="ru-RU" sz="800" spc="19" dirty="0">
                <a:cs typeface="Calibri"/>
              </a:rPr>
              <a:t> </a:t>
            </a:r>
            <a:r>
              <a:rPr lang="ru-RU" sz="800" spc="-4" dirty="0">
                <a:cs typeface="Calibri"/>
              </a:rPr>
              <a:t>с</a:t>
            </a:r>
            <a:r>
              <a:rPr lang="ru-RU" sz="800" dirty="0">
                <a:cs typeface="Calibri"/>
              </a:rPr>
              <a:t>а</a:t>
            </a:r>
            <a:r>
              <a:rPr lang="ru-RU" sz="800" spc="-4" dirty="0">
                <a:cs typeface="Calibri"/>
              </a:rPr>
              <a:t>м</a:t>
            </a:r>
            <a:r>
              <a:rPr lang="ru-RU" sz="800" dirty="0">
                <a:cs typeface="Calibri"/>
              </a:rPr>
              <a:t>и </a:t>
            </a:r>
            <a:r>
              <a:rPr lang="ru-RU" sz="800" spc="19" dirty="0">
                <a:cs typeface="Calibri"/>
              </a:rPr>
              <a:t> </a:t>
            </a:r>
            <a:r>
              <a:rPr lang="ru-RU" sz="800" spc="-4" dirty="0" err="1">
                <a:cs typeface="Calibri"/>
              </a:rPr>
              <a:t>с</a:t>
            </a:r>
            <a:r>
              <a:rPr lang="ru-RU" sz="800" dirty="0" err="1">
                <a:cs typeface="Calibri"/>
              </a:rPr>
              <a:t>те</a:t>
            </a:r>
            <a:r>
              <a:rPr lang="ru-RU" sz="800" dirty="0">
                <a:cs typeface="Calibri"/>
              </a:rPr>
              <a:t> </a:t>
            </a:r>
            <a:r>
              <a:rPr lang="ru-RU" sz="800" spc="19" dirty="0">
                <a:cs typeface="Calibri"/>
              </a:rPr>
              <a:t> </a:t>
            </a:r>
            <a:r>
              <a:rPr lang="ru-RU" sz="800" spc="-4" dirty="0">
                <a:cs typeface="Calibri"/>
              </a:rPr>
              <a:t>з</a:t>
            </a:r>
            <a:r>
              <a:rPr lang="ru-RU" sz="800" dirty="0">
                <a:cs typeface="Calibri"/>
              </a:rPr>
              <a:t>ак</a:t>
            </a:r>
            <a:r>
              <a:rPr lang="ru-RU" sz="800" spc="-4" dirty="0">
                <a:cs typeface="Calibri"/>
              </a:rPr>
              <a:t>у</a:t>
            </a:r>
            <a:r>
              <a:rPr lang="ru-RU" sz="800" dirty="0">
                <a:cs typeface="Calibri"/>
              </a:rPr>
              <a:t>пи</a:t>
            </a:r>
            <a:r>
              <a:rPr lang="ru-RU" sz="800" spc="-4" dirty="0">
                <a:cs typeface="Calibri"/>
              </a:rPr>
              <a:t>л</a:t>
            </a:r>
            <a:r>
              <a:rPr lang="ru-RU" sz="800" dirty="0">
                <a:cs typeface="Calibri"/>
              </a:rPr>
              <a:t>и</a:t>
            </a:r>
            <a:r>
              <a:rPr lang="en-US" sz="800" dirty="0">
                <a:cs typeface="Calibri"/>
              </a:rPr>
              <a:t> </a:t>
            </a:r>
            <a:r>
              <a:rPr lang="ru-RU" sz="800" dirty="0">
                <a:cs typeface="Calibri"/>
              </a:rPr>
              <a:t>пр</a:t>
            </a:r>
            <a:r>
              <a:rPr lang="ru-RU" sz="800" spc="-4" dirty="0">
                <a:cs typeface="Calibri"/>
              </a:rPr>
              <a:t>оду</a:t>
            </a:r>
            <a:r>
              <a:rPr lang="ru-RU" sz="800" dirty="0">
                <a:cs typeface="Calibri"/>
              </a:rPr>
              <a:t>кта.</a:t>
            </a:r>
            <a:r>
              <a:rPr lang="ru-RU" sz="800" spc="9" dirty="0">
                <a:cs typeface="Calibri"/>
              </a:rPr>
              <a:t> </a:t>
            </a:r>
            <a:r>
              <a:rPr lang="ru-RU" sz="800" dirty="0">
                <a:cs typeface="Calibri"/>
              </a:rPr>
              <a:t>В</a:t>
            </a:r>
            <a:r>
              <a:rPr lang="ru-RU" sz="800" spc="-4" dirty="0">
                <a:cs typeface="Calibri"/>
              </a:rPr>
              <a:t> </a:t>
            </a:r>
            <a:r>
              <a:rPr lang="ru-RU" sz="800" dirty="0">
                <a:cs typeface="Calibri"/>
              </a:rPr>
              <a:t>пр</a:t>
            </a:r>
            <a:r>
              <a:rPr lang="ru-RU" sz="800" spc="-4" dirty="0">
                <a:cs typeface="Calibri"/>
              </a:rPr>
              <a:t>о</a:t>
            </a:r>
            <a:r>
              <a:rPr lang="ru-RU" sz="800" dirty="0">
                <a:cs typeface="Calibri"/>
              </a:rPr>
              <a:t>ти</a:t>
            </a:r>
            <a:r>
              <a:rPr lang="ru-RU" sz="800" spc="-4" dirty="0">
                <a:cs typeface="Calibri"/>
              </a:rPr>
              <a:t>ве</a:t>
            </a:r>
            <a:r>
              <a:rPr lang="ru-RU" sz="800" dirty="0">
                <a:cs typeface="Calibri"/>
              </a:rPr>
              <a:t>н</a:t>
            </a:r>
            <a:r>
              <a:rPr lang="ru-RU" sz="800" spc="4" dirty="0">
                <a:cs typeface="Calibri"/>
              </a:rPr>
              <a:t> </a:t>
            </a:r>
            <a:r>
              <a:rPr lang="ru-RU" sz="800" spc="-4" dirty="0">
                <a:cs typeface="Calibri"/>
              </a:rPr>
              <a:t>с</a:t>
            </a:r>
            <a:r>
              <a:rPr lang="ru-RU" sz="800" dirty="0">
                <a:cs typeface="Calibri"/>
              </a:rPr>
              <a:t>л</a:t>
            </a:r>
            <a:r>
              <a:rPr lang="ru-RU" sz="800" spc="-4" dirty="0">
                <a:cs typeface="Calibri"/>
              </a:rPr>
              <a:t>уч</a:t>
            </a:r>
            <a:r>
              <a:rPr lang="ru-RU" sz="800" dirty="0">
                <a:cs typeface="Calibri"/>
              </a:rPr>
              <a:t>ай</a:t>
            </a:r>
            <a:r>
              <a:rPr lang="ru-RU" sz="800" spc="4" dirty="0">
                <a:cs typeface="Calibri"/>
              </a:rPr>
              <a:t> </a:t>
            </a:r>
            <a:r>
              <a:rPr lang="ru-RU" sz="800" dirty="0" err="1">
                <a:cs typeface="Calibri"/>
              </a:rPr>
              <a:t>вашата</a:t>
            </a:r>
            <a:r>
              <a:rPr lang="ru-RU" sz="800" spc="9" dirty="0">
                <a:cs typeface="Calibri"/>
              </a:rPr>
              <a:t> </a:t>
            </a:r>
            <a:r>
              <a:rPr lang="ru-RU" sz="800" dirty="0" err="1">
                <a:cs typeface="Calibri"/>
              </a:rPr>
              <a:t>г</a:t>
            </a:r>
            <a:r>
              <a:rPr lang="ru-RU" sz="800" spc="-4" dirty="0" err="1">
                <a:cs typeface="Calibri"/>
              </a:rPr>
              <a:t>а</a:t>
            </a:r>
            <a:r>
              <a:rPr lang="ru-RU" sz="800" dirty="0" err="1">
                <a:cs typeface="Calibri"/>
              </a:rPr>
              <a:t>р</a:t>
            </a:r>
            <a:r>
              <a:rPr lang="ru-RU" sz="800" spc="-4" dirty="0" err="1">
                <a:cs typeface="Calibri"/>
              </a:rPr>
              <a:t>а</a:t>
            </a:r>
            <a:r>
              <a:rPr lang="ru-RU" sz="800" dirty="0" err="1">
                <a:cs typeface="Calibri"/>
              </a:rPr>
              <a:t>нц</a:t>
            </a:r>
            <a:r>
              <a:rPr lang="ru-RU" sz="800" spc="-4" dirty="0" err="1">
                <a:cs typeface="Calibri"/>
              </a:rPr>
              <a:t>и</a:t>
            </a:r>
            <a:r>
              <a:rPr lang="ru-RU" sz="800" dirty="0" err="1">
                <a:cs typeface="Calibri"/>
              </a:rPr>
              <a:t>я</a:t>
            </a:r>
            <a:r>
              <a:rPr lang="ru-RU" sz="800" dirty="0">
                <a:cs typeface="Calibri"/>
              </a:rPr>
              <a:t> </a:t>
            </a:r>
            <a:r>
              <a:rPr lang="ru-RU" sz="800" dirty="0" err="1">
                <a:cs typeface="Calibri"/>
              </a:rPr>
              <a:t>ще</a:t>
            </a:r>
            <a:r>
              <a:rPr lang="ru-RU" sz="800" spc="-4" dirty="0">
                <a:cs typeface="Calibri"/>
              </a:rPr>
              <a:t> </a:t>
            </a:r>
            <a:r>
              <a:rPr lang="ru-RU" sz="800" dirty="0" err="1">
                <a:cs typeface="Calibri"/>
              </a:rPr>
              <a:t>бъ</a:t>
            </a:r>
            <a:r>
              <a:rPr lang="ru-RU" sz="800" spc="-4" dirty="0" err="1">
                <a:cs typeface="Calibri"/>
              </a:rPr>
              <a:t>д</a:t>
            </a:r>
            <a:r>
              <a:rPr lang="ru-RU" sz="800" dirty="0" err="1">
                <a:cs typeface="Calibri"/>
              </a:rPr>
              <a:t>е</a:t>
            </a:r>
            <a:r>
              <a:rPr lang="ru-RU" sz="800" spc="-14" dirty="0">
                <a:cs typeface="Calibri"/>
              </a:rPr>
              <a:t> </a:t>
            </a:r>
            <a:r>
              <a:rPr lang="ru-RU" sz="800" dirty="0" err="1">
                <a:cs typeface="Calibri"/>
              </a:rPr>
              <a:t>ан</a:t>
            </a:r>
            <a:r>
              <a:rPr lang="ru-RU" sz="800" spc="-4" dirty="0" err="1">
                <a:cs typeface="Calibri"/>
              </a:rPr>
              <a:t>у</a:t>
            </a:r>
            <a:r>
              <a:rPr lang="ru-RU" sz="800" dirty="0" err="1">
                <a:cs typeface="Calibri"/>
              </a:rPr>
              <a:t>л</a:t>
            </a:r>
            <a:r>
              <a:rPr lang="ru-RU" sz="800" spc="-4" dirty="0" err="1">
                <a:cs typeface="Calibri"/>
              </a:rPr>
              <a:t>и</a:t>
            </a:r>
            <a:r>
              <a:rPr lang="ru-RU" sz="800" dirty="0" err="1">
                <a:cs typeface="Calibri"/>
              </a:rPr>
              <a:t>р</a:t>
            </a:r>
            <a:r>
              <a:rPr lang="ru-RU" sz="800" spc="-4" dirty="0" err="1">
                <a:cs typeface="Calibri"/>
              </a:rPr>
              <a:t>а</a:t>
            </a:r>
            <a:r>
              <a:rPr lang="ru-RU" sz="800" dirty="0" err="1">
                <a:cs typeface="Calibri"/>
              </a:rPr>
              <a:t>на</a:t>
            </a:r>
            <a:r>
              <a:rPr lang="ru-RU" sz="800" dirty="0" smtClean="0">
                <a:cs typeface="Calibri"/>
              </a:rPr>
              <a:t>.</a:t>
            </a:r>
            <a:endParaRPr lang="bg-BG" sz="800" dirty="0" smtClean="0">
              <a:cs typeface="Calibri"/>
            </a:endParaRPr>
          </a:p>
          <a:p>
            <a:pPr marL="12700" marR="2294">
              <a:lnSpc>
                <a:spcPts val="960"/>
              </a:lnSpc>
            </a:pPr>
            <a:r>
              <a:rPr lang="en-US" sz="800" dirty="0" smtClean="0">
                <a:cs typeface="Calibri"/>
              </a:rPr>
              <a:t>3</a:t>
            </a:r>
            <a:r>
              <a:rPr lang="ru-RU" sz="800" dirty="0">
                <a:cs typeface="Calibri"/>
              </a:rPr>
              <a:t>. </a:t>
            </a:r>
            <a:r>
              <a:rPr lang="ru-RU" sz="800" spc="105" dirty="0">
                <a:cs typeface="Calibri"/>
              </a:rPr>
              <a:t> </a:t>
            </a:r>
            <a:r>
              <a:rPr lang="ru-RU" sz="800" spc="-4" dirty="0" err="1">
                <a:cs typeface="Calibri"/>
              </a:rPr>
              <a:t>Ко</a:t>
            </a:r>
            <a:r>
              <a:rPr lang="ru-RU" sz="800" dirty="0" err="1">
                <a:cs typeface="Calibri"/>
              </a:rPr>
              <a:t>г</a:t>
            </a:r>
            <a:r>
              <a:rPr lang="ru-RU" sz="800" spc="-4" dirty="0" err="1">
                <a:cs typeface="Calibri"/>
              </a:rPr>
              <a:t>а</a:t>
            </a:r>
            <a:r>
              <a:rPr lang="ru-RU" sz="800" dirty="0" err="1">
                <a:cs typeface="Calibri"/>
              </a:rPr>
              <a:t>то</a:t>
            </a:r>
            <a:r>
              <a:rPr lang="ru-RU" sz="800" dirty="0">
                <a:cs typeface="Calibri"/>
              </a:rPr>
              <a:t> </a:t>
            </a:r>
            <a:r>
              <a:rPr lang="ru-RU" sz="800" spc="115" dirty="0">
                <a:cs typeface="Calibri"/>
              </a:rPr>
              <a:t> </a:t>
            </a:r>
            <a:r>
              <a:rPr lang="ru-RU" sz="800" dirty="0">
                <a:cs typeface="Calibri"/>
              </a:rPr>
              <a:t>не </a:t>
            </a:r>
            <a:r>
              <a:rPr lang="ru-RU" sz="800" spc="115" dirty="0">
                <a:cs typeface="Calibri"/>
              </a:rPr>
              <a:t> </a:t>
            </a:r>
            <a:r>
              <a:rPr lang="ru-RU" sz="800" spc="-4" dirty="0" err="1">
                <a:cs typeface="Calibri"/>
              </a:rPr>
              <a:t>из</a:t>
            </a:r>
            <a:r>
              <a:rPr lang="ru-RU" sz="800" dirty="0" err="1">
                <a:cs typeface="Calibri"/>
              </a:rPr>
              <a:t>пол</a:t>
            </a:r>
            <a:r>
              <a:rPr lang="ru-RU" sz="800" spc="-4" dirty="0" err="1">
                <a:cs typeface="Calibri"/>
              </a:rPr>
              <a:t>з</a:t>
            </a:r>
            <a:r>
              <a:rPr lang="ru-RU" sz="800" dirty="0" err="1">
                <a:cs typeface="Calibri"/>
              </a:rPr>
              <a:t>вате</a:t>
            </a:r>
            <a:r>
              <a:rPr lang="ru-RU" sz="800" dirty="0">
                <a:cs typeface="Calibri"/>
              </a:rPr>
              <a:t> </a:t>
            </a:r>
            <a:r>
              <a:rPr lang="ru-RU" sz="800" spc="115" dirty="0">
                <a:cs typeface="Calibri"/>
              </a:rPr>
              <a:t> </a:t>
            </a:r>
            <a:r>
              <a:rPr lang="ru-RU" sz="800" dirty="0" err="1">
                <a:cs typeface="Calibri"/>
              </a:rPr>
              <a:t>л</a:t>
            </a:r>
            <a:r>
              <a:rPr lang="ru-RU" sz="800" spc="-4" dirty="0" err="1">
                <a:cs typeface="Calibri"/>
              </a:rPr>
              <a:t>ю</a:t>
            </a:r>
            <a:r>
              <a:rPr lang="ru-RU" sz="800" spc="9" dirty="0" err="1">
                <a:cs typeface="Calibri"/>
              </a:rPr>
              <a:t>л</a:t>
            </a:r>
            <a:r>
              <a:rPr lang="ru-RU" sz="800" dirty="0" err="1">
                <a:cs typeface="Calibri"/>
              </a:rPr>
              <a:t>ка</a:t>
            </a:r>
            <a:r>
              <a:rPr lang="ru-RU" sz="800" spc="9" dirty="0" err="1">
                <a:cs typeface="Calibri"/>
              </a:rPr>
              <a:t>т</a:t>
            </a:r>
            <a:r>
              <a:rPr lang="ru-RU" sz="800" dirty="0" err="1">
                <a:cs typeface="Calibri"/>
              </a:rPr>
              <a:t>а</a:t>
            </a:r>
            <a:r>
              <a:rPr lang="ru-RU" sz="800" dirty="0">
                <a:cs typeface="Calibri"/>
              </a:rPr>
              <a:t>, </a:t>
            </a:r>
            <a:r>
              <a:rPr lang="ru-RU" sz="800" spc="120" dirty="0">
                <a:cs typeface="Calibri"/>
              </a:rPr>
              <a:t> </a:t>
            </a:r>
            <a:r>
              <a:rPr lang="ru-RU" sz="800" spc="-4" dirty="0">
                <a:cs typeface="Calibri"/>
              </a:rPr>
              <a:t>мо</a:t>
            </a:r>
            <a:r>
              <a:rPr lang="ru-RU" sz="800" dirty="0">
                <a:cs typeface="Calibri"/>
              </a:rPr>
              <a:t>ля, </a:t>
            </a:r>
            <a:r>
              <a:rPr lang="ru-RU" sz="800" spc="110" dirty="0">
                <a:cs typeface="Calibri"/>
              </a:rPr>
              <a:t> </a:t>
            </a:r>
            <a:r>
              <a:rPr lang="ru-RU" sz="800" spc="-4" dirty="0" err="1">
                <a:cs typeface="Calibri"/>
              </a:rPr>
              <a:t>с</a:t>
            </a:r>
            <a:r>
              <a:rPr lang="ru-RU" sz="800" dirty="0" err="1">
                <a:cs typeface="Calibri"/>
              </a:rPr>
              <a:t>ъхра</a:t>
            </a:r>
            <a:r>
              <a:rPr lang="ru-RU" sz="800" spc="-9" dirty="0" err="1">
                <a:cs typeface="Calibri"/>
              </a:rPr>
              <a:t>н</a:t>
            </a:r>
            <a:r>
              <a:rPr lang="ru-RU" sz="800" dirty="0" err="1">
                <a:cs typeface="Calibri"/>
              </a:rPr>
              <a:t>ява</a:t>
            </a:r>
            <a:r>
              <a:rPr lang="ru-RU" sz="800" spc="-4" dirty="0" err="1">
                <a:cs typeface="Calibri"/>
              </a:rPr>
              <a:t>й</a:t>
            </a:r>
            <a:r>
              <a:rPr lang="ru-RU" sz="800" dirty="0" err="1">
                <a:cs typeface="Calibri"/>
              </a:rPr>
              <a:t>те</a:t>
            </a:r>
            <a:r>
              <a:rPr lang="ru-RU" sz="800" dirty="0">
                <a:cs typeface="Calibri"/>
              </a:rPr>
              <a:t> </a:t>
            </a:r>
            <a:r>
              <a:rPr lang="ru-RU" sz="800" spc="115" dirty="0">
                <a:cs typeface="Calibri"/>
              </a:rPr>
              <a:t> </a:t>
            </a:r>
            <a:r>
              <a:rPr lang="ru-RU" sz="800" dirty="0">
                <a:cs typeface="Calibri"/>
              </a:rPr>
              <a:t>я </a:t>
            </a:r>
            <a:r>
              <a:rPr lang="ru-RU" sz="800" spc="110" dirty="0">
                <a:cs typeface="Calibri"/>
              </a:rPr>
              <a:t> </a:t>
            </a:r>
            <a:r>
              <a:rPr lang="ru-RU" sz="800" dirty="0">
                <a:cs typeface="Calibri"/>
              </a:rPr>
              <a:t>на </a:t>
            </a:r>
            <a:r>
              <a:rPr lang="ru-RU" sz="800" spc="115" dirty="0">
                <a:cs typeface="Calibri"/>
              </a:rPr>
              <a:t> </a:t>
            </a:r>
            <a:r>
              <a:rPr lang="ru-RU" sz="800" spc="-4" dirty="0">
                <a:cs typeface="Calibri"/>
              </a:rPr>
              <a:t>су</a:t>
            </a:r>
            <a:r>
              <a:rPr lang="ru-RU" sz="800" dirty="0">
                <a:cs typeface="Calibri"/>
              </a:rPr>
              <a:t>х</a:t>
            </a:r>
            <a:r>
              <a:rPr lang="ru-RU" sz="800" spc="-4" dirty="0">
                <a:cs typeface="Calibri"/>
              </a:rPr>
              <a:t>о</a:t>
            </a:r>
            <a:r>
              <a:rPr lang="ru-RU" sz="800" dirty="0">
                <a:cs typeface="Calibri"/>
              </a:rPr>
              <a:t>, </a:t>
            </a:r>
            <a:r>
              <a:rPr lang="ru-RU" sz="800" spc="110" dirty="0">
                <a:cs typeface="Calibri"/>
              </a:rPr>
              <a:t> </a:t>
            </a:r>
            <a:r>
              <a:rPr lang="ru-RU" sz="800" dirty="0" err="1">
                <a:cs typeface="Calibri"/>
              </a:rPr>
              <a:t>пр</a:t>
            </a:r>
            <a:r>
              <a:rPr lang="ru-RU" sz="800" spc="-4" dirty="0" err="1">
                <a:cs typeface="Calibri"/>
              </a:rPr>
              <a:t>о</a:t>
            </a:r>
            <a:r>
              <a:rPr lang="ru-RU" sz="800" dirty="0" err="1">
                <a:cs typeface="Calibri"/>
              </a:rPr>
              <a:t>в</a:t>
            </a:r>
            <a:r>
              <a:rPr lang="ru-RU" sz="800" spc="-4" dirty="0" err="1">
                <a:cs typeface="Calibri"/>
              </a:rPr>
              <a:t>е</a:t>
            </a:r>
            <a:r>
              <a:rPr lang="ru-RU" sz="800" dirty="0" err="1">
                <a:cs typeface="Calibri"/>
              </a:rPr>
              <a:t>т</a:t>
            </a:r>
            <a:r>
              <a:rPr lang="ru-RU" sz="800" spc="9" dirty="0" err="1">
                <a:cs typeface="Calibri"/>
              </a:rPr>
              <a:t>р</a:t>
            </a:r>
            <a:r>
              <a:rPr lang="ru-RU" sz="800" spc="-4" dirty="0" err="1">
                <a:cs typeface="Calibri"/>
              </a:rPr>
              <a:t>и</a:t>
            </a:r>
            <a:r>
              <a:rPr lang="ru-RU" sz="800" dirty="0" err="1">
                <a:cs typeface="Calibri"/>
              </a:rPr>
              <a:t>во</a:t>
            </a:r>
            <a:r>
              <a:rPr lang="ru-RU" sz="800" dirty="0">
                <a:cs typeface="Calibri"/>
              </a:rPr>
              <a:t> </a:t>
            </a:r>
            <a:r>
              <a:rPr lang="ru-RU" sz="800" spc="115" dirty="0">
                <a:cs typeface="Calibri"/>
              </a:rPr>
              <a:t> </a:t>
            </a:r>
            <a:r>
              <a:rPr lang="ru-RU" sz="800" dirty="0" smtClean="0">
                <a:cs typeface="Calibri"/>
              </a:rPr>
              <a:t>и б</a:t>
            </a:r>
            <a:r>
              <a:rPr lang="ru-RU" sz="800" spc="-4" dirty="0" smtClean="0">
                <a:cs typeface="Calibri"/>
              </a:rPr>
              <a:t>езо</a:t>
            </a:r>
            <a:r>
              <a:rPr lang="ru-RU" sz="800" dirty="0" smtClean="0">
                <a:cs typeface="Calibri"/>
              </a:rPr>
              <a:t>па</a:t>
            </a:r>
            <a:r>
              <a:rPr lang="ru-RU" sz="800" spc="-4" dirty="0" smtClean="0">
                <a:cs typeface="Calibri"/>
              </a:rPr>
              <a:t>с</a:t>
            </a:r>
            <a:r>
              <a:rPr lang="ru-RU" sz="800" dirty="0" smtClean="0">
                <a:cs typeface="Calibri"/>
              </a:rPr>
              <a:t>но</a:t>
            </a:r>
            <a:r>
              <a:rPr lang="ru-RU" sz="800" spc="115" dirty="0" smtClean="0">
                <a:cs typeface="Calibri"/>
              </a:rPr>
              <a:t> </a:t>
            </a:r>
            <a:r>
              <a:rPr lang="ru-RU" sz="800" spc="-4" dirty="0" err="1">
                <a:cs typeface="Calibri"/>
              </a:rPr>
              <a:t>м</a:t>
            </a:r>
            <a:r>
              <a:rPr lang="ru-RU" sz="800" dirty="0" err="1">
                <a:cs typeface="Calibri"/>
              </a:rPr>
              <a:t>я</a:t>
            </a:r>
            <a:r>
              <a:rPr lang="ru-RU" sz="800" spc="-4" dirty="0" err="1">
                <a:cs typeface="Calibri"/>
              </a:rPr>
              <a:t>с</a:t>
            </a:r>
            <a:r>
              <a:rPr lang="ru-RU" sz="800" dirty="0" err="1">
                <a:cs typeface="Calibri"/>
              </a:rPr>
              <a:t>т</a:t>
            </a:r>
            <a:r>
              <a:rPr lang="ru-RU" sz="800" spc="-4" dirty="0" err="1">
                <a:cs typeface="Calibri"/>
              </a:rPr>
              <a:t>о</a:t>
            </a:r>
            <a:r>
              <a:rPr lang="ru-RU" sz="800" dirty="0">
                <a:cs typeface="Calibri"/>
              </a:rPr>
              <a:t>.</a:t>
            </a:r>
            <a:r>
              <a:rPr lang="ru-RU" sz="800" spc="110" dirty="0">
                <a:cs typeface="Calibri"/>
              </a:rPr>
              <a:t> </a:t>
            </a:r>
            <a:r>
              <a:rPr lang="ru-RU" sz="800" spc="4" dirty="0">
                <a:cs typeface="Calibri"/>
              </a:rPr>
              <a:t>Н</a:t>
            </a:r>
            <a:r>
              <a:rPr lang="ru-RU" sz="800" dirty="0">
                <a:cs typeface="Calibri"/>
              </a:rPr>
              <a:t>е</a:t>
            </a:r>
            <a:r>
              <a:rPr lang="ru-RU" sz="800" spc="115" dirty="0">
                <a:cs typeface="Calibri"/>
              </a:rPr>
              <a:t> </a:t>
            </a:r>
            <a:r>
              <a:rPr lang="ru-RU" sz="800" spc="-4" dirty="0" err="1">
                <a:cs typeface="Calibri"/>
              </a:rPr>
              <a:t>с</a:t>
            </a:r>
            <a:r>
              <a:rPr lang="ru-RU" sz="800" dirty="0" err="1">
                <a:cs typeface="Calibri"/>
              </a:rPr>
              <a:t>ъхранява</a:t>
            </a:r>
            <a:r>
              <a:rPr lang="ru-RU" sz="800" spc="-4" dirty="0" err="1">
                <a:cs typeface="Calibri"/>
              </a:rPr>
              <a:t>й</a:t>
            </a:r>
            <a:r>
              <a:rPr lang="ru-RU" sz="800" dirty="0" err="1">
                <a:cs typeface="Calibri"/>
              </a:rPr>
              <a:t>те</a:t>
            </a:r>
            <a:r>
              <a:rPr lang="ru-RU" sz="800" spc="115" dirty="0">
                <a:cs typeface="Calibri"/>
              </a:rPr>
              <a:t> </a:t>
            </a:r>
            <a:r>
              <a:rPr lang="ru-RU" sz="800" dirty="0">
                <a:cs typeface="Calibri"/>
              </a:rPr>
              <a:t>пр</a:t>
            </a:r>
            <a:r>
              <a:rPr lang="ru-RU" sz="800" spc="-4" dirty="0">
                <a:cs typeface="Calibri"/>
              </a:rPr>
              <a:t>оду</a:t>
            </a:r>
            <a:r>
              <a:rPr lang="ru-RU" sz="800" dirty="0">
                <a:cs typeface="Calibri"/>
              </a:rPr>
              <a:t>кта</a:t>
            </a:r>
            <a:r>
              <a:rPr lang="ru-RU" sz="800" spc="115" dirty="0">
                <a:cs typeface="Calibri"/>
              </a:rPr>
              <a:t> </a:t>
            </a:r>
            <a:r>
              <a:rPr lang="ru-RU" sz="800" dirty="0">
                <a:cs typeface="Calibri"/>
              </a:rPr>
              <a:t>в</a:t>
            </a:r>
            <a:r>
              <a:rPr lang="ru-RU" sz="800" spc="115" dirty="0">
                <a:cs typeface="Calibri"/>
              </a:rPr>
              <a:t> </a:t>
            </a:r>
            <a:r>
              <a:rPr lang="ru-RU" sz="800" dirty="0" err="1">
                <a:cs typeface="Calibri"/>
              </a:rPr>
              <a:t>прашно</a:t>
            </a:r>
            <a:r>
              <a:rPr lang="ru-RU" sz="800" dirty="0">
                <a:cs typeface="Calibri"/>
              </a:rPr>
              <a:t>,</a:t>
            </a:r>
            <a:r>
              <a:rPr lang="ru-RU" sz="800" spc="120" dirty="0">
                <a:cs typeface="Calibri"/>
              </a:rPr>
              <a:t> </a:t>
            </a:r>
            <a:r>
              <a:rPr lang="ru-RU" sz="800" dirty="0">
                <a:cs typeface="Calibri"/>
              </a:rPr>
              <a:t>в</a:t>
            </a:r>
            <a:r>
              <a:rPr lang="ru-RU" sz="800" spc="-4" dirty="0">
                <a:cs typeface="Calibri"/>
              </a:rPr>
              <a:t>л</a:t>
            </a:r>
            <a:r>
              <a:rPr lang="ru-RU" sz="800" dirty="0">
                <a:cs typeface="Calibri"/>
              </a:rPr>
              <a:t>а</a:t>
            </a:r>
            <a:r>
              <a:rPr lang="ru-RU" sz="800" spc="-4" dirty="0">
                <a:cs typeface="Calibri"/>
              </a:rPr>
              <a:t>ж</a:t>
            </a:r>
            <a:r>
              <a:rPr lang="ru-RU" sz="800" dirty="0">
                <a:cs typeface="Calibri"/>
              </a:rPr>
              <a:t>но</a:t>
            </a:r>
            <a:r>
              <a:rPr lang="ru-RU" sz="800" spc="115" dirty="0">
                <a:cs typeface="Calibri"/>
              </a:rPr>
              <a:t> </a:t>
            </a:r>
            <a:r>
              <a:rPr lang="ru-RU" sz="800" dirty="0">
                <a:cs typeface="Calibri"/>
              </a:rPr>
              <a:t>по</a:t>
            </a:r>
            <a:r>
              <a:rPr lang="ru-RU" sz="800" spc="-4" dirty="0">
                <a:cs typeface="Calibri"/>
              </a:rPr>
              <a:t>м</a:t>
            </a:r>
            <a:r>
              <a:rPr lang="ru-RU" sz="800" spc="4" dirty="0">
                <a:cs typeface="Calibri"/>
              </a:rPr>
              <a:t>е</a:t>
            </a:r>
            <a:r>
              <a:rPr lang="ru-RU" sz="800" dirty="0">
                <a:cs typeface="Calibri"/>
              </a:rPr>
              <a:t>щ</a:t>
            </a:r>
            <a:r>
              <a:rPr lang="ru-RU" sz="800" spc="-4" dirty="0">
                <a:cs typeface="Calibri"/>
              </a:rPr>
              <a:t>е</a:t>
            </a:r>
            <a:r>
              <a:rPr lang="ru-RU" sz="800" dirty="0">
                <a:cs typeface="Calibri"/>
              </a:rPr>
              <a:t>ние</a:t>
            </a:r>
            <a:r>
              <a:rPr lang="ru-RU" sz="800" spc="115" dirty="0">
                <a:cs typeface="Calibri"/>
              </a:rPr>
              <a:t> </a:t>
            </a:r>
            <a:r>
              <a:rPr lang="ru-RU" sz="800" dirty="0">
                <a:cs typeface="Calibri"/>
              </a:rPr>
              <a:t>с</a:t>
            </a:r>
            <a:r>
              <a:rPr lang="ru-RU" sz="800" spc="115" dirty="0">
                <a:cs typeface="Calibri"/>
              </a:rPr>
              <a:t> </a:t>
            </a:r>
            <a:r>
              <a:rPr lang="ru-RU" sz="800" spc="-4" dirty="0" smtClean="0">
                <a:cs typeface="Calibri"/>
              </a:rPr>
              <a:t>м</a:t>
            </a:r>
            <a:r>
              <a:rPr lang="ru-RU" sz="800" dirty="0" smtClean="0">
                <a:cs typeface="Calibri"/>
              </a:rPr>
              <a:t>но</a:t>
            </a:r>
            <a:r>
              <a:rPr lang="ru-RU" sz="800" spc="-4" dirty="0" smtClean="0">
                <a:cs typeface="Calibri"/>
              </a:rPr>
              <a:t>г</a:t>
            </a:r>
            <a:r>
              <a:rPr lang="ru-RU" sz="800" dirty="0" smtClean="0">
                <a:cs typeface="Calibri"/>
              </a:rPr>
              <a:t>о </a:t>
            </a:r>
            <a:r>
              <a:rPr lang="ru-RU" sz="800" dirty="0" err="1" smtClean="0">
                <a:cs typeface="Calibri"/>
              </a:rPr>
              <a:t>ни</a:t>
            </a:r>
            <a:r>
              <a:rPr lang="ru-RU" sz="800" spc="-4" dirty="0" err="1" smtClean="0">
                <a:cs typeface="Calibri"/>
              </a:rPr>
              <a:t>с</a:t>
            </a:r>
            <a:r>
              <a:rPr lang="ru-RU" sz="800" dirty="0" err="1" smtClean="0">
                <a:cs typeface="Calibri"/>
              </a:rPr>
              <a:t>ки</a:t>
            </a:r>
            <a:r>
              <a:rPr lang="ru-RU" sz="800" spc="-4" dirty="0" smtClean="0">
                <a:cs typeface="Calibri"/>
              </a:rPr>
              <a:t> </a:t>
            </a:r>
            <a:r>
              <a:rPr lang="ru-RU" sz="800" spc="-4" dirty="0">
                <a:cs typeface="Calibri"/>
              </a:rPr>
              <a:t>ил</a:t>
            </a:r>
            <a:r>
              <a:rPr lang="ru-RU" sz="800" dirty="0">
                <a:cs typeface="Calibri"/>
              </a:rPr>
              <a:t>и</a:t>
            </a:r>
            <a:r>
              <a:rPr lang="ru-RU" sz="800" spc="9" dirty="0">
                <a:cs typeface="Calibri"/>
              </a:rPr>
              <a:t> </a:t>
            </a:r>
            <a:r>
              <a:rPr lang="ru-RU" sz="800" spc="-4" dirty="0">
                <a:cs typeface="Calibri"/>
              </a:rPr>
              <a:t>м</a:t>
            </a:r>
            <a:r>
              <a:rPr lang="ru-RU" sz="800" dirty="0">
                <a:cs typeface="Calibri"/>
              </a:rPr>
              <a:t>но</a:t>
            </a:r>
            <a:r>
              <a:rPr lang="ru-RU" sz="800" spc="-4" dirty="0">
                <a:cs typeface="Calibri"/>
              </a:rPr>
              <a:t>г</a:t>
            </a:r>
            <a:r>
              <a:rPr lang="ru-RU" sz="800" dirty="0">
                <a:cs typeface="Calibri"/>
              </a:rPr>
              <a:t>о</a:t>
            </a:r>
            <a:r>
              <a:rPr lang="ru-RU" sz="800" spc="-4" dirty="0">
                <a:cs typeface="Calibri"/>
              </a:rPr>
              <a:t> </a:t>
            </a:r>
            <a:r>
              <a:rPr lang="ru-RU" sz="800" dirty="0" err="1">
                <a:cs typeface="Calibri"/>
              </a:rPr>
              <a:t>в</a:t>
            </a:r>
            <a:r>
              <a:rPr lang="ru-RU" sz="800" spc="-4" dirty="0" err="1">
                <a:cs typeface="Calibri"/>
              </a:rPr>
              <a:t>исо</a:t>
            </a:r>
            <a:r>
              <a:rPr lang="ru-RU" sz="800" dirty="0" err="1">
                <a:cs typeface="Calibri"/>
              </a:rPr>
              <a:t>ки</a:t>
            </a:r>
            <a:r>
              <a:rPr lang="ru-RU" sz="800" spc="9" dirty="0">
                <a:cs typeface="Calibri"/>
              </a:rPr>
              <a:t> </a:t>
            </a:r>
            <a:r>
              <a:rPr lang="ru-RU" sz="800" spc="-4" dirty="0" err="1">
                <a:cs typeface="Calibri"/>
              </a:rPr>
              <a:t>с</a:t>
            </a:r>
            <a:r>
              <a:rPr lang="ru-RU" sz="800" dirty="0" err="1">
                <a:cs typeface="Calibri"/>
              </a:rPr>
              <a:t>та</a:t>
            </a:r>
            <a:r>
              <a:rPr lang="ru-RU" sz="800" spc="-4" dirty="0" err="1">
                <a:cs typeface="Calibri"/>
              </a:rPr>
              <a:t>й</a:t>
            </a:r>
            <a:r>
              <a:rPr lang="ru-RU" sz="800" dirty="0" err="1">
                <a:cs typeface="Calibri"/>
              </a:rPr>
              <a:t>ни</a:t>
            </a:r>
            <a:r>
              <a:rPr lang="ru-RU" sz="800" spc="9" dirty="0">
                <a:cs typeface="Calibri"/>
              </a:rPr>
              <a:t> </a:t>
            </a:r>
            <a:r>
              <a:rPr lang="ru-RU" sz="800" dirty="0" err="1">
                <a:cs typeface="Calibri"/>
              </a:rPr>
              <a:t>т</a:t>
            </a:r>
            <a:r>
              <a:rPr lang="ru-RU" sz="800" spc="-4" dirty="0" err="1">
                <a:cs typeface="Calibri"/>
              </a:rPr>
              <a:t>ем</a:t>
            </a:r>
            <a:r>
              <a:rPr lang="ru-RU" sz="800" dirty="0" err="1">
                <a:cs typeface="Calibri"/>
              </a:rPr>
              <a:t>п</a:t>
            </a:r>
            <a:r>
              <a:rPr lang="ru-RU" sz="800" spc="-4" dirty="0" err="1">
                <a:cs typeface="Calibri"/>
              </a:rPr>
              <a:t>е</a:t>
            </a:r>
            <a:r>
              <a:rPr lang="ru-RU" sz="800" dirty="0" err="1">
                <a:cs typeface="Calibri"/>
              </a:rPr>
              <a:t>р</a:t>
            </a:r>
            <a:r>
              <a:rPr lang="ru-RU" sz="800" spc="-4" dirty="0" err="1">
                <a:cs typeface="Calibri"/>
              </a:rPr>
              <a:t>а</a:t>
            </a:r>
            <a:r>
              <a:rPr lang="ru-RU" sz="800" dirty="0" err="1">
                <a:cs typeface="Calibri"/>
              </a:rPr>
              <a:t>т</a:t>
            </a:r>
            <a:r>
              <a:rPr lang="ru-RU" sz="800" spc="-4" dirty="0" err="1">
                <a:cs typeface="Calibri"/>
              </a:rPr>
              <a:t>у</a:t>
            </a:r>
            <a:r>
              <a:rPr lang="ru-RU" sz="800" dirty="0" err="1">
                <a:cs typeface="Calibri"/>
              </a:rPr>
              <a:t>р</a:t>
            </a:r>
            <a:r>
              <a:rPr lang="ru-RU" sz="800" spc="-4" dirty="0" err="1">
                <a:cs typeface="Calibri"/>
              </a:rPr>
              <a:t>и</a:t>
            </a:r>
            <a:r>
              <a:rPr lang="ru-RU" sz="800" dirty="0">
                <a:cs typeface="Calibri"/>
              </a:rPr>
              <a:t>.</a:t>
            </a:r>
          </a:p>
          <a:p>
            <a:pPr marL="12700" marR="15098">
              <a:lnSpc>
                <a:spcPts val="960"/>
              </a:lnSpc>
            </a:pPr>
            <a:r>
              <a:rPr lang="en-US" sz="800" dirty="0">
                <a:cs typeface="Calibri"/>
              </a:rPr>
              <a:t>4</a:t>
            </a:r>
            <a:r>
              <a:rPr lang="ru-RU" sz="800" dirty="0">
                <a:cs typeface="Calibri"/>
              </a:rPr>
              <a:t> . </a:t>
            </a:r>
            <a:r>
              <a:rPr lang="ru-RU" sz="800" dirty="0" err="1">
                <a:cs typeface="Calibri"/>
              </a:rPr>
              <a:t>Съхранявайте</a:t>
            </a:r>
            <a:r>
              <a:rPr lang="ru-RU" sz="800" dirty="0">
                <a:cs typeface="Calibri"/>
              </a:rPr>
              <a:t> продукта </a:t>
            </a:r>
            <a:r>
              <a:rPr lang="ru-RU" sz="800" dirty="0" err="1">
                <a:cs typeface="Calibri"/>
              </a:rPr>
              <a:t>далеч</a:t>
            </a:r>
            <a:r>
              <a:rPr lang="ru-RU" sz="800" dirty="0">
                <a:cs typeface="Calibri"/>
              </a:rPr>
              <a:t> от </a:t>
            </a:r>
            <a:r>
              <a:rPr lang="ru-RU" sz="800" dirty="0" err="1">
                <a:cs typeface="Calibri"/>
              </a:rPr>
              <a:t>деца</a:t>
            </a:r>
            <a:r>
              <a:rPr lang="ru-RU" sz="800" dirty="0">
                <a:cs typeface="Calibri"/>
              </a:rPr>
              <a:t>.</a:t>
            </a:r>
          </a:p>
          <a:p>
            <a:pPr marL="12700" marR="2330">
              <a:lnSpc>
                <a:spcPts val="960"/>
              </a:lnSpc>
            </a:pPr>
            <a:r>
              <a:rPr lang="en-US" sz="800" dirty="0">
                <a:cs typeface="Calibri"/>
              </a:rPr>
              <a:t>5</a:t>
            </a:r>
            <a:r>
              <a:rPr lang="ru-RU" sz="800" dirty="0">
                <a:cs typeface="Calibri"/>
              </a:rPr>
              <a:t>.</a:t>
            </a:r>
            <a:r>
              <a:rPr lang="ru-RU" sz="800" spc="155" dirty="0">
                <a:cs typeface="Calibri"/>
              </a:rPr>
              <a:t> </a:t>
            </a:r>
            <a:r>
              <a:rPr lang="ru-RU" sz="800" spc="4" dirty="0" err="1">
                <a:cs typeface="Calibri"/>
              </a:rPr>
              <a:t>П</a:t>
            </a:r>
            <a:r>
              <a:rPr lang="ru-RU" sz="800" dirty="0" err="1">
                <a:cs typeface="Calibri"/>
              </a:rPr>
              <a:t>л</a:t>
            </a:r>
            <a:r>
              <a:rPr lang="ru-RU" sz="800" spc="-4" dirty="0" err="1">
                <a:cs typeface="Calibri"/>
              </a:rPr>
              <a:t>а</a:t>
            </a:r>
            <a:r>
              <a:rPr lang="ru-RU" sz="800" dirty="0" err="1">
                <a:cs typeface="Calibri"/>
              </a:rPr>
              <a:t>т</a:t>
            </a:r>
            <a:r>
              <a:rPr lang="ru-RU" sz="800" spc="-4" dirty="0" err="1">
                <a:cs typeface="Calibri"/>
              </a:rPr>
              <a:t>о</a:t>
            </a:r>
            <a:r>
              <a:rPr lang="ru-RU" sz="800" dirty="0" err="1">
                <a:cs typeface="Calibri"/>
              </a:rPr>
              <a:t>в</a:t>
            </a:r>
            <a:r>
              <a:rPr lang="ru-RU" sz="800" spc="-4" dirty="0" err="1">
                <a:cs typeface="Calibri"/>
              </a:rPr>
              <a:t>е</a:t>
            </a:r>
            <a:r>
              <a:rPr lang="ru-RU" sz="800" dirty="0" err="1">
                <a:cs typeface="Calibri"/>
              </a:rPr>
              <a:t>те</a:t>
            </a:r>
            <a:r>
              <a:rPr lang="ru-RU" sz="800" spc="150" dirty="0">
                <a:cs typeface="Calibri"/>
              </a:rPr>
              <a:t> </a:t>
            </a:r>
            <a:r>
              <a:rPr lang="ru-RU" sz="800" dirty="0">
                <a:cs typeface="Calibri"/>
              </a:rPr>
              <a:t>по</a:t>
            </a:r>
            <a:r>
              <a:rPr lang="ru-RU" sz="800" spc="150" dirty="0">
                <a:cs typeface="Calibri"/>
              </a:rPr>
              <a:t> </a:t>
            </a:r>
            <a:r>
              <a:rPr lang="ru-RU" sz="800" dirty="0" err="1">
                <a:cs typeface="Calibri"/>
              </a:rPr>
              <a:t>л</a:t>
            </a:r>
            <a:r>
              <a:rPr lang="ru-RU" sz="800" spc="-4" dirty="0" err="1">
                <a:cs typeface="Calibri"/>
              </a:rPr>
              <a:t>ю</a:t>
            </a:r>
            <a:r>
              <a:rPr lang="ru-RU" sz="800" spc="9" dirty="0" err="1">
                <a:cs typeface="Calibri"/>
              </a:rPr>
              <a:t>л</a:t>
            </a:r>
            <a:r>
              <a:rPr lang="ru-RU" sz="800" dirty="0" err="1">
                <a:cs typeface="Calibri"/>
              </a:rPr>
              <a:t>ката</a:t>
            </a:r>
            <a:r>
              <a:rPr lang="ru-RU" sz="800" spc="155" dirty="0">
                <a:cs typeface="Calibri"/>
              </a:rPr>
              <a:t> </a:t>
            </a:r>
            <a:r>
              <a:rPr lang="ru-RU" sz="800" spc="9" dirty="0">
                <a:cs typeface="Calibri"/>
              </a:rPr>
              <a:t>с</a:t>
            </a:r>
            <a:r>
              <a:rPr lang="ru-RU" sz="800" dirty="0">
                <a:cs typeface="Calibri"/>
              </a:rPr>
              <a:t>е</a:t>
            </a:r>
            <a:r>
              <a:rPr lang="ru-RU" sz="800" spc="150" dirty="0">
                <a:cs typeface="Calibri"/>
              </a:rPr>
              <a:t> </a:t>
            </a:r>
            <a:r>
              <a:rPr lang="ru-RU" sz="800" dirty="0" err="1">
                <a:cs typeface="Calibri"/>
              </a:rPr>
              <a:t>по</a:t>
            </a:r>
            <a:r>
              <a:rPr lang="ru-RU" sz="800" spc="-4" dirty="0" err="1">
                <a:cs typeface="Calibri"/>
              </a:rPr>
              <a:t>чи</a:t>
            </a:r>
            <a:r>
              <a:rPr lang="ru-RU" sz="800" spc="4" dirty="0" err="1">
                <a:cs typeface="Calibri"/>
              </a:rPr>
              <a:t>с</a:t>
            </a:r>
            <a:r>
              <a:rPr lang="ru-RU" sz="800" dirty="0" err="1">
                <a:cs typeface="Calibri"/>
              </a:rPr>
              <a:t>тват</a:t>
            </a:r>
            <a:r>
              <a:rPr lang="ru-RU" sz="800" spc="155" dirty="0">
                <a:cs typeface="Calibri"/>
              </a:rPr>
              <a:t> </a:t>
            </a:r>
            <a:r>
              <a:rPr lang="ru-RU" sz="800" dirty="0">
                <a:cs typeface="Calibri"/>
              </a:rPr>
              <a:t>с</a:t>
            </a:r>
            <a:r>
              <a:rPr lang="ru-RU" sz="800" spc="150" dirty="0">
                <a:cs typeface="Calibri"/>
              </a:rPr>
              <a:t> </a:t>
            </a:r>
            <a:r>
              <a:rPr lang="ru-RU" sz="800" dirty="0" err="1">
                <a:cs typeface="Calibri"/>
              </a:rPr>
              <a:t>т</a:t>
            </a:r>
            <a:r>
              <a:rPr lang="ru-RU" sz="800" spc="-4" dirty="0" err="1">
                <a:cs typeface="Calibri"/>
              </a:rPr>
              <a:t>о</a:t>
            </a:r>
            <a:r>
              <a:rPr lang="ru-RU" sz="800" dirty="0" err="1">
                <a:cs typeface="Calibri"/>
              </a:rPr>
              <a:t>пла</a:t>
            </a:r>
            <a:r>
              <a:rPr lang="ru-RU" sz="800" spc="165" dirty="0">
                <a:cs typeface="Calibri"/>
              </a:rPr>
              <a:t> </a:t>
            </a:r>
            <a:r>
              <a:rPr lang="ru-RU" sz="800" dirty="0">
                <a:cs typeface="Calibri"/>
              </a:rPr>
              <a:t>в</a:t>
            </a:r>
            <a:r>
              <a:rPr lang="ru-RU" sz="800" spc="4" dirty="0">
                <a:cs typeface="Calibri"/>
              </a:rPr>
              <a:t>о</a:t>
            </a:r>
            <a:r>
              <a:rPr lang="ru-RU" sz="800" spc="-4" dirty="0">
                <a:cs typeface="Calibri"/>
              </a:rPr>
              <a:t>д</a:t>
            </a:r>
            <a:r>
              <a:rPr lang="ru-RU" sz="800" dirty="0">
                <a:cs typeface="Calibri"/>
              </a:rPr>
              <a:t>а</a:t>
            </a:r>
            <a:r>
              <a:rPr lang="ru-RU" sz="800" spc="155" dirty="0">
                <a:cs typeface="Calibri"/>
              </a:rPr>
              <a:t> </a:t>
            </a:r>
            <a:r>
              <a:rPr lang="ru-RU" sz="800" dirty="0">
                <a:cs typeface="Calibri"/>
              </a:rPr>
              <a:t>и</a:t>
            </a:r>
            <a:r>
              <a:rPr lang="ru-RU" sz="800" spc="155" dirty="0">
                <a:cs typeface="Calibri"/>
              </a:rPr>
              <a:t> </a:t>
            </a:r>
            <a:r>
              <a:rPr lang="ru-RU" sz="800" spc="9" dirty="0" err="1">
                <a:cs typeface="Calibri"/>
              </a:rPr>
              <a:t>м</a:t>
            </a:r>
            <a:r>
              <a:rPr lang="ru-RU" sz="800" spc="-4" dirty="0" err="1">
                <a:cs typeface="Calibri"/>
              </a:rPr>
              <a:t>е</a:t>
            </a:r>
            <a:r>
              <a:rPr lang="ru-RU" sz="800" dirty="0" err="1">
                <a:cs typeface="Calibri"/>
              </a:rPr>
              <a:t>к</a:t>
            </a:r>
            <a:r>
              <a:rPr lang="ru-RU" sz="800" spc="155" dirty="0">
                <a:cs typeface="Calibri"/>
              </a:rPr>
              <a:t> </a:t>
            </a:r>
            <a:r>
              <a:rPr lang="ru-RU" sz="800" spc="-4" dirty="0">
                <a:cs typeface="Calibri"/>
              </a:rPr>
              <a:t>с</a:t>
            </a:r>
            <a:r>
              <a:rPr lang="ru-RU" sz="800" dirty="0">
                <a:cs typeface="Calibri"/>
              </a:rPr>
              <a:t>ап</a:t>
            </a:r>
            <a:r>
              <a:rPr lang="ru-RU" sz="800" spc="-4" dirty="0">
                <a:cs typeface="Calibri"/>
              </a:rPr>
              <a:t>у</a:t>
            </a:r>
            <a:r>
              <a:rPr lang="ru-RU" sz="800" dirty="0">
                <a:cs typeface="Calibri"/>
              </a:rPr>
              <a:t>н.</a:t>
            </a:r>
            <a:r>
              <a:rPr lang="ru-RU" sz="800" spc="155" dirty="0">
                <a:cs typeface="Calibri"/>
              </a:rPr>
              <a:t> </a:t>
            </a:r>
            <a:r>
              <a:rPr lang="ru-RU" sz="800" spc="-9" dirty="0">
                <a:cs typeface="Calibri"/>
              </a:rPr>
              <a:t>С</a:t>
            </a:r>
            <a:r>
              <a:rPr lang="ru-RU" sz="800" dirty="0">
                <a:cs typeface="Calibri"/>
              </a:rPr>
              <a:t>л</a:t>
            </a:r>
            <a:r>
              <a:rPr lang="ru-RU" sz="800" spc="-4" dirty="0">
                <a:cs typeface="Calibri"/>
              </a:rPr>
              <a:t>е</a:t>
            </a:r>
            <a:r>
              <a:rPr lang="ru-RU" sz="800" dirty="0">
                <a:cs typeface="Calibri"/>
              </a:rPr>
              <a:t>д</a:t>
            </a:r>
            <a:r>
              <a:rPr lang="ru-RU" sz="800" spc="150" dirty="0">
                <a:cs typeface="Calibri"/>
              </a:rPr>
              <a:t> </a:t>
            </a:r>
            <a:r>
              <a:rPr lang="ru-RU" sz="800" dirty="0" err="1" smtClean="0">
                <a:cs typeface="Calibri"/>
              </a:rPr>
              <a:t>по</a:t>
            </a:r>
            <a:r>
              <a:rPr lang="ru-RU" sz="800" spc="4" dirty="0" err="1" smtClean="0">
                <a:cs typeface="Calibri"/>
              </a:rPr>
              <a:t>ч</a:t>
            </a:r>
            <a:r>
              <a:rPr lang="ru-RU" sz="800" spc="-4" dirty="0" err="1" smtClean="0">
                <a:cs typeface="Calibri"/>
              </a:rPr>
              <a:t>ис</a:t>
            </a:r>
            <a:r>
              <a:rPr lang="ru-RU" sz="800" dirty="0" err="1" smtClean="0">
                <a:cs typeface="Calibri"/>
              </a:rPr>
              <a:t>т</a:t>
            </a:r>
            <a:r>
              <a:rPr lang="ru-RU" sz="800" spc="9" dirty="0" err="1" smtClean="0">
                <a:cs typeface="Calibri"/>
              </a:rPr>
              <a:t>в</a:t>
            </a:r>
            <a:r>
              <a:rPr lang="ru-RU" sz="800" dirty="0" err="1" smtClean="0">
                <a:cs typeface="Calibri"/>
              </a:rPr>
              <a:t>ане</a:t>
            </a:r>
            <a:r>
              <a:rPr lang="en-US" sz="800" dirty="0" smtClean="0">
                <a:cs typeface="Calibri"/>
              </a:rPr>
              <a:t> </a:t>
            </a:r>
            <a:r>
              <a:rPr lang="ru-RU" sz="800" spc="-4" dirty="0" err="1" smtClean="0">
                <a:cs typeface="Calibri"/>
              </a:rPr>
              <a:t>ос</a:t>
            </a:r>
            <a:r>
              <a:rPr lang="ru-RU" sz="800" dirty="0" err="1" smtClean="0">
                <a:cs typeface="Calibri"/>
              </a:rPr>
              <a:t>тав</a:t>
            </a:r>
            <a:r>
              <a:rPr lang="ru-RU" sz="800" spc="4" dirty="0" err="1" smtClean="0">
                <a:cs typeface="Calibri"/>
              </a:rPr>
              <a:t>е</a:t>
            </a:r>
            <a:r>
              <a:rPr lang="ru-RU" sz="800" dirty="0" err="1" smtClean="0">
                <a:cs typeface="Calibri"/>
              </a:rPr>
              <a:t>те</a:t>
            </a:r>
            <a:r>
              <a:rPr lang="ru-RU" sz="800" spc="-4" dirty="0" smtClean="0">
                <a:cs typeface="Calibri"/>
              </a:rPr>
              <a:t> </a:t>
            </a:r>
            <a:r>
              <a:rPr lang="ru-RU" sz="800" dirty="0" err="1">
                <a:cs typeface="Calibri"/>
              </a:rPr>
              <a:t>л</a:t>
            </a:r>
            <a:r>
              <a:rPr lang="ru-RU" sz="800" spc="4" dirty="0" err="1">
                <a:cs typeface="Calibri"/>
              </a:rPr>
              <a:t>ю</a:t>
            </a:r>
            <a:r>
              <a:rPr lang="ru-RU" sz="800" dirty="0" err="1">
                <a:cs typeface="Calibri"/>
              </a:rPr>
              <a:t>л</a:t>
            </a:r>
            <a:r>
              <a:rPr lang="ru-RU" sz="800" spc="-4" dirty="0" err="1">
                <a:cs typeface="Calibri"/>
              </a:rPr>
              <a:t>к</a:t>
            </a:r>
            <a:r>
              <a:rPr lang="ru-RU" sz="800" dirty="0" err="1">
                <a:cs typeface="Calibri"/>
              </a:rPr>
              <a:t>ата</a:t>
            </a:r>
            <a:r>
              <a:rPr lang="ru-RU" sz="800" spc="9" dirty="0">
                <a:cs typeface="Calibri"/>
              </a:rPr>
              <a:t> </a:t>
            </a:r>
            <a:r>
              <a:rPr lang="ru-RU" sz="800" spc="-4" dirty="0">
                <a:cs typeface="Calibri"/>
              </a:rPr>
              <a:t>д</a:t>
            </a:r>
            <a:r>
              <a:rPr lang="ru-RU" sz="800" dirty="0">
                <a:cs typeface="Calibri"/>
              </a:rPr>
              <a:t>а</a:t>
            </a:r>
            <a:r>
              <a:rPr lang="ru-RU" sz="800" spc="9" dirty="0">
                <a:cs typeface="Calibri"/>
              </a:rPr>
              <a:t> </a:t>
            </a:r>
            <a:r>
              <a:rPr lang="ru-RU" sz="800" spc="-4" dirty="0" err="1">
                <a:cs typeface="Calibri"/>
              </a:rPr>
              <a:t>изс</a:t>
            </a:r>
            <a:r>
              <a:rPr lang="ru-RU" sz="800" dirty="0" err="1">
                <a:cs typeface="Calibri"/>
              </a:rPr>
              <a:t>ъхне</a:t>
            </a:r>
            <a:r>
              <a:rPr lang="ru-RU" sz="800" spc="-4" dirty="0">
                <a:cs typeface="Calibri"/>
              </a:rPr>
              <a:t> до</a:t>
            </a:r>
            <a:r>
              <a:rPr lang="ru-RU" sz="800" dirty="0">
                <a:cs typeface="Calibri"/>
              </a:rPr>
              <a:t>б</a:t>
            </a:r>
            <a:r>
              <a:rPr lang="ru-RU" sz="800" spc="9" dirty="0">
                <a:cs typeface="Calibri"/>
              </a:rPr>
              <a:t>р</a:t>
            </a:r>
            <a:r>
              <a:rPr lang="ru-RU" sz="800" dirty="0">
                <a:cs typeface="Calibri"/>
              </a:rPr>
              <a:t>е</a:t>
            </a:r>
            <a:r>
              <a:rPr lang="ru-RU" sz="800" spc="9" dirty="0">
                <a:cs typeface="Calibri"/>
              </a:rPr>
              <a:t> </a:t>
            </a:r>
            <a:r>
              <a:rPr lang="ru-RU" sz="800" dirty="0" err="1">
                <a:cs typeface="Calibri"/>
              </a:rPr>
              <a:t>пр</a:t>
            </a:r>
            <a:r>
              <a:rPr lang="ru-RU" sz="800" spc="-4" dirty="0" err="1">
                <a:cs typeface="Calibri"/>
              </a:rPr>
              <a:t>ед</a:t>
            </a:r>
            <a:r>
              <a:rPr lang="ru-RU" sz="800" dirty="0" err="1">
                <a:cs typeface="Calibri"/>
              </a:rPr>
              <a:t>и</a:t>
            </a:r>
            <a:r>
              <a:rPr lang="ru-RU" sz="800" spc="9" dirty="0">
                <a:cs typeface="Calibri"/>
              </a:rPr>
              <a:t> </a:t>
            </a:r>
            <a:r>
              <a:rPr lang="ru-RU" sz="800" spc="-4" dirty="0">
                <a:cs typeface="Calibri"/>
              </a:rPr>
              <a:t>д</a:t>
            </a:r>
            <a:r>
              <a:rPr lang="ru-RU" sz="800" dirty="0">
                <a:cs typeface="Calibri"/>
              </a:rPr>
              <a:t>а</a:t>
            </a:r>
            <a:r>
              <a:rPr lang="ru-RU" sz="800" spc="9" dirty="0">
                <a:cs typeface="Calibri"/>
              </a:rPr>
              <a:t> </a:t>
            </a:r>
            <a:r>
              <a:rPr lang="ru-RU" sz="800" dirty="0">
                <a:cs typeface="Calibri"/>
              </a:rPr>
              <a:t>я</a:t>
            </a:r>
            <a:r>
              <a:rPr lang="ru-RU" sz="800" spc="14" dirty="0">
                <a:cs typeface="Calibri"/>
              </a:rPr>
              <a:t> </a:t>
            </a:r>
            <a:r>
              <a:rPr lang="ru-RU" sz="800" spc="-4" dirty="0" err="1">
                <a:cs typeface="Calibri"/>
              </a:rPr>
              <a:t>и</a:t>
            </a:r>
            <a:r>
              <a:rPr lang="ru-RU" sz="800" spc="-14" dirty="0" err="1">
                <a:cs typeface="Calibri"/>
              </a:rPr>
              <a:t>з</a:t>
            </a:r>
            <a:r>
              <a:rPr lang="ru-RU" sz="800" dirty="0" err="1">
                <a:cs typeface="Calibri"/>
              </a:rPr>
              <a:t>пол</a:t>
            </a:r>
            <a:r>
              <a:rPr lang="ru-RU" sz="800" spc="-4" dirty="0" err="1">
                <a:cs typeface="Calibri"/>
              </a:rPr>
              <a:t>з</a:t>
            </a:r>
            <a:r>
              <a:rPr lang="ru-RU" sz="800" dirty="0" err="1">
                <a:cs typeface="Calibri"/>
              </a:rPr>
              <a:t>ват</a:t>
            </a:r>
            <a:r>
              <a:rPr lang="ru-RU" sz="800" spc="-4" dirty="0" err="1">
                <a:cs typeface="Calibri"/>
              </a:rPr>
              <a:t>е</a:t>
            </a:r>
            <a:r>
              <a:rPr lang="ru-RU" sz="800" dirty="0">
                <a:cs typeface="Calibri"/>
              </a:rPr>
              <a:t>.</a:t>
            </a:r>
            <a:r>
              <a:rPr lang="ru-RU" sz="800" spc="9" dirty="0">
                <a:cs typeface="Calibri"/>
              </a:rPr>
              <a:t> </a:t>
            </a:r>
            <a:r>
              <a:rPr lang="ru-RU" sz="800" dirty="0">
                <a:cs typeface="Calibri"/>
              </a:rPr>
              <a:t>Аб</a:t>
            </a:r>
            <a:r>
              <a:rPr lang="ru-RU" sz="800" spc="-4" dirty="0">
                <a:cs typeface="Calibri"/>
              </a:rPr>
              <a:t>со</a:t>
            </a:r>
            <a:r>
              <a:rPr lang="ru-RU" sz="800" dirty="0">
                <a:cs typeface="Calibri"/>
              </a:rPr>
              <a:t>л</a:t>
            </a:r>
            <a:r>
              <a:rPr lang="ru-RU" sz="800" spc="-4" dirty="0">
                <a:cs typeface="Calibri"/>
              </a:rPr>
              <a:t>ю</a:t>
            </a:r>
            <a:r>
              <a:rPr lang="ru-RU" sz="800" dirty="0">
                <a:cs typeface="Calibri"/>
              </a:rPr>
              <a:t>тно </a:t>
            </a:r>
            <a:r>
              <a:rPr lang="ru-RU" sz="800" spc="-4" dirty="0">
                <a:cs typeface="Calibri"/>
              </a:rPr>
              <a:t>з</a:t>
            </a:r>
            <a:r>
              <a:rPr lang="ru-RU" sz="800" dirty="0">
                <a:cs typeface="Calibri"/>
              </a:rPr>
              <a:t>абран</a:t>
            </a:r>
            <a:r>
              <a:rPr lang="ru-RU" sz="800" spc="-4" dirty="0">
                <a:cs typeface="Calibri"/>
              </a:rPr>
              <a:t>е</a:t>
            </a:r>
            <a:r>
              <a:rPr lang="ru-RU" sz="800" dirty="0">
                <a:cs typeface="Calibri"/>
              </a:rPr>
              <a:t>но</a:t>
            </a:r>
            <a:r>
              <a:rPr lang="ru-RU" sz="800" spc="9" dirty="0">
                <a:cs typeface="Calibri"/>
              </a:rPr>
              <a:t> </a:t>
            </a:r>
            <a:r>
              <a:rPr lang="ru-RU" sz="800" dirty="0">
                <a:cs typeface="Calibri"/>
              </a:rPr>
              <a:t>е</a:t>
            </a:r>
            <a:r>
              <a:rPr lang="ru-RU" sz="800" spc="4" dirty="0">
                <a:cs typeface="Calibri"/>
              </a:rPr>
              <a:t> </a:t>
            </a:r>
            <a:r>
              <a:rPr lang="ru-RU" sz="800" spc="-4" dirty="0" smtClean="0">
                <a:cs typeface="Calibri"/>
              </a:rPr>
              <a:t>да</a:t>
            </a:r>
            <a:r>
              <a:rPr lang="en-US" sz="800" dirty="0" smtClean="0">
                <a:cs typeface="Calibri"/>
              </a:rPr>
              <a:t> </a:t>
            </a:r>
            <a:r>
              <a:rPr lang="ru-RU" sz="800" dirty="0" smtClean="0">
                <a:cs typeface="Calibri"/>
              </a:rPr>
              <a:t>я</a:t>
            </a:r>
            <a:r>
              <a:rPr lang="ru-RU" sz="800" spc="-9" dirty="0" smtClean="0">
                <a:cs typeface="Calibri"/>
              </a:rPr>
              <a:t> </a:t>
            </a:r>
            <a:r>
              <a:rPr lang="ru-RU" sz="800" spc="-4" dirty="0" err="1">
                <a:cs typeface="Calibri"/>
              </a:rPr>
              <a:t>с</a:t>
            </a:r>
            <a:r>
              <a:rPr lang="ru-RU" sz="800" dirty="0" err="1">
                <a:cs typeface="Calibri"/>
              </a:rPr>
              <a:t>гъв</a:t>
            </a:r>
            <a:r>
              <a:rPr lang="ru-RU" sz="800" spc="-4" dirty="0" err="1">
                <a:cs typeface="Calibri"/>
              </a:rPr>
              <a:t>а</a:t>
            </a:r>
            <a:r>
              <a:rPr lang="ru-RU" sz="800" dirty="0" err="1">
                <a:cs typeface="Calibri"/>
              </a:rPr>
              <a:t>те</a:t>
            </a:r>
            <a:r>
              <a:rPr lang="ru-RU" sz="800" spc="-4" dirty="0">
                <a:cs typeface="Calibri"/>
              </a:rPr>
              <a:t> </a:t>
            </a:r>
            <a:r>
              <a:rPr lang="ru-RU" sz="800" dirty="0">
                <a:cs typeface="Calibri"/>
              </a:rPr>
              <a:t>и</a:t>
            </a:r>
            <a:r>
              <a:rPr lang="ru-RU" sz="800" spc="-4" dirty="0">
                <a:cs typeface="Calibri"/>
              </a:rPr>
              <a:t> </a:t>
            </a:r>
            <a:r>
              <a:rPr lang="ru-RU" sz="800" dirty="0" err="1">
                <a:cs typeface="Calibri"/>
              </a:rPr>
              <a:t>пр</a:t>
            </a:r>
            <a:r>
              <a:rPr lang="ru-RU" sz="800" spc="-4" dirty="0" err="1">
                <a:cs typeface="Calibri"/>
              </a:rPr>
              <a:t>и</a:t>
            </a:r>
            <a:r>
              <a:rPr lang="ru-RU" sz="800" dirty="0" err="1">
                <a:cs typeface="Calibri"/>
              </a:rPr>
              <a:t>б</a:t>
            </a:r>
            <a:r>
              <a:rPr lang="ru-RU" sz="800" spc="-4" dirty="0" err="1">
                <a:cs typeface="Calibri"/>
              </a:rPr>
              <a:t>и</a:t>
            </a:r>
            <a:r>
              <a:rPr lang="ru-RU" sz="800" dirty="0" err="1">
                <a:cs typeface="Calibri"/>
              </a:rPr>
              <a:t>р</a:t>
            </a:r>
            <a:r>
              <a:rPr lang="ru-RU" sz="800" spc="-4" dirty="0" err="1">
                <a:cs typeface="Calibri"/>
              </a:rPr>
              <a:t>а</a:t>
            </a:r>
            <a:r>
              <a:rPr lang="ru-RU" sz="800" dirty="0" err="1">
                <a:cs typeface="Calibri"/>
              </a:rPr>
              <a:t>те</a:t>
            </a:r>
            <a:r>
              <a:rPr lang="ru-RU" sz="800" spc="9" dirty="0">
                <a:cs typeface="Calibri"/>
              </a:rPr>
              <a:t> </a:t>
            </a:r>
            <a:r>
              <a:rPr lang="ru-RU" sz="800" dirty="0" err="1">
                <a:cs typeface="Calibri"/>
              </a:rPr>
              <a:t>пр</a:t>
            </a:r>
            <a:r>
              <a:rPr lang="ru-RU" sz="800" spc="-4" dirty="0" err="1">
                <a:cs typeface="Calibri"/>
              </a:rPr>
              <a:t>ед</a:t>
            </a:r>
            <a:r>
              <a:rPr lang="ru-RU" sz="800" dirty="0" err="1">
                <a:cs typeface="Calibri"/>
              </a:rPr>
              <a:t>и</a:t>
            </a:r>
            <a:r>
              <a:rPr lang="ru-RU" sz="800" spc="-4" dirty="0">
                <a:cs typeface="Calibri"/>
              </a:rPr>
              <a:t> д</a:t>
            </a:r>
            <a:r>
              <a:rPr lang="ru-RU" sz="800" dirty="0">
                <a:cs typeface="Calibri"/>
              </a:rPr>
              <a:t>а</a:t>
            </a:r>
            <a:r>
              <a:rPr lang="ru-RU" sz="800" spc="9" dirty="0">
                <a:cs typeface="Calibri"/>
              </a:rPr>
              <a:t> </a:t>
            </a:r>
            <a:r>
              <a:rPr lang="ru-RU" sz="800" dirty="0">
                <a:cs typeface="Calibri"/>
              </a:rPr>
              <a:t>е</a:t>
            </a:r>
            <a:r>
              <a:rPr lang="ru-RU" sz="800" spc="-4" dirty="0">
                <a:cs typeface="Calibri"/>
              </a:rPr>
              <a:t> </a:t>
            </a:r>
            <a:r>
              <a:rPr lang="ru-RU" sz="800" dirty="0" err="1">
                <a:cs typeface="Calibri"/>
              </a:rPr>
              <a:t>напълно</a:t>
            </a:r>
            <a:r>
              <a:rPr lang="ru-RU" sz="800" spc="-29" dirty="0">
                <a:cs typeface="Calibri"/>
              </a:rPr>
              <a:t> </a:t>
            </a:r>
            <a:r>
              <a:rPr lang="ru-RU" sz="800" spc="-4" dirty="0" err="1">
                <a:cs typeface="Calibri"/>
              </a:rPr>
              <a:t>изс</a:t>
            </a:r>
            <a:r>
              <a:rPr lang="ru-RU" sz="800" dirty="0" err="1">
                <a:cs typeface="Calibri"/>
              </a:rPr>
              <a:t>ъхна</a:t>
            </a:r>
            <a:r>
              <a:rPr lang="ru-RU" sz="800" spc="-4" dirty="0" err="1">
                <a:cs typeface="Calibri"/>
              </a:rPr>
              <a:t>л</a:t>
            </a:r>
            <a:r>
              <a:rPr lang="ru-RU" sz="800" dirty="0" err="1">
                <a:cs typeface="Calibri"/>
              </a:rPr>
              <a:t>а</a:t>
            </a:r>
            <a:r>
              <a:rPr lang="ru-RU" sz="800" dirty="0">
                <a:cs typeface="Calibri"/>
              </a:rPr>
              <a:t>.</a:t>
            </a:r>
          </a:p>
          <a:p>
            <a:pPr marL="12700" marR="1888">
              <a:lnSpc>
                <a:spcPts val="960"/>
              </a:lnSpc>
            </a:pPr>
            <a:r>
              <a:rPr lang="en-US" sz="800" dirty="0">
                <a:cs typeface="Calibri"/>
              </a:rPr>
              <a:t>6</a:t>
            </a:r>
            <a:r>
              <a:rPr lang="ru-RU" sz="800" dirty="0">
                <a:cs typeface="Calibri"/>
              </a:rPr>
              <a:t>.</a:t>
            </a:r>
            <a:r>
              <a:rPr lang="ru-RU" sz="800" spc="84" dirty="0">
                <a:cs typeface="Calibri"/>
              </a:rPr>
              <a:t> </a:t>
            </a:r>
            <a:r>
              <a:rPr lang="ru-RU" sz="800" dirty="0">
                <a:cs typeface="Calibri"/>
              </a:rPr>
              <a:t>Не</a:t>
            </a:r>
            <a:r>
              <a:rPr lang="ru-RU" sz="800" spc="79" dirty="0">
                <a:cs typeface="Calibri"/>
              </a:rPr>
              <a:t> </a:t>
            </a:r>
            <a:r>
              <a:rPr lang="ru-RU" sz="800" spc="-4" dirty="0" err="1">
                <a:cs typeface="Calibri"/>
              </a:rPr>
              <a:t>из</a:t>
            </a:r>
            <a:r>
              <a:rPr lang="ru-RU" sz="800" dirty="0" err="1">
                <a:cs typeface="Calibri"/>
              </a:rPr>
              <a:t>п</a:t>
            </a:r>
            <a:r>
              <a:rPr lang="ru-RU" sz="800" spc="-4" dirty="0" err="1">
                <a:cs typeface="Calibri"/>
              </a:rPr>
              <a:t>олз</a:t>
            </a:r>
            <a:r>
              <a:rPr lang="ru-RU" sz="800" dirty="0" err="1">
                <a:cs typeface="Calibri"/>
              </a:rPr>
              <a:t>в</a:t>
            </a:r>
            <a:r>
              <a:rPr lang="ru-RU" sz="800" spc="-4" dirty="0" err="1">
                <a:cs typeface="Calibri"/>
              </a:rPr>
              <a:t>ай</a:t>
            </a:r>
            <a:r>
              <a:rPr lang="ru-RU" sz="800" dirty="0" err="1">
                <a:cs typeface="Calibri"/>
              </a:rPr>
              <a:t>те</a:t>
            </a:r>
            <a:r>
              <a:rPr lang="ru-RU" sz="800" spc="86" dirty="0">
                <a:cs typeface="Calibri"/>
              </a:rPr>
              <a:t> </a:t>
            </a:r>
            <a:r>
              <a:rPr lang="ru-RU" sz="800" spc="-4" dirty="0" err="1">
                <a:cs typeface="Calibri"/>
              </a:rPr>
              <a:t>с</a:t>
            </a:r>
            <a:r>
              <a:rPr lang="ru-RU" sz="800" spc="4" dirty="0" err="1">
                <a:cs typeface="Calibri"/>
              </a:rPr>
              <a:t>и</a:t>
            </a:r>
            <a:r>
              <a:rPr lang="ru-RU" sz="800" spc="-4" dirty="0" err="1">
                <a:cs typeface="Calibri"/>
              </a:rPr>
              <a:t>л</a:t>
            </a:r>
            <a:r>
              <a:rPr lang="ru-RU" sz="800" dirty="0" err="1">
                <a:cs typeface="Calibri"/>
              </a:rPr>
              <a:t>ни</a:t>
            </a:r>
            <a:r>
              <a:rPr lang="ru-RU" sz="800" spc="83" dirty="0">
                <a:cs typeface="Calibri"/>
              </a:rPr>
              <a:t> </a:t>
            </a:r>
            <a:r>
              <a:rPr lang="ru-RU" sz="800" dirty="0" err="1">
                <a:cs typeface="Calibri"/>
              </a:rPr>
              <a:t>п</a:t>
            </a:r>
            <a:r>
              <a:rPr lang="ru-RU" sz="800" spc="-4" dirty="0" err="1">
                <a:cs typeface="Calibri"/>
              </a:rPr>
              <a:t>очис</a:t>
            </a:r>
            <a:r>
              <a:rPr lang="ru-RU" sz="800" spc="9" dirty="0" err="1">
                <a:cs typeface="Calibri"/>
              </a:rPr>
              <a:t>т</a:t>
            </a:r>
            <a:r>
              <a:rPr lang="ru-RU" sz="800" dirty="0" err="1">
                <a:cs typeface="Calibri"/>
              </a:rPr>
              <a:t>в</a:t>
            </a:r>
            <a:r>
              <a:rPr lang="ru-RU" sz="800" spc="4" dirty="0" err="1">
                <a:cs typeface="Calibri"/>
              </a:rPr>
              <a:t>а</a:t>
            </a:r>
            <a:r>
              <a:rPr lang="ru-RU" sz="800" spc="-4" dirty="0" err="1">
                <a:cs typeface="Calibri"/>
              </a:rPr>
              <a:t>щ</a:t>
            </a:r>
            <a:r>
              <a:rPr lang="ru-RU" sz="800" dirty="0" err="1">
                <a:cs typeface="Calibri"/>
              </a:rPr>
              <a:t>и</a:t>
            </a:r>
            <a:r>
              <a:rPr lang="ru-RU" sz="800" spc="87" dirty="0">
                <a:cs typeface="Calibri"/>
              </a:rPr>
              <a:t> </a:t>
            </a:r>
            <a:r>
              <a:rPr lang="ru-RU" sz="800" dirty="0" err="1">
                <a:cs typeface="Calibri"/>
              </a:rPr>
              <a:t>п</a:t>
            </a:r>
            <a:r>
              <a:rPr lang="ru-RU" sz="800" spc="-4" dirty="0" err="1">
                <a:cs typeface="Calibri"/>
              </a:rPr>
              <a:t>ре</a:t>
            </a:r>
            <a:r>
              <a:rPr lang="ru-RU" sz="800" dirty="0" err="1">
                <a:cs typeface="Calibri"/>
              </a:rPr>
              <a:t>па</a:t>
            </a:r>
            <a:r>
              <a:rPr lang="ru-RU" sz="800" spc="-4" dirty="0" err="1">
                <a:cs typeface="Calibri"/>
              </a:rPr>
              <a:t>р</a:t>
            </a:r>
            <a:r>
              <a:rPr lang="ru-RU" sz="800" dirty="0" err="1">
                <a:cs typeface="Calibri"/>
              </a:rPr>
              <a:t>ат</a:t>
            </a:r>
            <a:r>
              <a:rPr lang="ru-RU" sz="800" spc="-4" dirty="0" err="1">
                <a:cs typeface="Calibri"/>
              </a:rPr>
              <a:t>и</a:t>
            </a:r>
            <a:r>
              <a:rPr lang="ru-RU" sz="800" dirty="0">
                <a:cs typeface="Calibri"/>
              </a:rPr>
              <a:t>,</a:t>
            </a:r>
            <a:r>
              <a:rPr lang="ru-RU" sz="800" spc="90" dirty="0">
                <a:cs typeface="Calibri"/>
              </a:rPr>
              <a:t> </a:t>
            </a:r>
            <a:r>
              <a:rPr lang="ru-RU" sz="800" dirty="0" err="1">
                <a:cs typeface="Calibri"/>
              </a:rPr>
              <a:t>б</a:t>
            </a:r>
            <a:r>
              <a:rPr lang="ru-RU" sz="800" spc="-4" dirty="0" err="1">
                <a:cs typeface="Calibri"/>
              </a:rPr>
              <a:t>ели</a:t>
            </a:r>
            <a:r>
              <a:rPr lang="ru-RU" sz="800" dirty="0" err="1">
                <a:cs typeface="Calibri"/>
              </a:rPr>
              <a:t>на</a:t>
            </a:r>
            <a:r>
              <a:rPr lang="ru-RU" sz="800" spc="84" dirty="0">
                <a:cs typeface="Calibri"/>
              </a:rPr>
              <a:t> </a:t>
            </a:r>
            <a:r>
              <a:rPr lang="ru-RU" sz="800" spc="4" dirty="0">
                <a:cs typeface="Calibri"/>
              </a:rPr>
              <a:t>и</a:t>
            </a:r>
            <a:r>
              <a:rPr lang="ru-RU" sz="800" spc="-4" dirty="0">
                <a:cs typeface="Calibri"/>
              </a:rPr>
              <a:t>л</a:t>
            </a:r>
            <a:r>
              <a:rPr lang="ru-RU" sz="800" dirty="0">
                <a:cs typeface="Calibri"/>
              </a:rPr>
              <a:t>и</a:t>
            </a:r>
            <a:r>
              <a:rPr lang="ru-RU" sz="800" spc="79" dirty="0">
                <a:cs typeface="Calibri"/>
              </a:rPr>
              <a:t> </a:t>
            </a:r>
            <a:r>
              <a:rPr lang="ru-RU" sz="800" dirty="0" err="1">
                <a:cs typeface="Calibri"/>
              </a:rPr>
              <a:t>п</a:t>
            </a:r>
            <a:r>
              <a:rPr lang="ru-RU" sz="800" spc="-4" dirty="0" err="1">
                <a:cs typeface="Calibri"/>
              </a:rPr>
              <a:t>ре</a:t>
            </a:r>
            <a:r>
              <a:rPr lang="ru-RU" sz="800" dirty="0" err="1">
                <a:cs typeface="Calibri"/>
              </a:rPr>
              <a:t>па</a:t>
            </a:r>
            <a:r>
              <a:rPr lang="ru-RU" sz="800" spc="4" dirty="0" err="1">
                <a:cs typeface="Calibri"/>
              </a:rPr>
              <a:t>р</a:t>
            </a:r>
            <a:r>
              <a:rPr lang="ru-RU" sz="800" dirty="0" err="1">
                <a:cs typeface="Calibri"/>
              </a:rPr>
              <a:t>ати</a:t>
            </a:r>
            <a:r>
              <a:rPr lang="ru-RU" sz="800" spc="78" dirty="0">
                <a:cs typeface="Calibri"/>
              </a:rPr>
              <a:t> </a:t>
            </a:r>
            <a:r>
              <a:rPr lang="ru-RU" sz="800" dirty="0">
                <a:cs typeface="Calibri"/>
              </a:rPr>
              <a:t>с</a:t>
            </a:r>
            <a:r>
              <a:rPr lang="ru-RU" sz="800" spc="83" dirty="0">
                <a:cs typeface="Calibri"/>
              </a:rPr>
              <a:t> </a:t>
            </a:r>
            <a:r>
              <a:rPr lang="ru-RU" sz="800" dirty="0" err="1">
                <a:cs typeface="Calibri"/>
              </a:rPr>
              <a:t>аб</a:t>
            </a:r>
            <a:r>
              <a:rPr lang="ru-RU" sz="800" spc="-4" dirty="0" err="1">
                <a:cs typeface="Calibri"/>
              </a:rPr>
              <a:t>р</a:t>
            </a:r>
            <a:r>
              <a:rPr lang="ru-RU" sz="800" dirty="0" err="1">
                <a:cs typeface="Calibri"/>
              </a:rPr>
              <a:t>а</a:t>
            </a:r>
            <a:r>
              <a:rPr lang="ru-RU" sz="800" spc="4" dirty="0" err="1">
                <a:cs typeface="Calibri"/>
              </a:rPr>
              <a:t>з</a:t>
            </a:r>
            <a:r>
              <a:rPr lang="ru-RU" sz="800" spc="-4" dirty="0" err="1">
                <a:cs typeface="Calibri"/>
              </a:rPr>
              <a:t>и</a:t>
            </a:r>
            <a:r>
              <a:rPr lang="ru-RU" sz="800" dirty="0" err="1">
                <a:cs typeface="Calibri"/>
              </a:rPr>
              <a:t>вни</a:t>
            </a:r>
            <a:endParaRPr lang="ru-RU" sz="800" dirty="0">
              <a:cs typeface="Calibri"/>
            </a:endParaRPr>
          </a:p>
          <a:p>
            <a:pPr marL="12700" marR="9195">
              <a:lnSpc>
                <a:spcPct val="99995"/>
              </a:lnSpc>
            </a:pPr>
            <a:r>
              <a:rPr lang="ru-RU" sz="800" spc="-4" dirty="0" err="1">
                <a:cs typeface="Calibri"/>
              </a:rPr>
              <a:t>ч</a:t>
            </a:r>
            <a:r>
              <a:rPr lang="ru-RU" sz="800" dirty="0" err="1">
                <a:cs typeface="Calibri"/>
              </a:rPr>
              <a:t>а</a:t>
            </a:r>
            <a:r>
              <a:rPr lang="ru-RU" sz="800" spc="-4" dirty="0" err="1">
                <a:cs typeface="Calibri"/>
              </a:rPr>
              <a:t>с</a:t>
            </a:r>
            <a:r>
              <a:rPr lang="ru-RU" sz="800" dirty="0" err="1">
                <a:cs typeface="Calibri"/>
              </a:rPr>
              <a:t>т</a:t>
            </a:r>
            <a:r>
              <a:rPr lang="ru-RU" sz="800" spc="9" dirty="0" err="1">
                <a:cs typeface="Calibri"/>
              </a:rPr>
              <a:t>и</a:t>
            </a:r>
            <a:r>
              <a:rPr lang="ru-RU" sz="800" spc="-4" dirty="0" err="1">
                <a:cs typeface="Calibri"/>
              </a:rPr>
              <a:t>ци</a:t>
            </a:r>
            <a:r>
              <a:rPr lang="ru-RU" sz="800" dirty="0">
                <a:cs typeface="Calibri"/>
              </a:rPr>
              <a:t>,</a:t>
            </a:r>
            <a:r>
              <a:rPr lang="ru-RU" sz="800" spc="64" dirty="0">
                <a:cs typeface="Calibri"/>
              </a:rPr>
              <a:t> </a:t>
            </a:r>
            <a:r>
              <a:rPr lang="ru-RU" sz="800" spc="-4" dirty="0">
                <a:cs typeface="Calibri"/>
              </a:rPr>
              <a:t>з</a:t>
            </a:r>
            <a:r>
              <a:rPr lang="ru-RU" sz="800" dirty="0">
                <a:cs typeface="Calibri"/>
              </a:rPr>
              <a:t>а</a:t>
            </a:r>
            <a:r>
              <a:rPr lang="ru-RU" sz="800" spc="69" dirty="0">
                <a:cs typeface="Calibri"/>
              </a:rPr>
              <a:t> </a:t>
            </a:r>
            <a:r>
              <a:rPr lang="ru-RU" sz="800" spc="-4" dirty="0">
                <a:cs typeface="Calibri"/>
              </a:rPr>
              <a:t>д</a:t>
            </a:r>
            <a:r>
              <a:rPr lang="ru-RU" sz="800" dirty="0">
                <a:cs typeface="Calibri"/>
              </a:rPr>
              <a:t>а</a:t>
            </a:r>
            <a:r>
              <a:rPr lang="ru-RU" sz="800" spc="59" dirty="0">
                <a:cs typeface="Calibri"/>
              </a:rPr>
              <a:t> </a:t>
            </a:r>
            <a:r>
              <a:rPr lang="ru-RU" sz="800" dirty="0">
                <a:cs typeface="Calibri"/>
              </a:rPr>
              <a:t>по</a:t>
            </a:r>
            <a:r>
              <a:rPr lang="ru-RU" sz="800" spc="4" dirty="0">
                <a:cs typeface="Calibri"/>
              </a:rPr>
              <a:t>ч</a:t>
            </a:r>
            <a:r>
              <a:rPr lang="ru-RU" sz="800" spc="-4" dirty="0">
                <a:cs typeface="Calibri"/>
              </a:rPr>
              <a:t>ис</a:t>
            </a:r>
            <a:r>
              <a:rPr lang="ru-RU" sz="800" dirty="0">
                <a:cs typeface="Calibri"/>
              </a:rPr>
              <a:t>ти</a:t>
            </a:r>
            <a:r>
              <a:rPr lang="ru-RU" sz="800" spc="9" dirty="0">
                <a:cs typeface="Calibri"/>
              </a:rPr>
              <a:t>т</a:t>
            </a:r>
            <a:r>
              <a:rPr lang="ru-RU" sz="800" dirty="0">
                <a:cs typeface="Calibri"/>
              </a:rPr>
              <a:t>е</a:t>
            </a:r>
            <a:r>
              <a:rPr lang="ru-RU" sz="800" spc="59" dirty="0">
                <a:cs typeface="Calibri"/>
              </a:rPr>
              <a:t> </a:t>
            </a:r>
            <a:r>
              <a:rPr lang="ru-RU" sz="800" dirty="0">
                <a:cs typeface="Calibri"/>
              </a:rPr>
              <a:t>пр</a:t>
            </a:r>
            <a:r>
              <a:rPr lang="ru-RU" sz="800" spc="-4" dirty="0">
                <a:cs typeface="Calibri"/>
              </a:rPr>
              <a:t>о</a:t>
            </a:r>
            <a:r>
              <a:rPr lang="ru-RU" sz="800" spc="4" dirty="0">
                <a:cs typeface="Calibri"/>
              </a:rPr>
              <a:t>д</a:t>
            </a:r>
            <a:r>
              <a:rPr lang="ru-RU" sz="800" spc="-4" dirty="0">
                <a:cs typeface="Calibri"/>
              </a:rPr>
              <a:t>у</a:t>
            </a:r>
            <a:r>
              <a:rPr lang="ru-RU" sz="800" dirty="0">
                <a:cs typeface="Calibri"/>
              </a:rPr>
              <a:t>кта.</a:t>
            </a:r>
            <a:r>
              <a:rPr lang="ru-RU" sz="800" spc="69" dirty="0">
                <a:cs typeface="Calibri"/>
              </a:rPr>
              <a:t> </a:t>
            </a:r>
            <a:r>
              <a:rPr lang="ru-RU" sz="800" dirty="0">
                <a:cs typeface="Calibri"/>
              </a:rPr>
              <a:t>Забран</a:t>
            </a:r>
            <a:r>
              <a:rPr lang="ru-RU" sz="800" spc="-4" dirty="0">
                <a:cs typeface="Calibri"/>
              </a:rPr>
              <a:t>е</a:t>
            </a:r>
            <a:r>
              <a:rPr lang="ru-RU" sz="800" dirty="0">
                <a:cs typeface="Calibri"/>
              </a:rPr>
              <a:t>но</a:t>
            </a:r>
            <a:r>
              <a:rPr lang="ru-RU" sz="800" spc="59" dirty="0">
                <a:cs typeface="Calibri"/>
              </a:rPr>
              <a:t> </a:t>
            </a:r>
            <a:r>
              <a:rPr lang="ru-RU" sz="800" dirty="0">
                <a:cs typeface="Calibri"/>
              </a:rPr>
              <a:t>е</a:t>
            </a:r>
            <a:r>
              <a:rPr lang="ru-RU" sz="800" spc="54" dirty="0">
                <a:cs typeface="Calibri"/>
              </a:rPr>
              <a:t> </a:t>
            </a:r>
            <a:r>
              <a:rPr lang="ru-RU" sz="800" dirty="0" err="1">
                <a:cs typeface="Calibri"/>
              </a:rPr>
              <a:t>по</a:t>
            </a:r>
            <a:r>
              <a:rPr lang="ru-RU" sz="800" spc="-4" dirty="0" err="1">
                <a:cs typeface="Calibri"/>
              </a:rPr>
              <a:t>чис</a:t>
            </a:r>
            <a:r>
              <a:rPr lang="ru-RU" sz="800" dirty="0" err="1">
                <a:cs typeface="Calibri"/>
              </a:rPr>
              <a:t>тван</a:t>
            </a:r>
            <a:r>
              <a:rPr lang="ru-RU" sz="800" spc="-4" dirty="0" err="1">
                <a:cs typeface="Calibri"/>
              </a:rPr>
              <a:t>е</a:t>
            </a:r>
            <a:r>
              <a:rPr lang="ru-RU" sz="800" dirty="0" err="1">
                <a:cs typeface="Calibri"/>
              </a:rPr>
              <a:t>то</a:t>
            </a:r>
            <a:r>
              <a:rPr lang="ru-RU" sz="800" spc="59" dirty="0">
                <a:cs typeface="Calibri"/>
              </a:rPr>
              <a:t> </a:t>
            </a:r>
            <a:r>
              <a:rPr lang="ru-RU" sz="800" spc="-4" dirty="0" err="1">
                <a:cs typeface="Calibri"/>
              </a:rPr>
              <a:t>м</a:t>
            </a:r>
            <a:r>
              <a:rPr lang="ru-RU" sz="800" dirty="0" err="1">
                <a:cs typeface="Calibri"/>
              </a:rPr>
              <a:t>у</a:t>
            </a:r>
            <a:r>
              <a:rPr lang="ru-RU" sz="800" spc="64" dirty="0">
                <a:cs typeface="Calibri"/>
              </a:rPr>
              <a:t> </a:t>
            </a:r>
            <a:r>
              <a:rPr lang="ru-RU" sz="800" dirty="0">
                <a:cs typeface="Calibri"/>
              </a:rPr>
              <a:t>в</a:t>
            </a:r>
            <a:r>
              <a:rPr lang="ru-RU" sz="800" spc="59" dirty="0">
                <a:cs typeface="Calibri"/>
              </a:rPr>
              <a:t> </a:t>
            </a:r>
            <a:r>
              <a:rPr lang="ru-RU" sz="800" dirty="0" err="1">
                <a:cs typeface="Calibri"/>
              </a:rPr>
              <a:t>п</a:t>
            </a:r>
            <a:r>
              <a:rPr lang="ru-RU" sz="800" spc="9" dirty="0" err="1">
                <a:cs typeface="Calibri"/>
              </a:rPr>
              <a:t>е</a:t>
            </a:r>
            <a:r>
              <a:rPr lang="ru-RU" sz="800" dirty="0" err="1">
                <a:cs typeface="Calibri"/>
              </a:rPr>
              <a:t>р</a:t>
            </a:r>
            <a:r>
              <a:rPr lang="ru-RU" sz="800" spc="-4" dirty="0" err="1">
                <a:cs typeface="Calibri"/>
              </a:rPr>
              <a:t>а</a:t>
            </a:r>
            <a:r>
              <a:rPr lang="ru-RU" sz="800" dirty="0" err="1">
                <a:cs typeface="Calibri"/>
              </a:rPr>
              <a:t>лня</a:t>
            </a:r>
            <a:r>
              <a:rPr lang="ru-RU" sz="800" spc="64" dirty="0">
                <a:cs typeface="Calibri"/>
              </a:rPr>
              <a:t> </a:t>
            </a:r>
            <a:r>
              <a:rPr lang="ru-RU" sz="800" spc="-4" dirty="0">
                <a:cs typeface="Calibri"/>
              </a:rPr>
              <a:t>м</a:t>
            </a:r>
            <a:r>
              <a:rPr lang="ru-RU" sz="800" dirty="0">
                <a:cs typeface="Calibri"/>
              </a:rPr>
              <a:t>ашина, </a:t>
            </a:r>
            <a:r>
              <a:rPr lang="ru-RU" sz="800" spc="-4" dirty="0" err="1">
                <a:cs typeface="Calibri"/>
              </a:rPr>
              <a:t>су</a:t>
            </a:r>
            <a:r>
              <a:rPr lang="ru-RU" sz="800" dirty="0" err="1">
                <a:cs typeface="Calibri"/>
              </a:rPr>
              <a:t>ши</a:t>
            </a:r>
            <a:r>
              <a:rPr lang="ru-RU" sz="800" spc="-4" dirty="0" err="1">
                <a:cs typeface="Calibri"/>
              </a:rPr>
              <a:t>л</a:t>
            </a:r>
            <a:r>
              <a:rPr lang="ru-RU" sz="800" dirty="0" err="1">
                <a:cs typeface="Calibri"/>
              </a:rPr>
              <a:t>н</a:t>
            </a:r>
            <a:r>
              <a:rPr lang="ru-RU" sz="800" spc="4" dirty="0" err="1">
                <a:cs typeface="Calibri"/>
              </a:rPr>
              <a:t>я</a:t>
            </a:r>
            <a:r>
              <a:rPr lang="ru-RU" sz="800" dirty="0">
                <a:cs typeface="Calibri"/>
              </a:rPr>
              <a:t>,</a:t>
            </a:r>
            <a:r>
              <a:rPr lang="ru-RU" sz="800" spc="-9" dirty="0">
                <a:cs typeface="Calibri"/>
              </a:rPr>
              <a:t> </a:t>
            </a:r>
            <a:r>
              <a:rPr lang="ru-RU" sz="800" spc="-4" dirty="0">
                <a:cs typeface="Calibri"/>
              </a:rPr>
              <a:t>ч</a:t>
            </a:r>
            <a:r>
              <a:rPr lang="ru-RU" sz="800" dirty="0">
                <a:cs typeface="Calibri"/>
              </a:rPr>
              <a:t>р</a:t>
            </a:r>
            <a:r>
              <a:rPr lang="ru-RU" sz="800" spc="-4" dirty="0">
                <a:cs typeface="Calibri"/>
              </a:rPr>
              <a:t>е</a:t>
            </a:r>
            <a:r>
              <a:rPr lang="ru-RU" sz="800" dirty="0">
                <a:cs typeface="Calibri"/>
              </a:rPr>
              <a:t>з</a:t>
            </a:r>
            <a:r>
              <a:rPr lang="ru-RU" sz="800" spc="4" dirty="0">
                <a:cs typeface="Calibri"/>
              </a:rPr>
              <a:t> </a:t>
            </a:r>
            <a:r>
              <a:rPr lang="ru-RU" sz="800" dirty="0" err="1">
                <a:cs typeface="Calibri"/>
              </a:rPr>
              <a:t>х</a:t>
            </a:r>
            <a:r>
              <a:rPr lang="ru-RU" sz="800" spc="-4" dirty="0" err="1">
                <a:cs typeface="Calibri"/>
              </a:rPr>
              <a:t>имичес</a:t>
            </a:r>
            <a:r>
              <a:rPr lang="ru-RU" sz="800" dirty="0" err="1">
                <a:cs typeface="Calibri"/>
              </a:rPr>
              <a:t>ко</a:t>
            </a:r>
            <a:r>
              <a:rPr lang="ru-RU" sz="800" spc="19" dirty="0">
                <a:cs typeface="Calibri"/>
              </a:rPr>
              <a:t> </a:t>
            </a:r>
            <a:r>
              <a:rPr lang="ru-RU" sz="800" spc="-4" dirty="0" err="1">
                <a:cs typeface="Calibri"/>
              </a:rPr>
              <a:t>чис</a:t>
            </a:r>
            <a:r>
              <a:rPr lang="ru-RU" sz="800" dirty="0" err="1">
                <a:cs typeface="Calibri"/>
              </a:rPr>
              <a:t>т</a:t>
            </a:r>
            <a:r>
              <a:rPr lang="ru-RU" sz="800" spc="-4" dirty="0" err="1">
                <a:cs typeface="Calibri"/>
              </a:rPr>
              <a:t>е</a:t>
            </a:r>
            <a:r>
              <a:rPr lang="ru-RU" sz="800" dirty="0" err="1">
                <a:cs typeface="Calibri"/>
              </a:rPr>
              <a:t>не</a:t>
            </a:r>
            <a:r>
              <a:rPr lang="ru-RU" sz="800" dirty="0">
                <a:cs typeface="Calibri"/>
              </a:rPr>
              <a:t>, </a:t>
            </a:r>
            <a:r>
              <a:rPr lang="ru-RU" sz="800" spc="-4" dirty="0" err="1">
                <a:cs typeface="Calibri"/>
              </a:rPr>
              <a:t>из</a:t>
            </a:r>
            <a:r>
              <a:rPr lang="ru-RU" sz="800" dirty="0" err="1">
                <a:cs typeface="Calibri"/>
              </a:rPr>
              <a:t>б</a:t>
            </a:r>
            <a:r>
              <a:rPr lang="ru-RU" sz="800" spc="-4" dirty="0" err="1">
                <a:cs typeface="Calibri"/>
              </a:rPr>
              <a:t>е</a:t>
            </a:r>
            <a:r>
              <a:rPr lang="ru-RU" sz="800" dirty="0" err="1">
                <a:cs typeface="Calibri"/>
              </a:rPr>
              <a:t>л</a:t>
            </a:r>
            <a:r>
              <a:rPr lang="ru-RU" sz="800" spc="-4" dirty="0" err="1">
                <a:cs typeface="Calibri"/>
              </a:rPr>
              <a:t>в</a:t>
            </a:r>
            <a:r>
              <a:rPr lang="ru-RU" sz="800" dirty="0" err="1">
                <a:cs typeface="Calibri"/>
              </a:rPr>
              <a:t>ане</a:t>
            </a:r>
            <a:r>
              <a:rPr lang="ru-RU" sz="800" spc="-4" dirty="0">
                <a:cs typeface="Calibri"/>
              </a:rPr>
              <a:t> </a:t>
            </a:r>
            <a:r>
              <a:rPr lang="ru-RU" sz="800" dirty="0">
                <a:cs typeface="Calibri"/>
              </a:rPr>
              <a:t>и</a:t>
            </a:r>
            <a:r>
              <a:rPr lang="ru-RU" sz="800" spc="-4" dirty="0">
                <a:cs typeface="Calibri"/>
              </a:rPr>
              <a:t> </a:t>
            </a:r>
            <a:r>
              <a:rPr lang="ru-RU" sz="800" spc="-4" dirty="0" err="1">
                <a:cs typeface="Calibri"/>
              </a:rPr>
              <a:t>це</a:t>
            </a:r>
            <a:r>
              <a:rPr lang="ru-RU" sz="800" dirty="0" err="1">
                <a:cs typeface="Calibri"/>
              </a:rPr>
              <a:t>нтр</a:t>
            </a:r>
            <a:r>
              <a:rPr lang="ru-RU" sz="800" spc="-4" dirty="0" err="1">
                <a:cs typeface="Calibri"/>
              </a:rPr>
              <a:t>о</a:t>
            </a:r>
            <a:r>
              <a:rPr lang="ru-RU" sz="800" dirty="0" err="1">
                <a:cs typeface="Calibri"/>
              </a:rPr>
              <a:t>фу</a:t>
            </a:r>
            <a:r>
              <a:rPr lang="ru-RU" sz="800" spc="-4" dirty="0" err="1">
                <a:cs typeface="Calibri"/>
              </a:rPr>
              <a:t>ги</a:t>
            </a:r>
            <a:r>
              <a:rPr lang="ru-RU" sz="800" dirty="0" err="1">
                <a:cs typeface="Calibri"/>
              </a:rPr>
              <a:t>р</a:t>
            </a:r>
            <a:r>
              <a:rPr lang="ru-RU" sz="800" spc="-4" dirty="0" err="1">
                <a:cs typeface="Calibri"/>
              </a:rPr>
              <a:t>а</a:t>
            </a:r>
            <a:r>
              <a:rPr lang="ru-RU" sz="800" dirty="0" err="1">
                <a:cs typeface="Calibri"/>
              </a:rPr>
              <a:t>не</a:t>
            </a:r>
            <a:r>
              <a:rPr lang="ru-RU" sz="800" dirty="0">
                <a:cs typeface="Calibri"/>
              </a:rPr>
              <a:t>.</a:t>
            </a:r>
          </a:p>
          <a:p>
            <a:pPr marL="12700" marR="10367">
              <a:lnSpc>
                <a:spcPct val="99995"/>
              </a:lnSpc>
            </a:pPr>
            <a:r>
              <a:rPr lang="en-US" sz="800" dirty="0">
                <a:cs typeface="Calibri"/>
              </a:rPr>
              <a:t>7</a:t>
            </a:r>
            <a:r>
              <a:rPr lang="ru-RU" sz="800" dirty="0">
                <a:cs typeface="Calibri"/>
              </a:rPr>
              <a:t>.</a:t>
            </a:r>
            <a:r>
              <a:rPr lang="ru-RU" sz="800" spc="120" dirty="0">
                <a:cs typeface="Calibri"/>
              </a:rPr>
              <a:t> </a:t>
            </a:r>
            <a:r>
              <a:rPr lang="ru-RU" sz="800" spc="4" dirty="0" err="1">
                <a:cs typeface="Calibri"/>
              </a:rPr>
              <a:t>П</a:t>
            </a:r>
            <a:r>
              <a:rPr lang="ru-RU" sz="800" dirty="0" err="1">
                <a:cs typeface="Calibri"/>
              </a:rPr>
              <a:t>л</a:t>
            </a:r>
            <a:r>
              <a:rPr lang="ru-RU" sz="800" spc="-4" dirty="0" err="1">
                <a:cs typeface="Calibri"/>
              </a:rPr>
              <a:t>ас</a:t>
            </a:r>
            <a:r>
              <a:rPr lang="ru-RU" sz="800" dirty="0" err="1">
                <a:cs typeface="Calibri"/>
              </a:rPr>
              <a:t>тма</a:t>
            </a:r>
            <a:r>
              <a:rPr lang="ru-RU" sz="800" spc="-4" dirty="0" err="1">
                <a:cs typeface="Calibri"/>
              </a:rPr>
              <a:t>со</a:t>
            </a:r>
            <a:r>
              <a:rPr lang="ru-RU" sz="800" spc="9" dirty="0" err="1">
                <a:cs typeface="Calibri"/>
              </a:rPr>
              <a:t>в</a:t>
            </a:r>
            <a:r>
              <a:rPr lang="ru-RU" sz="800" spc="-4" dirty="0" err="1">
                <a:cs typeface="Calibri"/>
              </a:rPr>
              <a:t>и</a:t>
            </a:r>
            <a:r>
              <a:rPr lang="ru-RU" sz="800" dirty="0" err="1">
                <a:cs typeface="Calibri"/>
              </a:rPr>
              <a:t>те</a:t>
            </a:r>
            <a:r>
              <a:rPr lang="ru-RU" sz="800" spc="130" dirty="0">
                <a:cs typeface="Calibri"/>
              </a:rPr>
              <a:t> </a:t>
            </a:r>
            <a:r>
              <a:rPr lang="ru-RU" sz="800" spc="-4" dirty="0">
                <a:cs typeface="Calibri"/>
              </a:rPr>
              <a:t>ч</a:t>
            </a:r>
            <a:r>
              <a:rPr lang="ru-RU" sz="800" spc="9" dirty="0">
                <a:cs typeface="Calibri"/>
              </a:rPr>
              <a:t>а</a:t>
            </a:r>
            <a:r>
              <a:rPr lang="ru-RU" sz="800" spc="-4" dirty="0">
                <a:cs typeface="Calibri"/>
              </a:rPr>
              <a:t>с</a:t>
            </a:r>
            <a:r>
              <a:rPr lang="ru-RU" sz="800" dirty="0">
                <a:cs typeface="Calibri"/>
              </a:rPr>
              <a:t>ти</a:t>
            </a:r>
            <a:r>
              <a:rPr lang="ru-RU" sz="800" spc="130" dirty="0">
                <a:cs typeface="Calibri"/>
              </a:rPr>
              <a:t> </a:t>
            </a:r>
            <a:r>
              <a:rPr lang="ru-RU" sz="800" dirty="0" err="1">
                <a:cs typeface="Calibri"/>
              </a:rPr>
              <a:t>по</a:t>
            </a:r>
            <a:r>
              <a:rPr lang="ru-RU" sz="800" spc="-4" dirty="0" err="1">
                <a:cs typeface="Calibri"/>
              </a:rPr>
              <a:t>ч</a:t>
            </a:r>
            <a:r>
              <a:rPr lang="ru-RU" sz="800" spc="9" dirty="0" err="1">
                <a:cs typeface="Calibri"/>
              </a:rPr>
              <a:t>и</a:t>
            </a:r>
            <a:r>
              <a:rPr lang="ru-RU" sz="800" spc="-4" dirty="0" err="1">
                <a:cs typeface="Calibri"/>
              </a:rPr>
              <a:t>с</a:t>
            </a:r>
            <a:r>
              <a:rPr lang="ru-RU" sz="800" dirty="0" err="1">
                <a:cs typeface="Calibri"/>
              </a:rPr>
              <a:t>тв</a:t>
            </a:r>
            <a:r>
              <a:rPr lang="ru-RU" sz="800" spc="9" dirty="0" err="1">
                <a:cs typeface="Calibri"/>
              </a:rPr>
              <a:t>ай</a:t>
            </a:r>
            <a:r>
              <a:rPr lang="ru-RU" sz="800" dirty="0" err="1">
                <a:cs typeface="Calibri"/>
              </a:rPr>
              <a:t>те</a:t>
            </a:r>
            <a:r>
              <a:rPr lang="ru-RU" sz="800" spc="130" dirty="0">
                <a:cs typeface="Calibri"/>
              </a:rPr>
              <a:t> </a:t>
            </a:r>
            <a:r>
              <a:rPr lang="ru-RU" sz="800" dirty="0">
                <a:cs typeface="Calibri"/>
              </a:rPr>
              <a:t>с</a:t>
            </a:r>
            <a:r>
              <a:rPr lang="ru-RU" sz="800" spc="125" dirty="0">
                <a:cs typeface="Calibri"/>
              </a:rPr>
              <a:t> </a:t>
            </a:r>
            <a:r>
              <a:rPr lang="ru-RU" sz="800" dirty="0">
                <a:cs typeface="Calibri"/>
              </a:rPr>
              <a:t>в</a:t>
            </a:r>
            <a:r>
              <a:rPr lang="ru-RU" sz="800" spc="-4" dirty="0">
                <a:cs typeface="Calibri"/>
              </a:rPr>
              <a:t>л</a:t>
            </a:r>
            <a:r>
              <a:rPr lang="ru-RU" sz="800" dirty="0">
                <a:cs typeface="Calibri"/>
              </a:rPr>
              <a:t>а</a:t>
            </a:r>
            <a:r>
              <a:rPr lang="ru-RU" sz="800" spc="-4" dirty="0">
                <a:cs typeface="Calibri"/>
              </a:rPr>
              <a:t>ж</a:t>
            </a:r>
            <a:r>
              <a:rPr lang="ru-RU" sz="800" dirty="0">
                <a:cs typeface="Calibri"/>
              </a:rPr>
              <a:t>на</a:t>
            </a:r>
            <a:r>
              <a:rPr lang="ru-RU" sz="800" spc="130" dirty="0">
                <a:cs typeface="Calibri"/>
              </a:rPr>
              <a:t> </a:t>
            </a:r>
            <a:r>
              <a:rPr lang="ru-RU" sz="800" spc="-4" dirty="0" err="1">
                <a:cs typeface="Calibri"/>
              </a:rPr>
              <a:t>ме</a:t>
            </a:r>
            <a:r>
              <a:rPr lang="ru-RU" sz="800" dirty="0" err="1">
                <a:cs typeface="Calibri"/>
              </a:rPr>
              <a:t>ка</a:t>
            </a:r>
            <a:r>
              <a:rPr lang="ru-RU" sz="800" spc="130" dirty="0">
                <a:cs typeface="Calibri"/>
              </a:rPr>
              <a:t> </a:t>
            </a:r>
            <a:r>
              <a:rPr lang="ru-RU" sz="800" dirty="0" err="1">
                <a:cs typeface="Calibri"/>
              </a:rPr>
              <a:t>кърпа</a:t>
            </a:r>
            <a:r>
              <a:rPr lang="ru-RU" sz="800" spc="130" dirty="0">
                <a:cs typeface="Calibri"/>
              </a:rPr>
              <a:t> </a:t>
            </a:r>
            <a:r>
              <a:rPr lang="ru-RU" sz="800" dirty="0">
                <a:cs typeface="Calibri"/>
              </a:rPr>
              <a:t>и</a:t>
            </a:r>
            <a:r>
              <a:rPr lang="ru-RU" sz="800" spc="125" dirty="0">
                <a:cs typeface="Calibri"/>
              </a:rPr>
              <a:t> </a:t>
            </a:r>
            <a:r>
              <a:rPr lang="ru-RU" sz="800" dirty="0" err="1">
                <a:cs typeface="Calibri"/>
              </a:rPr>
              <a:t>по</a:t>
            </a:r>
            <a:r>
              <a:rPr lang="ru-RU" sz="800" spc="-4" dirty="0" err="1">
                <a:cs typeface="Calibri"/>
              </a:rPr>
              <a:t>д</a:t>
            </a:r>
            <a:r>
              <a:rPr lang="ru-RU" sz="800" spc="4" dirty="0" err="1">
                <a:cs typeface="Calibri"/>
              </a:rPr>
              <a:t>с</a:t>
            </a:r>
            <a:r>
              <a:rPr lang="ru-RU" sz="800" spc="-4" dirty="0" err="1">
                <a:cs typeface="Calibri"/>
              </a:rPr>
              <a:t>у</a:t>
            </a:r>
            <a:r>
              <a:rPr lang="ru-RU" sz="800" spc="14" dirty="0" err="1">
                <a:cs typeface="Calibri"/>
              </a:rPr>
              <a:t>ш</a:t>
            </a:r>
            <a:r>
              <a:rPr lang="ru-RU" sz="800" dirty="0" err="1">
                <a:cs typeface="Calibri"/>
              </a:rPr>
              <a:t>ав</a:t>
            </a:r>
            <a:r>
              <a:rPr lang="ru-RU" sz="800" spc="-4" dirty="0" err="1">
                <a:cs typeface="Calibri"/>
              </a:rPr>
              <a:t>ай</a:t>
            </a:r>
            <a:r>
              <a:rPr lang="ru-RU" sz="800" spc="9" dirty="0" err="1">
                <a:cs typeface="Calibri"/>
              </a:rPr>
              <a:t>т</a:t>
            </a:r>
            <a:r>
              <a:rPr lang="ru-RU" sz="800" dirty="0" err="1">
                <a:cs typeface="Calibri"/>
              </a:rPr>
              <a:t>е</a:t>
            </a:r>
            <a:r>
              <a:rPr lang="ru-RU" sz="800" spc="130" dirty="0">
                <a:cs typeface="Calibri"/>
              </a:rPr>
              <a:t> </a:t>
            </a:r>
            <a:r>
              <a:rPr lang="ru-RU" sz="800" spc="-4" dirty="0" err="1">
                <a:cs typeface="Calibri"/>
              </a:rPr>
              <a:t>с</a:t>
            </a:r>
            <a:r>
              <a:rPr lang="ru-RU" sz="800" dirty="0" err="1">
                <a:cs typeface="Calibri"/>
              </a:rPr>
              <a:t>ъс</a:t>
            </a:r>
            <a:r>
              <a:rPr lang="ru-RU" sz="800" spc="125" dirty="0">
                <a:cs typeface="Calibri"/>
              </a:rPr>
              <a:t> </a:t>
            </a:r>
            <a:r>
              <a:rPr lang="ru-RU" sz="800" spc="-4" dirty="0">
                <a:cs typeface="Calibri"/>
              </a:rPr>
              <a:t>су</a:t>
            </a:r>
            <a:r>
              <a:rPr lang="ru-RU" sz="800" dirty="0">
                <a:cs typeface="Calibri"/>
              </a:rPr>
              <a:t>ха </a:t>
            </a:r>
            <a:r>
              <a:rPr lang="ru-RU" sz="800" spc="-4" dirty="0" err="1">
                <a:cs typeface="Calibri"/>
              </a:rPr>
              <a:t>ме</a:t>
            </a:r>
            <a:r>
              <a:rPr lang="ru-RU" sz="800" dirty="0" err="1">
                <a:cs typeface="Calibri"/>
              </a:rPr>
              <a:t>ка</a:t>
            </a:r>
            <a:r>
              <a:rPr lang="ru-RU" sz="800" spc="-4" dirty="0">
                <a:cs typeface="Calibri"/>
              </a:rPr>
              <a:t> </a:t>
            </a:r>
            <a:r>
              <a:rPr lang="ru-RU" sz="800" dirty="0" err="1">
                <a:cs typeface="Calibri"/>
              </a:rPr>
              <a:t>кърпа</a:t>
            </a:r>
            <a:r>
              <a:rPr lang="ru-RU" sz="800" dirty="0">
                <a:cs typeface="Calibri"/>
              </a:rPr>
              <a:t>.</a:t>
            </a:r>
          </a:p>
          <a:p>
            <a:pPr marL="12700" marR="2388">
              <a:lnSpc>
                <a:spcPts val="965"/>
              </a:lnSpc>
              <a:spcBef>
                <a:spcPts val="48"/>
              </a:spcBef>
            </a:pPr>
            <a:r>
              <a:rPr lang="en-US" sz="800" dirty="0">
                <a:cs typeface="Calibri"/>
              </a:rPr>
              <a:t>8</a:t>
            </a:r>
            <a:r>
              <a:rPr lang="ru-RU" sz="800" dirty="0">
                <a:cs typeface="Calibri"/>
              </a:rPr>
              <a:t>.</a:t>
            </a:r>
            <a:r>
              <a:rPr lang="ru-RU" sz="800" spc="165" dirty="0">
                <a:cs typeface="Calibri"/>
              </a:rPr>
              <a:t> </a:t>
            </a:r>
            <a:r>
              <a:rPr lang="ru-RU" sz="800" spc="4" dirty="0">
                <a:cs typeface="Calibri"/>
              </a:rPr>
              <a:t>С</a:t>
            </a:r>
            <a:r>
              <a:rPr lang="en-US" sz="800" spc="4" dirty="0">
                <a:cs typeface="Calibri"/>
              </a:rPr>
              <a:t>y</a:t>
            </a:r>
            <a:r>
              <a:rPr lang="ru-RU" sz="800" spc="4" dirty="0" err="1">
                <a:cs typeface="Calibri"/>
              </a:rPr>
              <a:t>хранявайте</a:t>
            </a:r>
            <a:r>
              <a:rPr lang="ru-RU" sz="800" spc="4" dirty="0">
                <a:cs typeface="Calibri"/>
              </a:rPr>
              <a:t> продукта на чисто и сухо </a:t>
            </a:r>
            <a:r>
              <a:rPr lang="ru-RU" sz="800" spc="4" dirty="0" err="1">
                <a:cs typeface="Calibri"/>
              </a:rPr>
              <a:t>място</a:t>
            </a:r>
            <a:r>
              <a:rPr lang="ru-RU" sz="800" spc="4" dirty="0">
                <a:cs typeface="Calibri"/>
              </a:rPr>
              <a:t>. Не излагайте продукта на </a:t>
            </a:r>
            <a:r>
              <a:rPr lang="ru-RU" sz="800" spc="4" dirty="0" err="1">
                <a:cs typeface="Calibri"/>
              </a:rPr>
              <a:t>прякото</a:t>
            </a:r>
            <a:r>
              <a:rPr lang="ru-RU" sz="800" spc="4" dirty="0">
                <a:cs typeface="Calibri"/>
              </a:rPr>
              <a:t> </a:t>
            </a:r>
            <a:r>
              <a:rPr lang="ru-RU" sz="800" spc="4" dirty="0" err="1">
                <a:cs typeface="Calibri"/>
              </a:rPr>
              <a:t>въздействие</a:t>
            </a:r>
            <a:r>
              <a:rPr lang="ru-RU" sz="800" spc="4" dirty="0">
                <a:cs typeface="Calibri"/>
              </a:rPr>
              <a:t> на </a:t>
            </a:r>
            <a:r>
              <a:rPr lang="ru-RU" sz="800" spc="4" dirty="0" err="1">
                <a:cs typeface="Calibri"/>
              </a:rPr>
              <a:t>слънце</a:t>
            </a:r>
            <a:r>
              <a:rPr lang="ru-RU" sz="800" spc="4" dirty="0">
                <a:cs typeface="Calibri"/>
              </a:rPr>
              <a:t> , </a:t>
            </a:r>
            <a:r>
              <a:rPr lang="ru-RU" sz="800" spc="4" dirty="0" err="1">
                <a:cs typeface="Calibri"/>
              </a:rPr>
              <a:t>дъжд</a:t>
            </a:r>
            <a:r>
              <a:rPr lang="ru-RU" sz="800" spc="4" dirty="0">
                <a:cs typeface="Calibri"/>
              </a:rPr>
              <a:t> влага или резки </a:t>
            </a:r>
            <a:r>
              <a:rPr lang="ru-RU" sz="800" spc="4" dirty="0" err="1">
                <a:cs typeface="Calibri"/>
              </a:rPr>
              <a:t>температури</a:t>
            </a:r>
            <a:r>
              <a:rPr lang="ru-RU" sz="800" spc="4" dirty="0">
                <a:cs typeface="Calibri"/>
              </a:rPr>
              <a:t>. </a:t>
            </a:r>
          </a:p>
          <a:p>
            <a:pPr marL="12700" marR="2388">
              <a:lnSpc>
                <a:spcPts val="965"/>
              </a:lnSpc>
              <a:spcBef>
                <a:spcPts val="48"/>
              </a:spcBef>
            </a:pPr>
            <a:r>
              <a:rPr lang="en-US" sz="800" spc="4" dirty="0">
                <a:cs typeface="Calibri"/>
              </a:rPr>
              <a:t>9</a:t>
            </a:r>
            <a:r>
              <a:rPr lang="ru-RU" sz="800" spc="4" dirty="0">
                <a:cs typeface="Calibri"/>
              </a:rPr>
              <a:t>. </a:t>
            </a:r>
            <a:r>
              <a:rPr lang="ru-RU" sz="800" spc="4" dirty="0" err="1">
                <a:cs typeface="Calibri"/>
              </a:rPr>
              <a:t>Адапторът</a:t>
            </a:r>
            <a:r>
              <a:rPr lang="ru-RU" sz="800" spc="4" dirty="0">
                <a:cs typeface="Calibri"/>
              </a:rPr>
              <a:t> </a:t>
            </a:r>
            <a:r>
              <a:rPr lang="ru-RU" sz="800" spc="4" dirty="0" err="1">
                <a:cs typeface="Calibri"/>
              </a:rPr>
              <a:t>към</a:t>
            </a:r>
            <a:r>
              <a:rPr lang="ru-RU" sz="800" spc="4" dirty="0">
                <a:cs typeface="Calibri"/>
              </a:rPr>
              <a:t> </a:t>
            </a:r>
            <a:r>
              <a:rPr lang="ru-RU" sz="800" spc="4" dirty="0" err="1">
                <a:cs typeface="Calibri"/>
              </a:rPr>
              <a:t>люлката</a:t>
            </a:r>
            <a:r>
              <a:rPr lang="ru-RU" sz="800" spc="4" dirty="0">
                <a:cs typeface="Calibri"/>
              </a:rPr>
              <a:t> </a:t>
            </a:r>
            <a:r>
              <a:rPr lang="ru-RU" sz="800" spc="4" dirty="0" err="1">
                <a:cs typeface="Calibri"/>
              </a:rPr>
              <a:t>трябва</a:t>
            </a:r>
            <a:r>
              <a:rPr lang="ru-RU" sz="800" spc="4" dirty="0">
                <a:cs typeface="Calibri"/>
              </a:rPr>
              <a:t> да </a:t>
            </a:r>
            <a:r>
              <a:rPr lang="ru-RU" sz="800" spc="4" dirty="0" err="1">
                <a:cs typeface="Calibri"/>
              </a:rPr>
              <a:t>бъде</a:t>
            </a:r>
            <a:r>
              <a:rPr lang="ru-RU" sz="800" spc="4" dirty="0">
                <a:cs typeface="Calibri"/>
              </a:rPr>
              <a:t> </a:t>
            </a:r>
            <a:r>
              <a:rPr lang="ru-RU" sz="800" spc="4" dirty="0" err="1">
                <a:cs typeface="Calibri"/>
              </a:rPr>
              <a:t>редовно</a:t>
            </a:r>
            <a:r>
              <a:rPr lang="ru-RU" sz="800" spc="4" dirty="0">
                <a:cs typeface="Calibri"/>
              </a:rPr>
              <a:t> </a:t>
            </a:r>
            <a:r>
              <a:rPr lang="ru-RU" sz="800" spc="4" dirty="0" err="1">
                <a:cs typeface="Calibri"/>
              </a:rPr>
              <a:t>проверяван</a:t>
            </a:r>
            <a:r>
              <a:rPr lang="ru-RU" sz="800" spc="4" dirty="0">
                <a:cs typeface="Calibri"/>
              </a:rPr>
              <a:t> за повреди по </a:t>
            </a:r>
            <a:r>
              <a:rPr lang="ru-RU" sz="800" spc="4" dirty="0" err="1">
                <a:cs typeface="Calibri"/>
              </a:rPr>
              <a:t>щепсела</a:t>
            </a:r>
            <a:r>
              <a:rPr lang="ru-RU" sz="800" spc="4" dirty="0">
                <a:cs typeface="Calibri"/>
              </a:rPr>
              <a:t>, </a:t>
            </a:r>
            <a:r>
              <a:rPr lang="ru-RU" sz="800" spc="4" dirty="0" err="1">
                <a:cs typeface="Calibri"/>
              </a:rPr>
              <a:t>кабела</a:t>
            </a:r>
            <a:r>
              <a:rPr lang="ru-RU" sz="800" spc="4" dirty="0">
                <a:cs typeface="Calibri"/>
              </a:rPr>
              <a:t>, </a:t>
            </a:r>
            <a:r>
              <a:rPr lang="ru-RU" sz="800" spc="4" dirty="0" err="1">
                <a:cs typeface="Calibri"/>
              </a:rPr>
              <a:t>изолацията</a:t>
            </a:r>
            <a:r>
              <a:rPr lang="ru-RU" sz="800" spc="4" dirty="0">
                <a:cs typeface="Calibri"/>
              </a:rPr>
              <a:t> и </a:t>
            </a:r>
            <a:r>
              <a:rPr lang="ru-RU" sz="800" spc="4" dirty="0" err="1">
                <a:cs typeface="Calibri"/>
              </a:rPr>
              <a:t>ако</a:t>
            </a:r>
            <a:r>
              <a:rPr lang="ru-RU" sz="800" spc="4" dirty="0">
                <a:cs typeface="Calibri"/>
              </a:rPr>
              <a:t> се установи </a:t>
            </a:r>
            <a:r>
              <a:rPr lang="ru-RU" sz="800" spc="4" dirty="0" err="1">
                <a:cs typeface="Calibri"/>
              </a:rPr>
              <a:t>повреда</a:t>
            </a:r>
            <a:r>
              <a:rPr lang="ru-RU" sz="800" spc="4" dirty="0">
                <a:cs typeface="Calibri"/>
              </a:rPr>
              <a:t> </a:t>
            </a:r>
            <a:r>
              <a:rPr lang="ru-RU" sz="800" spc="4" dirty="0" err="1">
                <a:cs typeface="Calibri"/>
              </a:rPr>
              <a:t>трябва</a:t>
            </a:r>
            <a:r>
              <a:rPr lang="ru-RU" sz="800" spc="4" dirty="0">
                <a:cs typeface="Calibri"/>
              </a:rPr>
              <a:t> да се подмени. </a:t>
            </a:r>
          </a:p>
          <a:p>
            <a:pPr marL="12700" marR="2388">
              <a:lnSpc>
                <a:spcPts val="965"/>
              </a:lnSpc>
              <a:spcBef>
                <a:spcPts val="48"/>
              </a:spcBef>
            </a:pPr>
            <a:r>
              <a:rPr lang="ru-RU" sz="800" spc="4" dirty="0">
                <a:cs typeface="Calibri"/>
              </a:rPr>
              <a:t>1</a:t>
            </a:r>
            <a:r>
              <a:rPr lang="en-US" sz="800" spc="4" dirty="0">
                <a:cs typeface="Calibri"/>
              </a:rPr>
              <a:t>0</a:t>
            </a:r>
            <a:r>
              <a:rPr lang="ru-RU" sz="800" spc="4" dirty="0">
                <a:cs typeface="Calibri"/>
              </a:rPr>
              <a:t>. ДА СЕ ИЗПОЛЗВА САМО ОДОБРЕНИЯТ ОТ ПРОИЗВОДИТЕЛЯ АДАПТОР</a:t>
            </a:r>
            <a:r>
              <a:rPr lang="ru-RU" sz="800" spc="4" dirty="0" smtClean="0">
                <a:cs typeface="Calibri"/>
              </a:rPr>
              <a:t>!</a:t>
            </a:r>
            <a:endParaRPr lang="ru-RU" sz="800" dirty="0">
              <a:cs typeface="Calibri"/>
            </a:endParaRPr>
          </a:p>
        </p:txBody>
      </p:sp>
      <p:graphicFrame>
        <p:nvGraphicFramePr>
          <p:cNvPr id="3" name="Table 69"/>
          <p:cNvGraphicFramePr>
            <a:graphicFrameLocks noGrp="1"/>
          </p:cNvGraphicFramePr>
          <p:nvPr>
            <p:extLst>
              <p:ext uri="{D42A27DB-BD31-4B8C-83A1-F6EECF244321}">
                <p14:modId xmlns:p14="http://schemas.microsoft.com/office/powerpoint/2010/main" val="3957208298"/>
              </p:ext>
            </p:extLst>
          </p:nvPr>
        </p:nvGraphicFramePr>
        <p:xfrm>
          <a:off x="259304" y="2726892"/>
          <a:ext cx="3807008" cy="2154874"/>
        </p:xfrm>
        <a:graphic>
          <a:graphicData uri="http://schemas.openxmlformats.org/drawingml/2006/table">
            <a:tbl>
              <a:tblPr firstRow="1" bandRow="1">
                <a:tableStyleId>{5940675A-B579-460E-94D1-54222C63F5DA}</a:tableStyleId>
              </a:tblPr>
              <a:tblGrid>
                <a:gridCol w="554165">
                  <a:extLst>
                    <a:ext uri="{9D8B030D-6E8A-4147-A177-3AD203B41FA5}">
                      <a16:colId xmlns:a16="http://schemas.microsoft.com/office/drawing/2014/main" val="20000"/>
                    </a:ext>
                  </a:extLst>
                </a:gridCol>
                <a:gridCol w="1301137">
                  <a:extLst>
                    <a:ext uri="{9D8B030D-6E8A-4147-A177-3AD203B41FA5}">
                      <a16:colId xmlns:a16="http://schemas.microsoft.com/office/drawing/2014/main" val="20001"/>
                    </a:ext>
                  </a:extLst>
                </a:gridCol>
                <a:gridCol w="1951706">
                  <a:extLst>
                    <a:ext uri="{9D8B030D-6E8A-4147-A177-3AD203B41FA5}">
                      <a16:colId xmlns:a16="http://schemas.microsoft.com/office/drawing/2014/main" val="20002"/>
                    </a:ext>
                  </a:extLst>
                </a:gridCol>
              </a:tblGrid>
              <a:tr h="214314">
                <a:tc>
                  <a:txBody>
                    <a:bodyPr/>
                    <a:lstStyle/>
                    <a:p>
                      <a:r>
                        <a:rPr lang="bg-BG" sz="800" dirty="0" smtClean="0">
                          <a:latin typeface="Arial" pitchFamily="34" charset="0"/>
                          <a:cs typeface="Arial" pitchFamily="34" charset="0"/>
                        </a:rPr>
                        <a:t>Номер</a:t>
                      </a:r>
                      <a:endParaRPr lang="bg-BG" sz="800" dirty="0">
                        <a:latin typeface="Arial" pitchFamily="34" charset="0"/>
                        <a:cs typeface="Arial" pitchFamily="34" charset="0"/>
                      </a:endParaRPr>
                    </a:p>
                  </a:txBody>
                  <a:tcPr/>
                </a:tc>
                <a:tc>
                  <a:txBody>
                    <a:bodyPr/>
                    <a:lstStyle/>
                    <a:p>
                      <a:r>
                        <a:rPr lang="bg-BG" sz="800" dirty="0" smtClean="0">
                          <a:latin typeface="Arial" pitchFamily="34" charset="0"/>
                          <a:cs typeface="Arial" pitchFamily="34" charset="0"/>
                        </a:rPr>
                        <a:t>Възможни</a:t>
                      </a:r>
                      <a:r>
                        <a:rPr lang="bg-BG" sz="800" baseline="0" dirty="0" smtClean="0">
                          <a:latin typeface="Arial" pitchFamily="34" charset="0"/>
                          <a:cs typeface="Arial" pitchFamily="34" charset="0"/>
                        </a:rPr>
                        <a:t> проблеми</a:t>
                      </a:r>
                      <a:endParaRPr lang="bg-BG" sz="800" dirty="0">
                        <a:latin typeface="Arial" pitchFamily="34" charset="0"/>
                        <a:cs typeface="Arial" pitchFamily="34" charset="0"/>
                      </a:endParaRPr>
                    </a:p>
                  </a:txBody>
                  <a:tcPr/>
                </a:tc>
                <a:tc>
                  <a:txBody>
                    <a:bodyPr/>
                    <a:lstStyle/>
                    <a:p>
                      <a:r>
                        <a:rPr lang="bg-BG" sz="800" dirty="0" smtClean="0">
                          <a:latin typeface="Arial" pitchFamily="34" charset="0"/>
                          <a:cs typeface="Arial" pitchFamily="34" charset="0"/>
                        </a:rPr>
                        <a:t>Решения</a:t>
                      </a:r>
                      <a:endParaRPr lang="bg-BG" sz="800" dirty="0">
                        <a:latin typeface="Arial" pitchFamily="34" charset="0"/>
                        <a:cs typeface="Arial" pitchFamily="34" charset="0"/>
                      </a:endParaRPr>
                    </a:p>
                  </a:txBody>
                  <a:tcPr/>
                </a:tc>
                <a:extLst>
                  <a:ext uri="{0D108BD9-81ED-4DB2-BD59-A6C34878D82A}">
                    <a16:rowId xmlns:a16="http://schemas.microsoft.com/office/drawing/2014/main" val="10000"/>
                  </a:ext>
                </a:extLst>
              </a:tr>
              <a:tr h="357492">
                <a:tc>
                  <a:txBody>
                    <a:bodyPr/>
                    <a:lstStyle/>
                    <a:p>
                      <a:r>
                        <a:rPr lang="bg-BG" sz="800" dirty="0" smtClean="0">
                          <a:latin typeface="Arial" pitchFamily="34" charset="0"/>
                          <a:cs typeface="Arial" pitchFamily="34" charset="0"/>
                        </a:rPr>
                        <a:t>1</a:t>
                      </a:r>
                      <a:endParaRPr lang="bg-BG" sz="800" dirty="0">
                        <a:latin typeface="Arial" pitchFamily="34" charset="0"/>
                        <a:cs typeface="Arial" pitchFamily="34" charset="0"/>
                      </a:endParaRPr>
                    </a:p>
                  </a:txBody>
                  <a:tcPr/>
                </a:tc>
                <a:tc>
                  <a:txBody>
                    <a:bodyPr/>
                    <a:lstStyle/>
                    <a:p>
                      <a:r>
                        <a:rPr lang="bg-BG" sz="800" kern="1200" dirty="0" smtClean="0">
                          <a:solidFill>
                            <a:schemeClr val="tx1"/>
                          </a:solidFill>
                          <a:latin typeface="Arial" pitchFamily="34" charset="0"/>
                          <a:ea typeface="+mn-ea"/>
                          <a:cs typeface="Arial" pitchFamily="34" charset="0"/>
                        </a:rPr>
                        <a:t>Музикалното или люлеещо устройство не работи</a:t>
                      </a:r>
                      <a:endParaRPr lang="bg-BG" sz="800" dirty="0">
                        <a:latin typeface="Arial" pitchFamily="34" charset="0"/>
                        <a:cs typeface="Arial" pitchFamily="34" charset="0"/>
                      </a:endParaRPr>
                    </a:p>
                  </a:txBody>
                  <a:tcPr/>
                </a:tc>
                <a:tc>
                  <a:txBody>
                    <a:bodyPr/>
                    <a:lstStyle/>
                    <a:p>
                      <a:r>
                        <a:rPr lang="bg-BG" sz="800" kern="1200" dirty="0" smtClean="0">
                          <a:solidFill>
                            <a:schemeClr val="tx1"/>
                          </a:solidFill>
                          <a:latin typeface="Arial" pitchFamily="34" charset="0"/>
                          <a:ea typeface="+mn-ea"/>
                          <a:cs typeface="Arial" pitchFamily="34" charset="0"/>
                        </a:rPr>
                        <a:t>Може би батериите са се изтощили или сглобяването е грешно</a:t>
                      </a:r>
                      <a:endParaRPr lang="bg-BG" sz="800" dirty="0">
                        <a:latin typeface="Arial" pitchFamily="34" charset="0"/>
                        <a:cs typeface="Arial" pitchFamily="34" charset="0"/>
                      </a:endParaRPr>
                    </a:p>
                  </a:txBody>
                  <a:tcPr/>
                </a:tc>
                <a:extLst>
                  <a:ext uri="{0D108BD9-81ED-4DB2-BD59-A6C34878D82A}">
                    <a16:rowId xmlns:a16="http://schemas.microsoft.com/office/drawing/2014/main" val="10001"/>
                  </a:ext>
                </a:extLst>
              </a:tr>
              <a:tr h="370840">
                <a:tc>
                  <a:txBody>
                    <a:bodyPr/>
                    <a:lstStyle/>
                    <a:p>
                      <a:r>
                        <a:rPr lang="bg-BG" sz="800" dirty="0" smtClean="0">
                          <a:latin typeface="Arial" pitchFamily="34" charset="0"/>
                          <a:cs typeface="Arial" pitchFamily="34" charset="0"/>
                        </a:rPr>
                        <a:t>2</a:t>
                      </a:r>
                      <a:endParaRPr lang="bg-BG" sz="800" dirty="0">
                        <a:latin typeface="Arial" pitchFamily="34" charset="0"/>
                        <a:cs typeface="Arial" pitchFamily="34" charset="0"/>
                      </a:endParaRPr>
                    </a:p>
                  </a:txBody>
                  <a:tcPr/>
                </a:tc>
                <a:tc>
                  <a:txBody>
                    <a:bodyPr/>
                    <a:lstStyle/>
                    <a:p>
                      <a:r>
                        <a:rPr lang="bg-BG" sz="800" kern="1200" dirty="0" smtClean="0">
                          <a:solidFill>
                            <a:schemeClr val="tx1"/>
                          </a:solidFill>
                          <a:latin typeface="Arial" pitchFamily="34" charset="0"/>
                          <a:ea typeface="+mn-ea"/>
                          <a:cs typeface="Arial" pitchFamily="34" charset="0"/>
                        </a:rPr>
                        <a:t>Не иска да се включи</a:t>
                      </a:r>
                      <a:endParaRPr lang="bg-BG" sz="800" dirty="0">
                        <a:latin typeface="Arial" pitchFamily="34" charset="0"/>
                        <a:cs typeface="Arial" pitchFamily="34" charset="0"/>
                      </a:endParaRPr>
                    </a:p>
                  </a:txBody>
                  <a:tcPr/>
                </a:tc>
                <a:tc>
                  <a:txBody>
                    <a:bodyPr/>
                    <a:lstStyle/>
                    <a:p>
                      <a:r>
                        <a:rPr lang="bg-BG" sz="800" kern="1200" dirty="0" smtClean="0">
                          <a:solidFill>
                            <a:schemeClr val="tx1"/>
                          </a:solidFill>
                          <a:latin typeface="Arial" pitchFamily="34" charset="0"/>
                          <a:ea typeface="+mn-ea"/>
                          <a:cs typeface="Arial" pitchFamily="34" charset="0"/>
                        </a:rPr>
                        <a:t>Проверете дали сте поставили правилно батериите</a:t>
                      </a:r>
                      <a:endParaRPr lang="bg-BG" sz="800" dirty="0">
                        <a:latin typeface="Arial" pitchFamily="34" charset="0"/>
                        <a:cs typeface="Arial" pitchFamily="34" charset="0"/>
                      </a:endParaRPr>
                    </a:p>
                  </a:txBody>
                  <a:tcPr/>
                </a:tc>
                <a:extLst>
                  <a:ext uri="{0D108BD9-81ED-4DB2-BD59-A6C34878D82A}">
                    <a16:rowId xmlns:a16="http://schemas.microsoft.com/office/drawing/2014/main" val="10002"/>
                  </a:ext>
                </a:extLst>
              </a:tr>
              <a:tr h="370840">
                <a:tc>
                  <a:txBody>
                    <a:bodyPr/>
                    <a:lstStyle/>
                    <a:p>
                      <a:r>
                        <a:rPr lang="bg-BG" sz="800" dirty="0" smtClean="0">
                          <a:latin typeface="Arial" pitchFamily="34" charset="0"/>
                          <a:cs typeface="Arial" pitchFamily="34" charset="0"/>
                        </a:rPr>
                        <a:t>3</a:t>
                      </a:r>
                      <a:endParaRPr lang="bg-BG" sz="800" dirty="0">
                        <a:latin typeface="Arial" pitchFamily="34" charset="0"/>
                        <a:cs typeface="Arial" pitchFamily="34" charset="0"/>
                      </a:endParaRPr>
                    </a:p>
                  </a:txBody>
                  <a:tcPr/>
                </a:tc>
                <a:tc>
                  <a:txBody>
                    <a:bodyPr/>
                    <a:lstStyle/>
                    <a:p>
                      <a:r>
                        <a:rPr lang="bg-BG" sz="800" kern="1200" dirty="0" smtClean="0">
                          <a:solidFill>
                            <a:schemeClr val="tx1"/>
                          </a:solidFill>
                          <a:latin typeface="Arial" pitchFamily="34" charset="0"/>
                          <a:ea typeface="+mn-ea"/>
                          <a:cs typeface="Arial" pitchFamily="34" charset="0"/>
                        </a:rPr>
                        <a:t>При натискане на бутон се чува аларма</a:t>
                      </a:r>
                      <a:endParaRPr lang="bg-BG" sz="800" dirty="0">
                        <a:latin typeface="Arial" pitchFamily="34" charset="0"/>
                        <a:cs typeface="Arial" pitchFamily="34" charset="0"/>
                      </a:endParaRPr>
                    </a:p>
                  </a:txBody>
                  <a:tcPr/>
                </a:tc>
                <a:tc>
                  <a:txBody>
                    <a:bodyPr/>
                    <a:lstStyle/>
                    <a:p>
                      <a:r>
                        <a:rPr lang="bg-BG" sz="800" kern="1200" dirty="0" smtClean="0">
                          <a:solidFill>
                            <a:schemeClr val="tx1"/>
                          </a:solidFill>
                          <a:latin typeface="Arial" pitchFamily="34" charset="0"/>
                          <a:ea typeface="+mn-ea"/>
                          <a:cs typeface="Arial" pitchFamily="34" charset="0"/>
                        </a:rPr>
                        <a:t>Изтощена батерия, подменете я</a:t>
                      </a:r>
                      <a:endParaRPr lang="bg-BG" sz="800" dirty="0">
                        <a:latin typeface="Arial" pitchFamily="34" charset="0"/>
                        <a:cs typeface="Arial" pitchFamily="34" charset="0"/>
                      </a:endParaRPr>
                    </a:p>
                  </a:txBody>
                  <a:tcPr/>
                </a:tc>
                <a:extLst>
                  <a:ext uri="{0D108BD9-81ED-4DB2-BD59-A6C34878D82A}">
                    <a16:rowId xmlns:a16="http://schemas.microsoft.com/office/drawing/2014/main" val="10003"/>
                  </a:ext>
                </a:extLst>
              </a:tr>
              <a:tr h="370840">
                <a:tc>
                  <a:txBody>
                    <a:bodyPr/>
                    <a:lstStyle/>
                    <a:p>
                      <a:r>
                        <a:rPr lang="bg-BG" sz="800" dirty="0" smtClean="0">
                          <a:latin typeface="Arial" pitchFamily="34" charset="0"/>
                          <a:cs typeface="Arial" pitchFamily="34" charset="0"/>
                        </a:rPr>
                        <a:t>4</a:t>
                      </a:r>
                      <a:endParaRPr lang="bg-BG" sz="800" dirty="0">
                        <a:latin typeface="Arial" pitchFamily="34" charset="0"/>
                        <a:cs typeface="Arial" pitchFamily="34" charset="0"/>
                      </a:endParaRPr>
                    </a:p>
                  </a:txBody>
                  <a:tcPr/>
                </a:tc>
                <a:tc>
                  <a:txBody>
                    <a:bodyPr/>
                    <a:lstStyle/>
                    <a:p>
                      <a:r>
                        <a:rPr lang="bg-BG" sz="800" kern="1200" dirty="0" smtClean="0">
                          <a:solidFill>
                            <a:schemeClr val="tx1"/>
                          </a:solidFill>
                          <a:latin typeface="Arial" pitchFamily="34" charset="0"/>
                          <a:ea typeface="+mn-ea"/>
                          <a:cs typeface="Arial" pitchFamily="34" charset="0"/>
                        </a:rPr>
                        <a:t>Люлее се зле</a:t>
                      </a:r>
                      <a:endParaRPr lang="bg-BG" sz="800" dirty="0">
                        <a:latin typeface="Arial" pitchFamily="34" charset="0"/>
                        <a:cs typeface="Arial" pitchFamily="34" charset="0"/>
                      </a:endParaRPr>
                    </a:p>
                  </a:txBody>
                  <a:tcPr/>
                </a:tc>
                <a:tc>
                  <a:txBody>
                    <a:bodyPr/>
                    <a:lstStyle/>
                    <a:p>
                      <a:r>
                        <a:rPr lang="bg-BG" sz="800" kern="1200" dirty="0" smtClean="0">
                          <a:solidFill>
                            <a:schemeClr val="tx1"/>
                          </a:solidFill>
                          <a:latin typeface="Arial" pitchFamily="34" charset="0"/>
                          <a:ea typeface="+mn-ea"/>
                          <a:cs typeface="Arial" pitchFamily="34" charset="0"/>
                        </a:rPr>
                        <a:t>Проверете дали рамката е закрепена в правилната позиция</a:t>
                      </a:r>
                      <a:endParaRPr lang="bg-BG" sz="800" dirty="0">
                        <a:latin typeface="Arial" pitchFamily="34" charset="0"/>
                        <a:cs typeface="Arial" pitchFamily="34" charset="0"/>
                      </a:endParaRPr>
                    </a:p>
                  </a:txBody>
                  <a:tcPr/>
                </a:tc>
                <a:extLst>
                  <a:ext uri="{0D108BD9-81ED-4DB2-BD59-A6C34878D82A}">
                    <a16:rowId xmlns:a16="http://schemas.microsoft.com/office/drawing/2014/main" val="10004"/>
                  </a:ext>
                </a:extLst>
              </a:tr>
              <a:tr h="370840">
                <a:tc>
                  <a:txBody>
                    <a:bodyPr/>
                    <a:lstStyle/>
                    <a:p>
                      <a:r>
                        <a:rPr lang="bg-BG" sz="800" dirty="0" smtClean="0">
                          <a:latin typeface="Arial" pitchFamily="34" charset="0"/>
                          <a:cs typeface="Arial" pitchFamily="34" charset="0"/>
                        </a:rPr>
                        <a:t>5</a:t>
                      </a:r>
                      <a:endParaRPr lang="bg-BG" sz="800" dirty="0">
                        <a:latin typeface="Arial" pitchFamily="34" charset="0"/>
                        <a:cs typeface="Arial" pitchFamily="34" charset="0"/>
                      </a:endParaRPr>
                    </a:p>
                  </a:txBody>
                  <a:tcPr/>
                </a:tc>
                <a:tc>
                  <a:txBody>
                    <a:bodyPr/>
                    <a:lstStyle/>
                    <a:p>
                      <a:r>
                        <a:rPr lang="bg-BG" sz="800" kern="1200" dirty="0" smtClean="0">
                          <a:solidFill>
                            <a:schemeClr val="tx1"/>
                          </a:solidFill>
                          <a:latin typeface="Arial" pitchFamily="34" charset="0"/>
                          <a:ea typeface="+mn-ea"/>
                          <a:cs typeface="Arial" pitchFamily="34" charset="0"/>
                        </a:rPr>
                        <a:t>Продължително складиране</a:t>
                      </a:r>
                      <a:endParaRPr lang="bg-BG" sz="800" dirty="0">
                        <a:latin typeface="Arial" pitchFamily="34" charset="0"/>
                        <a:cs typeface="Arial" pitchFamily="34" charset="0"/>
                      </a:endParaRPr>
                    </a:p>
                  </a:txBody>
                  <a:tcPr/>
                </a:tc>
                <a:tc>
                  <a:txBody>
                    <a:bodyPr/>
                    <a:lstStyle/>
                    <a:p>
                      <a:r>
                        <a:rPr lang="bg-BG" sz="800" kern="1200" dirty="0" smtClean="0">
                          <a:solidFill>
                            <a:schemeClr val="tx1"/>
                          </a:solidFill>
                          <a:latin typeface="Arial" pitchFamily="34" charset="0"/>
                          <a:ea typeface="+mn-ea"/>
                          <a:cs typeface="Arial" pitchFamily="34" charset="0"/>
                        </a:rPr>
                        <a:t>Махнете батерията</a:t>
                      </a:r>
                      <a:endParaRPr lang="bg-BG" sz="800" dirty="0">
                        <a:latin typeface="Arial" pitchFamily="34" charset="0"/>
                        <a:cs typeface="Arial" pitchFamily="34" charset="0"/>
                      </a:endParaRPr>
                    </a:p>
                  </a:txBody>
                  <a:tcPr/>
                </a:tc>
                <a:extLst>
                  <a:ext uri="{0D108BD9-81ED-4DB2-BD59-A6C34878D82A}">
                    <a16:rowId xmlns:a16="http://schemas.microsoft.com/office/drawing/2014/main" val="10005"/>
                  </a:ext>
                </a:extLst>
              </a:tr>
            </a:tbl>
          </a:graphicData>
        </a:graphic>
      </p:graphicFrame>
      <p:sp>
        <p:nvSpPr>
          <p:cNvPr id="4" name="TextBox 17"/>
          <p:cNvSpPr txBox="1"/>
          <p:nvPr/>
        </p:nvSpPr>
        <p:spPr>
          <a:xfrm>
            <a:off x="259304" y="6556318"/>
            <a:ext cx="396000" cy="180000"/>
          </a:xfrm>
          <a:prstGeom prst="roundRect">
            <a:avLst/>
          </a:prstGeom>
          <a:noFill/>
          <a:ln w="6350">
            <a:solidFill>
              <a:schemeClr val="tx1"/>
            </a:solidFill>
          </a:ln>
        </p:spPr>
        <p:txBody>
          <a:bodyPr wrap="square" rtlCol="0" anchor="ctr">
            <a:spAutoFit/>
          </a:bodyPr>
          <a:lstStyle/>
          <a:p>
            <a:pPr algn="ctr"/>
            <a:r>
              <a:rPr lang="en-US" sz="900" b="1" dirty="0">
                <a:latin typeface="Arial" pitchFamily="34" charset="0"/>
                <a:cs typeface="Arial" pitchFamily="34" charset="0"/>
              </a:rPr>
              <a:t>9</a:t>
            </a:r>
            <a:endParaRPr lang="bg-BG" sz="900" b="1" dirty="0">
              <a:latin typeface="Arial" pitchFamily="34" charset="0"/>
              <a:cs typeface="Arial" pitchFamily="34" charset="0"/>
            </a:endParaRPr>
          </a:p>
        </p:txBody>
      </p:sp>
      <p:sp>
        <p:nvSpPr>
          <p:cNvPr id="5" name="TextBox 65"/>
          <p:cNvSpPr txBox="1"/>
          <p:nvPr/>
        </p:nvSpPr>
        <p:spPr>
          <a:xfrm>
            <a:off x="167876" y="4906976"/>
            <a:ext cx="3898436" cy="584775"/>
          </a:xfrm>
          <a:prstGeom prst="rect">
            <a:avLst/>
          </a:prstGeom>
          <a:noFill/>
        </p:spPr>
        <p:txBody>
          <a:bodyPr wrap="square" rtlCol="0">
            <a:spAutoFit/>
          </a:bodyPr>
          <a:lstStyle/>
          <a:p>
            <a:pPr algn="ctr"/>
            <a:r>
              <a:rPr lang="en-US" sz="800" b="1" dirty="0" smtClean="0">
                <a:latin typeface="Arial" pitchFamily="34" charset="0"/>
                <a:cs typeface="Arial" pitchFamily="34" charset="0"/>
              </a:rPr>
              <a:t> </a:t>
            </a:r>
            <a:r>
              <a:rPr lang="bg-BG" sz="800" b="1" dirty="0" smtClean="0">
                <a:latin typeface="Arial" pitchFamily="34" charset="0"/>
                <a:cs typeface="Arial" pitchFamily="34" charset="0"/>
              </a:rPr>
              <a:t>Вносител: </a:t>
            </a:r>
            <a:r>
              <a:rPr lang="bg-BG" sz="800" b="1" dirty="0" err="1" smtClean="0">
                <a:latin typeface="Arial" pitchFamily="34" charset="0"/>
                <a:cs typeface="Arial" pitchFamily="34" charset="0"/>
              </a:rPr>
              <a:t>Мони</a:t>
            </a:r>
            <a:r>
              <a:rPr lang="bg-BG" sz="800" b="1" dirty="0" smtClean="0">
                <a:latin typeface="Arial" pitchFamily="34" charset="0"/>
                <a:cs typeface="Arial" pitchFamily="34" charset="0"/>
              </a:rPr>
              <a:t> Трейд ООД</a:t>
            </a:r>
          </a:p>
          <a:p>
            <a:pPr algn="ctr"/>
            <a:r>
              <a:rPr lang="bg-BG" sz="800" b="1" dirty="0" smtClean="0">
                <a:latin typeface="Arial" pitchFamily="34" charset="0"/>
                <a:cs typeface="Arial" pitchFamily="34" charset="0"/>
              </a:rPr>
              <a:t>Адрес: България, София</a:t>
            </a:r>
          </a:p>
          <a:p>
            <a:pPr algn="ctr"/>
            <a:r>
              <a:rPr lang="bg-BG" sz="800" b="1" dirty="0" smtClean="0">
                <a:latin typeface="Arial" pitchFamily="34" charset="0"/>
                <a:cs typeface="Arial" pitchFamily="34" charset="0"/>
              </a:rPr>
              <a:t>кв. </a:t>
            </a:r>
            <a:r>
              <a:rPr lang="bg-BG" sz="800" b="1" dirty="0" err="1" smtClean="0">
                <a:latin typeface="Arial" pitchFamily="34" charset="0"/>
                <a:cs typeface="Arial" pitchFamily="34" charset="0"/>
              </a:rPr>
              <a:t>Требич</a:t>
            </a:r>
            <a:r>
              <a:rPr lang="bg-BG" sz="800" b="1" dirty="0" smtClean="0">
                <a:latin typeface="Arial" pitchFamily="34" charset="0"/>
                <a:cs typeface="Arial" pitchFamily="34" charset="0"/>
              </a:rPr>
              <a:t>, ул. </a:t>
            </a:r>
            <a:r>
              <a:rPr lang="bg-BG" sz="800" b="1" dirty="0" err="1" smtClean="0">
                <a:latin typeface="Arial" pitchFamily="34" charset="0"/>
                <a:cs typeface="Arial" pitchFamily="34" charset="0"/>
              </a:rPr>
              <a:t>Доло</a:t>
            </a:r>
            <a:r>
              <a:rPr lang="bg-BG" sz="800" b="1" dirty="0" smtClean="0">
                <a:latin typeface="Arial" pitchFamily="34" charset="0"/>
                <a:cs typeface="Arial" pitchFamily="34" charset="0"/>
              </a:rPr>
              <a:t> 1</a:t>
            </a:r>
          </a:p>
          <a:p>
            <a:pPr algn="ctr"/>
            <a:r>
              <a:rPr lang="bg-BG" sz="800" b="1" dirty="0" smtClean="0">
                <a:latin typeface="Arial" pitchFamily="34" charset="0"/>
                <a:cs typeface="Arial" pitchFamily="34" charset="0"/>
              </a:rPr>
              <a:t>Тел: +359 2 936 07 90</a:t>
            </a:r>
          </a:p>
        </p:txBody>
      </p:sp>
      <p:sp>
        <p:nvSpPr>
          <p:cNvPr id="15" name="Правоъгълник 6"/>
          <p:cNvSpPr/>
          <p:nvPr/>
        </p:nvSpPr>
        <p:spPr>
          <a:xfrm>
            <a:off x="5004048" y="29056"/>
            <a:ext cx="3960000" cy="1692771"/>
          </a:xfrm>
          <a:prstGeom prst="rect">
            <a:avLst/>
          </a:prstGeom>
        </p:spPr>
        <p:txBody>
          <a:bodyPr wrap="square">
            <a:spAutoFit/>
          </a:bodyPr>
          <a:lstStyle/>
          <a:p>
            <a:pPr lvl="0" eaLnBrk="0" fontAlgn="base" hangingPunct="0">
              <a:spcBef>
                <a:spcPct val="0"/>
              </a:spcBef>
              <a:spcAft>
                <a:spcPct val="0"/>
              </a:spcAft>
            </a:pPr>
            <a:r>
              <a:rPr lang="es-ES" altLang="en-US" sz="800" dirty="0" smtClean="0">
                <a:latin typeface="+mj-lt"/>
              </a:rPr>
              <a:t>superficies resbaladizas y mojadas, piscinas, fuentes de calefacción - aparatos de calefacción, hornos de cocina, chimeneas y otros lugares peligrosos. </a:t>
            </a:r>
          </a:p>
          <a:p>
            <a:pPr lvl="0" eaLnBrk="0" fontAlgn="base" hangingPunct="0">
              <a:spcBef>
                <a:spcPct val="0"/>
              </a:spcBef>
              <a:spcAft>
                <a:spcPct val="0"/>
              </a:spcAft>
            </a:pPr>
            <a:r>
              <a:rPr lang="es-ES" altLang="en-US" sz="800" dirty="0" smtClean="0">
                <a:latin typeface="+mj-lt"/>
              </a:rPr>
              <a:t>12. No utilice accesorios o piezas de repuesto que no sean las aprobadas por el fabricante. </a:t>
            </a:r>
          </a:p>
          <a:p>
            <a:pPr lvl="0" eaLnBrk="0" fontAlgn="base" hangingPunct="0">
              <a:spcBef>
                <a:spcPct val="0"/>
              </a:spcBef>
              <a:spcAft>
                <a:spcPct val="0"/>
              </a:spcAft>
            </a:pPr>
            <a:r>
              <a:rPr lang="es-ES" altLang="en-US" sz="800" dirty="0" smtClean="0">
                <a:latin typeface="+mj-lt"/>
              </a:rPr>
              <a:t>13. No cuelgues nada más que juguetes en la barra de juguetes.</a:t>
            </a:r>
          </a:p>
          <a:p>
            <a:pPr lvl="0" eaLnBrk="0" fontAlgn="base" hangingPunct="0">
              <a:spcBef>
                <a:spcPct val="0"/>
              </a:spcBef>
              <a:spcAft>
                <a:spcPct val="0"/>
              </a:spcAft>
            </a:pPr>
            <a:r>
              <a:rPr lang="es-ES" altLang="en-US" sz="800" dirty="0" smtClean="0">
                <a:latin typeface="+mj-lt"/>
              </a:rPr>
              <a:t>14.</a:t>
            </a:r>
            <a:r>
              <a:rPr lang="es-ES" altLang="en-US" sz="800" b="1" dirty="0" smtClean="0">
                <a:latin typeface="+mj-lt"/>
              </a:rPr>
              <a:t> ¡ADVERTENCIA</a:t>
            </a:r>
            <a:r>
              <a:rPr lang="es-ES" altLang="en-US" sz="800" dirty="0" smtClean="0">
                <a:latin typeface="+mj-lt"/>
              </a:rPr>
              <a:t>! Este producto no debe utilizarse para per</a:t>
            </a:r>
            <a:r>
              <a:rPr lang="bg-BG" sz="800" dirty="0" smtClean="0"/>
              <a:t>í</a:t>
            </a:r>
            <a:r>
              <a:rPr lang="es-ES" altLang="en-US" sz="800" dirty="0" err="1" smtClean="0">
                <a:latin typeface="+mj-lt"/>
              </a:rPr>
              <a:t>odos</a:t>
            </a:r>
            <a:r>
              <a:rPr lang="es-ES" altLang="en-US" sz="800" dirty="0" smtClean="0">
                <a:latin typeface="+mj-lt"/>
              </a:rPr>
              <a:t> prolongados de sue</a:t>
            </a:r>
            <a:r>
              <a:rPr lang="es-ES" altLang="en-US" sz="800" dirty="0" smtClean="0"/>
              <a:t>ñ</a:t>
            </a:r>
            <a:r>
              <a:rPr lang="es-ES" altLang="en-US" sz="800" dirty="0" smtClean="0">
                <a:latin typeface="+mj-lt"/>
              </a:rPr>
              <a:t>o.</a:t>
            </a:r>
          </a:p>
          <a:p>
            <a:pPr lvl="0" eaLnBrk="0" fontAlgn="base" hangingPunct="0">
              <a:spcBef>
                <a:spcPct val="0"/>
              </a:spcBef>
              <a:spcAft>
                <a:spcPct val="0"/>
              </a:spcAft>
            </a:pPr>
            <a:r>
              <a:rPr lang="es-ES" altLang="en-US" sz="800" dirty="0" smtClean="0">
                <a:latin typeface="+mj-lt"/>
              </a:rPr>
              <a:t>15. Los productos no son juguetes, no permita que los niños jueguen con estos productos. </a:t>
            </a:r>
          </a:p>
          <a:p>
            <a:pPr lvl="0" eaLnBrk="0" fontAlgn="base" hangingPunct="0">
              <a:spcBef>
                <a:spcPct val="0"/>
              </a:spcBef>
              <a:spcAft>
                <a:spcPct val="0"/>
              </a:spcAft>
            </a:pPr>
            <a:r>
              <a:rPr lang="es-ES" altLang="en-US" sz="800" dirty="0" smtClean="0">
                <a:latin typeface="+mj-lt"/>
              </a:rPr>
              <a:t>16. </a:t>
            </a:r>
            <a:r>
              <a:rPr lang="es-ES" altLang="en-US" sz="800" b="1" dirty="0" smtClean="0">
                <a:latin typeface="+mj-lt"/>
              </a:rPr>
              <a:t>¡ADVERTENCIA! </a:t>
            </a:r>
            <a:r>
              <a:rPr lang="es-ES" altLang="en-US" sz="800" dirty="0" smtClean="0">
                <a:latin typeface="+mj-lt"/>
              </a:rPr>
              <a:t>El columpio debe detenerse antes de sacar al niño.</a:t>
            </a:r>
          </a:p>
          <a:p>
            <a:pPr lvl="0" eaLnBrk="0" fontAlgn="base" hangingPunct="0">
              <a:spcBef>
                <a:spcPct val="0"/>
              </a:spcBef>
              <a:spcAft>
                <a:spcPct val="0"/>
              </a:spcAft>
            </a:pPr>
            <a:r>
              <a:rPr lang="es-ES" altLang="en-US" sz="800" dirty="0" smtClean="0">
                <a:latin typeface="+mj-lt"/>
              </a:rPr>
              <a:t>17. Este producto no sustituye cuna o cama. Cuando el niño necesite dormir, colóquelo en una cuna o cama adecuada. </a:t>
            </a:r>
          </a:p>
          <a:p>
            <a:pPr lvl="0" eaLnBrk="0" fontAlgn="base" hangingPunct="0">
              <a:spcBef>
                <a:spcPct val="0"/>
              </a:spcBef>
              <a:spcAft>
                <a:spcPct val="0"/>
              </a:spcAft>
            </a:pPr>
            <a:r>
              <a:rPr lang="es-ES" altLang="en-US" sz="800" dirty="0" smtClean="0">
                <a:latin typeface="+mj-lt"/>
              </a:rPr>
              <a:t>18. No permita que el niño juegue con el producto. </a:t>
            </a:r>
          </a:p>
          <a:p>
            <a:pPr lvl="0" eaLnBrk="0" fontAlgn="base" hangingPunct="0">
              <a:spcBef>
                <a:spcPct val="0"/>
              </a:spcBef>
              <a:spcAft>
                <a:spcPct val="0"/>
              </a:spcAft>
            </a:pPr>
            <a:r>
              <a:rPr lang="es-ES" altLang="en-US" sz="800" dirty="0" smtClean="0">
                <a:latin typeface="+mj-lt"/>
              </a:rPr>
              <a:t>19. Si el producto </a:t>
            </a:r>
            <a:r>
              <a:rPr lang="es-ES" altLang="en-US" sz="800" dirty="0" err="1" smtClean="0">
                <a:latin typeface="+mj-lt"/>
              </a:rPr>
              <a:t>est</a:t>
            </a:r>
            <a:r>
              <a:rPr lang="bg-BG" sz="800" dirty="0" smtClean="0"/>
              <a:t>á</a:t>
            </a:r>
            <a:r>
              <a:rPr lang="es-ES" altLang="en-US" sz="800" dirty="0" smtClean="0">
                <a:latin typeface="+mj-lt"/>
              </a:rPr>
              <a:t> conectado a un lector musical, </a:t>
            </a:r>
            <a:r>
              <a:rPr lang="es-ES" altLang="en-US" sz="800" dirty="0" err="1" smtClean="0">
                <a:latin typeface="+mj-lt"/>
              </a:rPr>
              <a:t>aseg</a:t>
            </a:r>
            <a:r>
              <a:rPr lang="bg-BG" sz="800" dirty="0" smtClean="0"/>
              <a:t>ú</a:t>
            </a:r>
            <a:r>
              <a:rPr lang="es-ES" altLang="en-US" sz="800" dirty="0" err="1" smtClean="0">
                <a:latin typeface="+mj-lt"/>
              </a:rPr>
              <a:t>rese</a:t>
            </a:r>
            <a:r>
              <a:rPr lang="es-ES" altLang="en-US" sz="800" dirty="0" smtClean="0">
                <a:latin typeface="+mj-lt"/>
              </a:rPr>
              <a:t> de que el volumen del lector </a:t>
            </a:r>
            <a:r>
              <a:rPr lang="es-ES" altLang="en-US" sz="800" dirty="0" err="1" smtClean="0">
                <a:latin typeface="+mj-lt"/>
              </a:rPr>
              <a:t>est</a:t>
            </a:r>
            <a:r>
              <a:rPr lang="bg-BG" sz="800" dirty="0" smtClean="0"/>
              <a:t>é</a:t>
            </a:r>
            <a:r>
              <a:rPr lang="es-ES" altLang="en-US" sz="800" dirty="0" smtClean="0">
                <a:latin typeface="+mj-lt"/>
              </a:rPr>
              <a:t> regulado a un nivel bajo. </a:t>
            </a:r>
          </a:p>
          <a:p>
            <a:pPr lvl="0" eaLnBrk="0" fontAlgn="base" hangingPunct="0">
              <a:spcBef>
                <a:spcPct val="0"/>
              </a:spcBef>
              <a:spcAft>
                <a:spcPct val="0"/>
              </a:spcAft>
            </a:pPr>
            <a:r>
              <a:rPr lang="es-ES" altLang="en-US" sz="800" dirty="0" smtClean="0"/>
              <a:t>20. Los transformadores utilizados con el columpio para bebés deben examinarse</a:t>
            </a:r>
            <a:endParaRPr lang="es-ES" altLang="en-US" sz="800" dirty="0" smtClean="0">
              <a:latin typeface="+mj-lt"/>
            </a:endParaRPr>
          </a:p>
        </p:txBody>
      </p:sp>
      <p:sp>
        <p:nvSpPr>
          <p:cNvPr id="16" name="Правоъгълник 1"/>
          <p:cNvSpPr/>
          <p:nvPr/>
        </p:nvSpPr>
        <p:spPr>
          <a:xfrm>
            <a:off x="5004048" y="1563722"/>
            <a:ext cx="3960000" cy="1815882"/>
          </a:xfrm>
          <a:prstGeom prst="rect">
            <a:avLst/>
          </a:prstGeom>
        </p:spPr>
        <p:txBody>
          <a:bodyPr wrap="square">
            <a:spAutoFit/>
          </a:bodyPr>
          <a:lstStyle/>
          <a:p>
            <a:pPr lvl="0" eaLnBrk="0" fontAlgn="base" hangingPunct="0">
              <a:spcBef>
                <a:spcPct val="0"/>
              </a:spcBef>
              <a:spcAft>
                <a:spcPct val="0"/>
              </a:spcAft>
            </a:pPr>
            <a:r>
              <a:rPr lang="es-ES" altLang="en-US" sz="800" dirty="0" smtClean="0">
                <a:latin typeface="+mj-lt"/>
              </a:rPr>
              <a:t>regularmente </a:t>
            </a:r>
            <a:r>
              <a:rPr lang="es-ES" altLang="en-US" sz="800" dirty="0">
                <a:latin typeface="+mj-lt"/>
              </a:rPr>
              <a:t>para detectar daños en el cable, el enchufe, la carcasa y otras partes y, en caso de que se produzcan tales daños, no deben utilizarse. </a:t>
            </a:r>
          </a:p>
          <a:p>
            <a:pPr lvl="0" eaLnBrk="0" fontAlgn="base" hangingPunct="0">
              <a:spcBef>
                <a:spcPct val="0"/>
              </a:spcBef>
              <a:spcAft>
                <a:spcPct val="0"/>
              </a:spcAft>
            </a:pPr>
            <a:r>
              <a:rPr lang="es-ES" altLang="en-US" sz="800" dirty="0" smtClean="0">
                <a:latin typeface="+mj-lt"/>
              </a:rPr>
              <a:t>21. </a:t>
            </a:r>
            <a:r>
              <a:rPr lang="es-ES" altLang="en-US" sz="800" dirty="0">
                <a:latin typeface="+mj-lt"/>
              </a:rPr>
              <a:t>El columpio infantil solo debe usarse con el transformador recomendado.</a:t>
            </a:r>
          </a:p>
          <a:p>
            <a:pPr lvl="0" eaLnBrk="0" fontAlgn="base" hangingPunct="0">
              <a:spcBef>
                <a:spcPct val="0"/>
              </a:spcBef>
              <a:spcAft>
                <a:spcPct val="0"/>
              </a:spcAft>
            </a:pPr>
            <a:r>
              <a:rPr lang="es-ES" altLang="en-US" sz="800" dirty="0" smtClean="0">
                <a:latin typeface="+mj-lt"/>
              </a:rPr>
              <a:t>22. </a:t>
            </a:r>
            <a:r>
              <a:rPr lang="es-ES" altLang="en-US" sz="800" dirty="0">
                <a:latin typeface="+mj-lt"/>
              </a:rPr>
              <a:t>No permita que más de un niño use el columpio. No permita que los niños jueguen con el columpio o alrededor de él si hay otro niño dentro. </a:t>
            </a:r>
          </a:p>
          <a:p>
            <a:pPr lvl="0" eaLnBrk="0" fontAlgn="base" hangingPunct="0">
              <a:spcBef>
                <a:spcPct val="0"/>
              </a:spcBef>
              <a:spcAft>
                <a:spcPct val="0"/>
              </a:spcAft>
            </a:pPr>
            <a:r>
              <a:rPr lang="es-ES" altLang="en-US" sz="800" dirty="0" smtClean="0">
                <a:latin typeface="+mj-lt"/>
              </a:rPr>
              <a:t>23. </a:t>
            </a:r>
            <a:r>
              <a:rPr lang="es-ES" altLang="en-US" sz="800" b="1" dirty="0">
                <a:latin typeface="+mj-lt"/>
              </a:rPr>
              <a:t>¡ADVERTENCIA! </a:t>
            </a:r>
            <a:r>
              <a:rPr lang="es-ES" altLang="en-US" sz="800" dirty="0">
                <a:latin typeface="+mj-lt"/>
              </a:rPr>
              <a:t>No realice cambios ni mejoras con respecto a la construcción del columpio, ya que esto puede ocasionar un vuelco o daño del columpio, mientras el niño está en él y puede lastimarse. </a:t>
            </a:r>
          </a:p>
          <a:p>
            <a:pPr lvl="0" eaLnBrk="0" fontAlgn="base" hangingPunct="0">
              <a:spcBef>
                <a:spcPct val="0"/>
              </a:spcBef>
              <a:spcAft>
                <a:spcPct val="0"/>
              </a:spcAft>
            </a:pPr>
            <a:r>
              <a:rPr lang="es-ES" altLang="en-US" sz="800" dirty="0" smtClean="0">
                <a:latin typeface="+mj-lt"/>
              </a:rPr>
              <a:t>24. </a:t>
            </a:r>
            <a:r>
              <a:rPr lang="es-ES" altLang="en-US" sz="800" dirty="0">
                <a:latin typeface="+mj-lt"/>
              </a:rPr>
              <a:t>No repare el columpio solo. Si se establece un daño, comuníquese con un taller de reparación autorizado o con un agente comercial del lugar donde compró el producto. </a:t>
            </a:r>
          </a:p>
          <a:p>
            <a:pPr lvl="0" eaLnBrk="0" fontAlgn="base" hangingPunct="0">
              <a:spcBef>
                <a:spcPct val="0"/>
              </a:spcBef>
              <a:spcAft>
                <a:spcPct val="0"/>
              </a:spcAft>
            </a:pPr>
            <a:r>
              <a:rPr lang="es-ES" altLang="en-US" sz="800" dirty="0" smtClean="0">
                <a:latin typeface="+mj-lt"/>
              </a:rPr>
              <a:t>25. </a:t>
            </a:r>
            <a:r>
              <a:rPr lang="es-ES" altLang="en-US" sz="800" dirty="0">
                <a:latin typeface="+mj-lt"/>
              </a:rPr>
              <a:t>Después de desembalar el producto, retire todas las bolsas de plástico y tírelas en los lugares previstos. Manténgalos alejados de los niños para evitar la asfixia. </a:t>
            </a:r>
          </a:p>
          <a:p>
            <a:pPr lvl="0" eaLnBrk="0" fontAlgn="base" hangingPunct="0">
              <a:spcBef>
                <a:spcPct val="0"/>
              </a:spcBef>
              <a:spcAft>
                <a:spcPct val="0"/>
              </a:spcAft>
            </a:pPr>
            <a:r>
              <a:rPr lang="es-ES" altLang="en-US" sz="800" dirty="0" smtClean="0">
                <a:latin typeface="+mj-lt"/>
              </a:rPr>
              <a:t>26. </a:t>
            </a:r>
            <a:r>
              <a:rPr lang="es-ES" altLang="en-US" sz="800" dirty="0">
                <a:latin typeface="+mj-lt"/>
              </a:rPr>
              <a:t>Para evitar lesiones, asegúrese de </a:t>
            </a:r>
            <a:r>
              <a:rPr lang="es-ES" altLang="en-US" sz="800" dirty="0" smtClean="0">
                <a:latin typeface="+mj-lt"/>
              </a:rPr>
              <a:t>los </a:t>
            </a:r>
            <a:r>
              <a:rPr lang="es-ES" altLang="en-US" sz="800" dirty="0" smtClean="0"/>
              <a:t>niños est</a:t>
            </a:r>
            <a:r>
              <a:rPr lang="bg-BG" sz="800" dirty="0" smtClean="0"/>
              <a:t>é</a:t>
            </a:r>
            <a:r>
              <a:rPr lang="es-ES" altLang="en-US" sz="800" dirty="0" smtClean="0"/>
              <a:t>n alejados durante las operaciones de apertura y cierre del producto. </a:t>
            </a:r>
            <a:endParaRPr lang="es-ES" altLang="en-US" sz="800" dirty="0">
              <a:latin typeface="+mj-lt"/>
            </a:endParaRPr>
          </a:p>
        </p:txBody>
      </p:sp>
      <p:sp>
        <p:nvSpPr>
          <p:cNvPr id="17" name="Правоъгълник 2"/>
          <p:cNvSpPr/>
          <p:nvPr/>
        </p:nvSpPr>
        <p:spPr>
          <a:xfrm>
            <a:off x="5031160" y="3370463"/>
            <a:ext cx="3960000" cy="215444"/>
          </a:xfrm>
          <a:prstGeom prst="rect">
            <a:avLst/>
          </a:prstGeom>
          <a:ln w="19050">
            <a:solidFill>
              <a:schemeClr val="tx1"/>
            </a:solidFill>
          </a:ln>
        </p:spPr>
        <p:txBody>
          <a:bodyPr wrap="square">
            <a:spAutoFit/>
          </a:bodyPr>
          <a:lstStyle/>
          <a:p>
            <a:r>
              <a:rPr lang="bg-BG" sz="800" dirty="0" err="1">
                <a:solidFill>
                  <a:srgbClr val="000000"/>
                </a:solidFill>
                <a:latin typeface="Arial" panose="020B0604020202020204" pitchFamily="34" charset="0"/>
                <a:ea typeface="Times New Roman" panose="02020603050405020304" pitchFamily="18" charset="0"/>
              </a:rPr>
              <a:t>Este</a:t>
            </a:r>
            <a:r>
              <a:rPr lang="bg-BG" sz="800" dirty="0">
                <a:solidFill>
                  <a:srgbClr val="000000"/>
                </a:solidFill>
                <a:latin typeface="Arial" panose="020B0604020202020204" pitchFamily="34" charset="0"/>
                <a:ea typeface="Times New Roman" panose="02020603050405020304" pitchFamily="18" charset="0"/>
              </a:rPr>
              <a:t> </a:t>
            </a:r>
            <a:r>
              <a:rPr lang="bg-BG" sz="800" dirty="0" err="1">
                <a:solidFill>
                  <a:srgbClr val="000000"/>
                </a:solidFill>
                <a:latin typeface="Arial" panose="020B0604020202020204" pitchFamily="34" charset="0"/>
                <a:ea typeface="Times New Roman" panose="02020603050405020304" pitchFamily="18" charset="0"/>
              </a:rPr>
              <a:t>producto</a:t>
            </a:r>
            <a:r>
              <a:rPr lang="bg-BG" sz="800" dirty="0">
                <a:solidFill>
                  <a:srgbClr val="000000"/>
                </a:solidFill>
                <a:latin typeface="Arial" panose="020B0604020202020204" pitchFamily="34" charset="0"/>
                <a:ea typeface="Times New Roman" panose="02020603050405020304" pitchFamily="18" charset="0"/>
              </a:rPr>
              <a:t> </a:t>
            </a:r>
            <a:r>
              <a:rPr lang="bg-BG" sz="800" dirty="0" err="1">
                <a:solidFill>
                  <a:srgbClr val="000000"/>
                </a:solidFill>
                <a:latin typeface="Arial" panose="020B0604020202020204" pitchFamily="34" charset="0"/>
                <a:ea typeface="Times New Roman" panose="02020603050405020304" pitchFamily="18" charset="0"/>
              </a:rPr>
              <a:t>ha</a:t>
            </a:r>
            <a:r>
              <a:rPr lang="bg-BG" sz="800" dirty="0">
                <a:solidFill>
                  <a:srgbClr val="000000"/>
                </a:solidFill>
                <a:latin typeface="Arial" panose="020B0604020202020204" pitchFamily="34" charset="0"/>
                <a:ea typeface="Times New Roman" panose="02020603050405020304" pitchFamily="18" charset="0"/>
              </a:rPr>
              <a:t> </a:t>
            </a:r>
            <a:r>
              <a:rPr lang="bg-BG" sz="800" dirty="0" err="1">
                <a:solidFill>
                  <a:srgbClr val="000000"/>
                </a:solidFill>
                <a:latin typeface="Arial" panose="020B0604020202020204" pitchFamily="34" charset="0"/>
                <a:ea typeface="Times New Roman" panose="02020603050405020304" pitchFamily="18" charset="0"/>
              </a:rPr>
              <a:t>sido</a:t>
            </a:r>
            <a:r>
              <a:rPr lang="bg-BG" sz="800" dirty="0">
                <a:solidFill>
                  <a:srgbClr val="000000"/>
                </a:solidFill>
                <a:latin typeface="Arial" panose="020B0604020202020204" pitchFamily="34" charset="0"/>
                <a:ea typeface="Times New Roman" panose="02020603050405020304" pitchFamily="18" charset="0"/>
              </a:rPr>
              <a:t> </a:t>
            </a:r>
            <a:r>
              <a:rPr lang="bg-BG" sz="800" dirty="0" err="1">
                <a:solidFill>
                  <a:srgbClr val="000000"/>
                </a:solidFill>
                <a:latin typeface="Arial" panose="020B0604020202020204" pitchFamily="34" charset="0"/>
                <a:ea typeface="Times New Roman" panose="02020603050405020304" pitchFamily="18" charset="0"/>
              </a:rPr>
              <a:t>probado</a:t>
            </a:r>
            <a:r>
              <a:rPr lang="bg-BG" sz="800" dirty="0">
                <a:solidFill>
                  <a:srgbClr val="000000"/>
                </a:solidFill>
                <a:latin typeface="Arial" panose="020B0604020202020204" pitchFamily="34" charset="0"/>
                <a:ea typeface="Times New Roman" panose="02020603050405020304" pitchFamily="18" charset="0"/>
              </a:rPr>
              <a:t> y </a:t>
            </a:r>
            <a:r>
              <a:rPr lang="bg-BG" sz="800" dirty="0" err="1">
                <a:solidFill>
                  <a:srgbClr val="000000"/>
                </a:solidFill>
                <a:latin typeface="Arial" panose="020B0604020202020204" pitchFamily="34" charset="0"/>
                <a:ea typeface="Times New Roman" panose="02020603050405020304" pitchFamily="18" charset="0"/>
              </a:rPr>
              <a:t>cumple</a:t>
            </a:r>
            <a:r>
              <a:rPr lang="bg-BG" sz="800" dirty="0">
                <a:solidFill>
                  <a:srgbClr val="000000"/>
                </a:solidFill>
                <a:latin typeface="Arial" panose="020B0604020202020204" pitchFamily="34" charset="0"/>
                <a:ea typeface="Times New Roman" panose="02020603050405020304" pitchFamily="18" charset="0"/>
              </a:rPr>
              <a:t> con </a:t>
            </a:r>
            <a:r>
              <a:rPr lang="bg-BG" sz="800" dirty="0" err="1">
                <a:solidFill>
                  <a:srgbClr val="000000"/>
                </a:solidFill>
                <a:latin typeface="Arial" panose="020B0604020202020204" pitchFamily="34" charset="0"/>
                <a:ea typeface="Times New Roman" panose="02020603050405020304" pitchFamily="18" charset="0"/>
              </a:rPr>
              <a:t>las</a:t>
            </a:r>
            <a:r>
              <a:rPr lang="bg-BG" sz="800" dirty="0">
                <a:solidFill>
                  <a:srgbClr val="000000"/>
                </a:solidFill>
                <a:latin typeface="Arial" panose="020B0604020202020204" pitchFamily="34" charset="0"/>
                <a:ea typeface="Times New Roman" panose="02020603050405020304" pitchFamily="18" charset="0"/>
              </a:rPr>
              <a:t> </a:t>
            </a:r>
            <a:r>
              <a:rPr lang="bg-BG" sz="800" dirty="0" err="1" smtClean="0">
                <a:solidFill>
                  <a:srgbClr val="000000"/>
                </a:solidFill>
                <a:latin typeface="Arial" panose="020B0604020202020204" pitchFamily="34" charset="0"/>
                <a:ea typeface="Times New Roman" panose="02020603050405020304" pitchFamily="18" charset="0"/>
              </a:rPr>
              <a:t>normas</a:t>
            </a:r>
            <a:r>
              <a:rPr lang="bg-BG" sz="800" dirty="0" smtClean="0">
                <a:solidFill>
                  <a:srgbClr val="000000"/>
                </a:solidFill>
                <a:latin typeface="Arial" panose="020B0604020202020204" pitchFamily="34" charset="0"/>
                <a:ea typeface="Times New Roman" panose="02020603050405020304" pitchFamily="18" charset="0"/>
              </a:rPr>
              <a:t> EN 16232:2013</a:t>
            </a:r>
            <a:r>
              <a:rPr lang="en-US" sz="800" dirty="0" smtClean="0">
                <a:solidFill>
                  <a:srgbClr val="000000"/>
                </a:solidFill>
                <a:latin typeface="Arial" panose="020B0604020202020204" pitchFamily="34" charset="0"/>
                <a:ea typeface="Times New Roman" panose="02020603050405020304" pitchFamily="18" charset="0"/>
              </a:rPr>
              <a:t>+A1:2018</a:t>
            </a:r>
            <a:r>
              <a:rPr lang="bg-BG" sz="800" dirty="0" smtClean="0">
                <a:solidFill>
                  <a:srgbClr val="000000"/>
                </a:solidFill>
                <a:latin typeface="Arial" panose="020B0604020202020204" pitchFamily="34" charset="0"/>
                <a:ea typeface="Times New Roman" panose="02020603050405020304" pitchFamily="18" charset="0"/>
              </a:rPr>
              <a:t>.</a:t>
            </a:r>
            <a:endParaRPr lang="en-US" sz="800" dirty="0"/>
          </a:p>
        </p:txBody>
      </p:sp>
      <p:sp>
        <p:nvSpPr>
          <p:cNvPr id="18" name="TextBox 48"/>
          <p:cNvSpPr txBox="1"/>
          <p:nvPr/>
        </p:nvSpPr>
        <p:spPr>
          <a:xfrm>
            <a:off x="5031160" y="3694519"/>
            <a:ext cx="3960000" cy="180000"/>
          </a:xfrm>
          <a:prstGeom prst="roundRect">
            <a:avLst/>
          </a:prstGeom>
          <a:ln/>
        </p:spPr>
        <p:style>
          <a:lnRef idx="1">
            <a:schemeClr val="dk1"/>
          </a:lnRef>
          <a:fillRef idx="2">
            <a:schemeClr val="dk1"/>
          </a:fillRef>
          <a:effectRef idx="1">
            <a:schemeClr val="dk1"/>
          </a:effectRef>
          <a:fontRef idx="minor">
            <a:schemeClr val="dk1"/>
          </a:fontRef>
        </p:style>
        <p:txBody>
          <a:bodyPr wrap="square" rtlCol="0" anchor="ctr">
            <a:spAutoFit/>
          </a:bodyPr>
          <a:lstStyle/>
          <a:p>
            <a:pPr algn="ctr"/>
            <a:r>
              <a:rPr lang="en-US" sz="900" b="1" dirty="0" smtClean="0"/>
              <a:t>PIEZAS</a:t>
            </a:r>
            <a:endParaRPr lang="bg-BG" sz="900" b="1" dirty="0">
              <a:solidFill>
                <a:schemeClr val="tx1"/>
              </a:solidFill>
              <a:cs typeface="Arial" pitchFamily="34" charset="0"/>
            </a:endParaRPr>
          </a:p>
        </p:txBody>
      </p:sp>
      <p:sp>
        <p:nvSpPr>
          <p:cNvPr id="19" name="Правоъгълник 4"/>
          <p:cNvSpPr/>
          <p:nvPr/>
        </p:nvSpPr>
        <p:spPr>
          <a:xfrm>
            <a:off x="5031160" y="3857689"/>
            <a:ext cx="3960000" cy="707886"/>
          </a:xfrm>
          <a:prstGeom prst="rect">
            <a:avLst/>
          </a:prstGeom>
        </p:spPr>
        <p:txBody>
          <a:bodyPr wrap="square">
            <a:spAutoFit/>
          </a:bodyPr>
          <a:lstStyle/>
          <a:p>
            <a:r>
              <a:rPr lang="bg-BG" sz="800" dirty="0">
                <a:solidFill>
                  <a:srgbClr val="000000"/>
                </a:solidFill>
                <a:latin typeface="+mj-lt"/>
                <a:ea typeface="Times New Roman" panose="02020603050405020304" pitchFamily="18" charset="0"/>
              </a:rPr>
              <a:t>1.</a:t>
            </a:r>
            <a:r>
              <a:rPr lang="bg-BG" sz="800" dirty="0">
                <a:solidFill>
                  <a:srgbClr val="000000"/>
                </a:solidFill>
                <a:latin typeface="+mj-lt"/>
                <a:ea typeface="Calibri" panose="020F0502020204030204" pitchFamily="34" charset="0"/>
              </a:rPr>
              <a:t> </a:t>
            </a:r>
            <a:r>
              <a:rPr lang="es-ES" sz="800" dirty="0">
                <a:solidFill>
                  <a:srgbClr val="000000"/>
                </a:solidFill>
                <a:latin typeface="+mj-lt"/>
                <a:ea typeface="Calibri" panose="020F0502020204030204" pitchFamily="34" charset="0"/>
              </a:rPr>
              <a:t>Delantera y trasera tubería principal</a:t>
            </a:r>
            <a:r>
              <a:rPr lang="bg-BG" sz="800" dirty="0">
                <a:solidFill>
                  <a:srgbClr val="000000"/>
                </a:solidFill>
                <a:latin typeface="+mj-lt"/>
                <a:ea typeface="Times New Roman" panose="02020603050405020304" pitchFamily="18" charset="0"/>
              </a:rPr>
              <a:t> – 2  </a:t>
            </a:r>
            <a:r>
              <a:rPr lang="bg-BG" sz="800" dirty="0" err="1">
                <a:solidFill>
                  <a:srgbClr val="000000"/>
                </a:solidFill>
                <a:latin typeface="+mj-lt"/>
                <a:ea typeface="Times New Roman" panose="02020603050405020304" pitchFamily="18" charset="0"/>
              </a:rPr>
              <a:t>piezas</a:t>
            </a:r>
            <a:r>
              <a:rPr lang="bg-BG" sz="800" dirty="0">
                <a:solidFill>
                  <a:srgbClr val="000000"/>
                </a:solidFill>
                <a:latin typeface="+mj-lt"/>
                <a:ea typeface="Times New Roman" panose="02020603050405020304" pitchFamily="18" charset="0"/>
              </a:rPr>
              <a:t/>
            </a:r>
            <a:br>
              <a:rPr lang="bg-BG" sz="800" dirty="0">
                <a:solidFill>
                  <a:srgbClr val="000000"/>
                </a:solidFill>
                <a:latin typeface="+mj-lt"/>
                <a:ea typeface="Times New Roman" panose="02020603050405020304" pitchFamily="18" charset="0"/>
              </a:rPr>
            </a:br>
            <a:r>
              <a:rPr lang="bg-BG" sz="800" dirty="0">
                <a:solidFill>
                  <a:srgbClr val="000000"/>
                </a:solidFill>
                <a:latin typeface="+mj-lt"/>
                <a:ea typeface="Times New Roman" panose="02020603050405020304" pitchFamily="18" charset="0"/>
              </a:rPr>
              <a:t>2. </a:t>
            </a:r>
            <a:r>
              <a:rPr lang="bg-BG" sz="800" dirty="0" err="1">
                <a:solidFill>
                  <a:srgbClr val="000000"/>
                </a:solidFill>
                <a:latin typeface="+mj-lt"/>
                <a:ea typeface="Times New Roman" panose="02020603050405020304" pitchFamily="18" charset="0"/>
              </a:rPr>
              <a:t>Bastidor</a:t>
            </a:r>
            <a:r>
              <a:rPr lang="bg-BG" sz="800" dirty="0">
                <a:solidFill>
                  <a:srgbClr val="000000"/>
                </a:solidFill>
                <a:latin typeface="+mj-lt"/>
                <a:ea typeface="Times New Roman" panose="02020603050405020304" pitchFamily="18" charset="0"/>
              </a:rPr>
              <a:t> </a:t>
            </a:r>
            <a:r>
              <a:rPr lang="bg-BG" sz="800" dirty="0" err="1">
                <a:solidFill>
                  <a:srgbClr val="000000"/>
                </a:solidFill>
                <a:latin typeface="+mj-lt"/>
                <a:ea typeface="Times New Roman" panose="02020603050405020304" pitchFamily="18" charset="0"/>
              </a:rPr>
              <a:t>principal</a:t>
            </a:r>
            <a:r>
              <a:rPr lang="bg-BG" sz="800" dirty="0">
                <a:solidFill>
                  <a:srgbClr val="000000"/>
                </a:solidFill>
                <a:latin typeface="+mj-lt"/>
                <a:ea typeface="Times New Roman" panose="02020603050405020304" pitchFamily="18" charset="0"/>
              </a:rPr>
              <a:t> – 1 </a:t>
            </a:r>
            <a:r>
              <a:rPr lang="es-ES" sz="800" dirty="0">
                <a:solidFill>
                  <a:srgbClr val="000000"/>
                </a:solidFill>
                <a:latin typeface="+mj-lt"/>
                <a:ea typeface="Times New Roman" panose="02020603050405020304" pitchFamily="18" charset="0"/>
              </a:rPr>
              <a:t>pieza</a:t>
            </a:r>
            <a:r>
              <a:rPr lang="bg-BG" sz="800" dirty="0">
                <a:solidFill>
                  <a:srgbClr val="000000"/>
                </a:solidFill>
                <a:latin typeface="+mj-lt"/>
                <a:ea typeface="Times New Roman" panose="02020603050405020304" pitchFamily="18" charset="0"/>
              </a:rPr>
              <a:t/>
            </a:r>
            <a:br>
              <a:rPr lang="bg-BG" sz="800" dirty="0">
                <a:solidFill>
                  <a:srgbClr val="000000"/>
                </a:solidFill>
                <a:latin typeface="+mj-lt"/>
                <a:ea typeface="Times New Roman" panose="02020603050405020304" pitchFamily="18" charset="0"/>
              </a:rPr>
            </a:br>
            <a:r>
              <a:rPr lang="bg-BG" sz="800" dirty="0">
                <a:solidFill>
                  <a:srgbClr val="000000"/>
                </a:solidFill>
                <a:latin typeface="+mj-lt"/>
                <a:ea typeface="Times New Roman" panose="02020603050405020304" pitchFamily="18" charset="0"/>
              </a:rPr>
              <a:t>3. B</a:t>
            </a:r>
            <a:r>
              <a:rPr lang="es-ES" sz="800" dirty="0">
                <a:solidFill>
                  <a:srgbClr val="000000"/>
                </a:solidFill>
                <a:latin typeface="+mj-lt"/>
                <a:ea typeface="Times New Roman" panose="02020603050405020304" pitchFamily="18" charset="0"/>
              </a:rPr>
              <a:t>astidor </a:t>
            </a:r>
            <a:r>
              <a:rPr lang="bg-BG" sz="800" dirty="0" err="1">
                <a:solidFill>
                  <a:srgbClr val="000000"/>
                </a:solidFill>
                <a:latin typeface="+mj-lt"/>
                <a:ea typeface="Times New Roman" panose="02020603050405020304" pitchFamily="18" charset="0"/>
              </a:rPr>
              <a:t>adicional</a:t>
            </a:r>
            <a:r>
              <a:rPr lang="bg-BG" sz="800" dirty="0">
                <a:solidFill>
                  <a:srgbClr val="000000"/>
                </a:solidFill>
                <a:latin typeface="+mj-lt"/>
                <a:ea typeface="Times New Roman" panose="02020603050405020304" pitchFamily="18" charset="0"/>
              </a:rPr>
              <a:t> – 1  </a:t>
            </a:r>
            <a:r>
              <a:rPr lang="bg-BG" sz="800" dirty="0" err="1">
                <a:solidFill>
                  <a:srgbClr val="000000"/>
                </a:solidFill>
                <a:latin typeface="+mj-lt"/>
                <a:ea typeface="Times New Roman" panose="02020603050405020304" pitchFamily="18" charset="0"/>
              </a:rPr>
              <a:t>pieza</a:t>
            </a:r>
            <a:r>
              <a:rPr lang="bg-BG" sz="800" dirty="0">
                <a:solidFill>
                  <a:srgbClr val="000000"/>
                </a:solidFill>
                <a:latin typeface="+mj-lt"/>
                <a:ea typeface="Times New Roman" panose="02020603050405020304" pitchFamily="18" charset="0"/>
              </a:rPr>
              <a:t/>
            </a:r>
            <a:br>
              <a:rPr lang="bg-BG" sz="800" dirty="0">
                <a:solidFill>
                  <a:srgbClr val="000000"/>
                </a:solidFill>
                <a:latin typeface="+mj-lt"/>
                <a:ea typeface="Times New Roman" panose="02020603050405020304" pitchFamily="18" charset="0"/>
              </a:rPr>
            </a:br>
            <a:r>
              <a:rPr lang="bg-BG" sz="800" dirty="0">
                <a:solidFill>
                  <a:srgbClr val="000000"/>
                </a:solidFill>
                <a:latin typeface="+mj-lt"/>
                <a:ea typeface="Times New Roman" panose="02020603050405020304" pitchFamily="18" charset="0"/>
              </a:rPr>
              <a:t>4. </a:t>
            </a:r>
            <a:r>
              <a:rPr lang="es-ES" sz="800" dirty="0">
                <a:solidFill>
                  <a:srgbClr val="000000"/>
                </a:solidFill>
                <a:latin typeface="+mj-lt"/>
                <a:ea typeface="Times New Roman" panose="02020603050405020304" pitchFamily="18" charset="0"/>
              </a:rPr>
              <a:t>Bastidor y </a:t>
            </a:r>
            <a:r>
              <a:rPr lang="bg-BG" sz="800" dirty="0">
                <a:solidFill>
                  <a:srgbClr val="000000"/>
                </a:solidFill>
                <a:latin typeface="+mj-lt"/>
                <a:ea typeface="Times New Roman" panose="02020603050405020304" pitchFamily="18" charset="0"/>
              </a:rPr>
              <a:t> </a:t>
            </a:r>
            <a:r>
              <a:rPr lang="bg-BG" sz="800" dirty="0" err="1">
                <a:solidFill>
                  <a:srgbClr val="000000"/>
                </a:solidFill>
                <a:latin typeface="+mj-lt"/>
                <a:ea typeface="Times New Roman" panose="02020603050405020304" pitchFamily="18" charset="0"/>
              </a:rPr>
              <a:t>base</a:t>
            </a:r>
            <a:r>
              <a:rPr lang="bg-BG" sz="800" dirty="0">
                <a:solidFill>
                  <a:srgbClr val="000000"/>
                </a:solidFill>
                <a:latin typeface="+mj-lt"/>
                <a:ea typeface="Times New Roman" panose="02020603050405020304" pitchFamily="18" charset="0"/>
              </a:rPr>
              <a:t> </a:t>
            </a:r>
            <a:r>
              <a:rPr lang="bg-BG" sz="800" dirty="0" err="1">
                <a:solidFill>
                  <a:srgbClr val="000000"/>
                </a:solidFill>
                <a:latin typeface="+mj-lt"/>
                <a:ea typeface="Times New Roman" panose="02020603050405020304" pitchFamily="18" charset="0"/>
              </a:rPr>
              <a:t>del</a:t>
            </a:r>
            <a:r>
              <a:rPr lang="bg-BG" sz="800" dirty="0">
                <a:solidFill>
                  <a:srgbClr val="000000"/>
                </a:solidFill>
                <a:latin typeface="+mj-lt"/>
                <a:ea typeface="Times New Roman" panose="02020603050405020304" pitchFamily="18" charset="0"/>
              </a:rPr>
              <a:t> </a:t>
            </a:r>
            <a:r>
              <a:rPr lang="bg-BG" sz="800" dirty="0" err="1">
                <a:solidFill>
                  <a:srgbClr val="000000"/>
                </a:solidFill>
                <a:latin typeface="+mj-lt"/>
                <a:ea typeface="Times New Roman" panose="02020603050405020304" pitchFamily="18" charset="0"/>
              </a:rPr>
              <a:t>asiento</a:t>
            </a:r>
            <a:r>
              <a:rPr lang="bg-BG" sz="800" dirty="0">
                <a:solidFill>
                  <a:srgbClr val="000000"/>
                </a:solidFill>
                <a:latin typeface="+mj-lt"/>
                <a:ea typeface="Times New Roman" panose="02020603050405020304" pitchFamily="18" charset="0"/>
              </a:rPr>
              <a:t> – 1</a:t>
            </a:r>
            <a:r>
              <a:rPr lang="es-ES" sz="800" dirty="0">
                <a:solidFill>
                  <a:srgbClr val="000000"/>
                </a:solidFill>
                <a:latin typeface="+mj-lt"/>
                <a:ea typeface="Times New Roman" panose="02020603050405020304" pitchFamily="18" charset="0"/>
              </a:rPr>
              <a:t> pieza</a:t>
            </a:r>
            <a:r>
              <a:rPr lang="bg-BG" sz="800" dirty="0">
                <a:solidFill>
                  <a:srgbClr val="000000"/>
                </a:solidFill>
                <a:latin typeface="+mj-lt"/>
                <a:ea typeface="Times New Roman" panose="02020603050405020304" pitchFamily="18" charset="0"/>
              </a:rPr>
              <a:t/>
            </a:r>
            <a:br>
              <a:rPr lang="bg-BG" sz="800" dirty="0">
                <a:solidFill>
                  <a:srgbClr val="000000"/>
                </a:solidFill>
                <a:latin typeface="+mj-lt"/>
                <a:ea typeface="Times New Roman" panose="02020603050405020304" pitchFamily="18" charset="0"/>
              </a:rPr>
            </a:br>
            <a:r>
              <a:rPr lang="bg-BG" sz="800" dirty="0">
                <a:solidFill>
                  <a:srgbClr val="000000"/>
                </a:solidFill>
                <a:latin typeface="+mj-lt"/>
                <a:ea typeface="Times New Roman" panose="02020603050405020304" pitchFamily="18" charset="0"/>
              </a:rPr>
              <a:t>5. </a:t>
            </a:r>
            <a:r>
              <a:rPr lang="es-ES" sz="800" dirty="0">
                <a:solidFill>
                  <a:srgbClr val="000000"/>
                </a:solidFill>
                <a:latin typeface="+mj-lt"/>
                <a:ea typeface="Times New Roman" panose="02020603050405020304" pitchFamily="18" charset="0"/>
              </a:rPr>
              <a:t>Cuello con juguetes </a:t>
            </a:r>
            <a:r>
              <a:rPr lang="bg-BG" sz="800" dirty="0">
                <a:solidFill>
                  <a:srgbClr val="000000"/>
                </a:solidFill>
                <a:latin typeface="+mj-lt"/>
                <a:ea typeface="Times New Roman" panose="02020603050405020304" pitchFamily="18" charset="0"/>
              </a:rPr>
              <a:t>– 1</a:t>
            </a:r>
            <a:r>
              <a:rPr lang="es-ES" sz="800" dirty="0">
                <a:solidFill>
                  <a:srgbClr val="000000"/>
                </a:solidFill>
                <a:latin typeface="+mj-lt"/>
                <a:ea typeface="Times New Roman" panose="02020603050405020304" pitchFamily="18" charset="0"/>
              </a:rPr>
              <a:t> pieza</a:t>
            </a:r>
            <a:r>
              <a:rPr lang="bg-BG" sz="800" dirty="0">
                <a:solidFill>
                  <a:srgbClr val="000000"/>
                </a:solidFill>
                <a:latin typeface="+mj-lt"/>
                <a:ea typeface="Times New Roman" panose="02020603050405020304" pitchFamily="18" charset="0"/>
              </a:rPr>
              <a:t>. </a:t>
            </a:r>
            <a:endParaRPr lang="en-US" sz="800" dirty="0">
              <a:latin typeface="+mj-lt"/>
            </a:endParaRPr>
          </a:p>
        </p:txBody>
      </p:sp>
      <p:sp>
        <p:nvSpPr>
          <p:cNvPr id="20" name="TextBox 48"/>
          <p:cNvSpPr txBox="1"/>
          <p:nvPr/>
        </p:nvSpPr>
        <p:spPr>
          <a:xfrm>
            <a:off x="5031160" y="4565842"/>
            <a:ext cx="3960000" cy="180000"/>
          </a:xfrm>
          <a:prstGeom prst="roundRect">
            <a:avLst/>
          </a:prstGeom>
          <a:ln/>
        </p:spPr>
        <p:style>
          <a:lnRef idx="1">
            <a:schemeClr val="dk1"/>
          </a:lnRef>
          <a:fillRef idx="2">
            <a:schemeClr val="dk1"/>
          </a:fillRef>
          <a:effectRef idx="1">
            <a:schemeClr val="dk1"/>
          </a:effectRef>
          <a:fontRef idx="minor">
            <a:schemeClr val="dk1"/>
          </a:fontRef>
        </p:style>
        <p:txBody>
          <a:bodyPr wrap="square" rtlCol="0" anchor="ctr">
            <a:spAutoFit/>
          </a:bodyPr>
          <a:lstStyle/>
          <a:p>
            <a:pPr algn="ctr"/>
            <a:r>
              <a:rPr lang="bg-BG" sz="900" b="1" dirty="0" smtClean="0"/>
              <a:t>INSTRUCCIONES PARA EL MONTAJE </a:t>
            </a:r>
            <a:endParaRPr lang="bg-BG" sz="900" b="1" dirty="0">
              <a:solidFill>
                <a:schemeClr val="tx1"/>
              </a:solidFill>
              <a:cs typeface="Arial" pitchFamily="34" charset="0"/>
            </a:endParaRPr>
          </a:p>
        </p:txBody>
      </p:sp>
      <p:sp>
        <p:nvSpPr>
          <p:cNvPr id="21" name="TextBox 18"/>
          <p:cNvSpPr txBox="1"/>
          <p:nvPr/>
        </p:nvSpPr>
        <p:spPr>
          <a:xfrm>
            <a:off x="5004048" y="5018810"/>
            <a:ext cx="3960000" cy="1692771"/>
          </a:xfrm>
          <a:prstGeom prst="rect">
            <a:avLst/>
          </a:prstGeom>
          <a:noFill/>
        </p:spPr>
        <p:txBody>
          <a:bodyPr wrap="square" rtlCol="0">
            <a:spAutoFit/>
          </a:bodyPr>
          <a:lstStyle/>
          <a:p>
            <a:pPr marL="228600" indent="-228600" algn="just">
              <a:buAutoNum type="arabicPeriod"/>
            </a:pPr>
            <a:r>
              <a:rPr lang="bg-BG" sz="800" dirty="0" smtClean="0"/>
              <a:t>Abr</a:t>
            </a:r>
            <a:r>
              <a:rPr lang="es-ES" sz="800" dirty="0"/>
              <a:t>a</a:t>
            </a:r>
            <a:r>
              <a:rPr lang="bg-BG" sz="800" dirty="0"/>
              <a:t> la conexión de los bastideros laterales del bastidor principal y el bastidor adicional (pulsando y mientras tanto doble el bastidor de unión a la mitad, mientras que doblar este artículo). </a:t>
            </a:r>
            <a:endParaRPr lang="en-US" sz="800" dirty="0" smtClean="0"/>
          </a:p>
          <a:p>
            <a:pPr marL="228600" indent="-228600" algn="just">
              <a:buFontTx/>
              <a:buAutoNum type="arabicPeriod"/>
            </a:pPr>
            <a:r>
              <a:rPr lang="bg-BG" sz="800" dirty="0" smtClean="0"/>
              <a:t>Como </a:t>
            </a:r>
            <a:r>
              <a:rPr lang="bg-BG" sz="800" dirty="0"/>
              <a:t>se muestra en las fotos de abajo, inserte </a:t>
            </a:r>
            <a:r>
              <a:rPr lang="es-ES" sz="800" dirty="0"/>
              <a:t> la tubería delantera y la tubería trasera </a:t>
            </a:r>
            <a:r>
              <a:rPr lang="bg-BG" sz="800" dirty="0"/>
              <a:t>en la conexión del bastidor principal</a:t>
            </a:r>
            <a:r>
              <a:rPr lang="es-ES" sz="800" dirty="0"/>
              <a:t> y el en el bastidor adicional</a:t>
            </a:r>
            <a:r>
              <a:rPr lang="bg-BG" sz="800" dirty="0"/>
              <a:t> y asegúrese de que los botones estan en su lugar. </a:t>
            </a:r>
            <a:endParaRPr lang="bg-BG" sz="800" dirty="0">
              <a:latin typeface="Arial" pitchFamily="34" charset="0"/>
              <a:cs typeface="Arial" pitchFamily="34" charset="0"/>
            </a:endParaRPr>
          </a:p>
          <a:p>
            <a:pPr marL="228600" indent="-228600" algn="just">
              <a:buFontTx/>
              <a:buAutoNum type="arabicPeriod"/>
            </a:pPr>
            <a:r>
              <a:rPr lang="bg-BG" sz="800" dirty="0" smtClean="0"/>
              <a:t> </a:t>
            </a:r>
            <a:r>
              <a:rPr lang="bg-BG" sz="800" dirty="0"/>
              <a:t>Instalación </a:t>
            </a:r>
            <a:r>
              <a:rPr lang="es-ES" sz="800" dirty="0"/>
              <a:t>del bastidor del asientos</a:t>
            </a:r>
            <a:r>
              <a:rPr lang="bg-BG" sz="800" dirty="0"/>
              <a:t>, tapa, fusible y el bastidor principal - siguen los pasos que se muestran en las fotos de abajo. Luego sacuda el asiento para asegurarse de que está correctamente colocado. </a:t>
            </a:r>
            <a:endParaRPr lang="en-US" sz="800" dirty="0" smtClean="0"/>
          </a:p>
          <a:p>
            <a:pPr marL="228600" indent="-228600" algn="just">
              <a:buFontTx/>
              <a:buAutoNum type="arabicPeriod"/>
            </a:pPr>
            <a:r>
              <a:rPr lang="bg-BG" sz="800" dirty="0" smtClean="0"/>
              <a:t> </a:t>
            </a:r>
            <a:r>
              <a:rPr lang="bg-BG" sz="800" dirty="0"/>
              <a:t>Como se muestra en la imagen siguiente, al final de</a:t>
            </a:r>
            <a:r>
              <a:rPr lang="es-ES" sz="800" dirty="0"/>
              <a:t>l cuello con</a:t>
            </a:r>
            <a:r>
              <a:rPr lang="bg-BG" sz="800" dirty="0"/>
              <a:t> juguetes se coloca en el agujero en la base derecha. </a:t>
            </a:r>
            <a:endParaRPr lang="bg-BG" sz="800" dirty="0">
              <a:latin typeface="Arial" pitchFamily="34" charset="0"/>
              <a:cs typeface="Arial" pitchFamily="34" charset="0"/>
            </a:endParaRPr>
          </a:p>
          <a:p>
            <a:pPr marL="228600" indent="-228600" algn="just">
              <a:buFontTx/>
              <a:buAutoNum type="arabicPeriod"/>
            </a:pPr>
            <a:endParaRPr lang="bg-BG" sz="800" dirty="0">
              <a:latin typeface="Arial" pitchFamily="34" charset="0"/>
              <a:cs typeface="Arial" pitchFamily="34" charset="0"/>
            </a:endParaRPr>
          </a:p>
          <a:p>
            <a:pPr marL="228600" indent="-228600" algn="just">
              <a:buAutoNum type="arabicPeriod"/>
            </a:pPr>
            <a:endParaRPr lang="bg-BG" sz="800" dirty="0" smtClean="0">
              <a:latin typeface="Arial" pitchFamily="34" charset="0"/>
              <a:cs typeface="Arial" pitchFamily="34" charset="0"/>
            </a:endParaRPr>
          </a:p>
        </p:txBody>
      </p:sp>
      <p:sp>
        <p:nvSpPr>
          <p:cNvPr id="22" name="Правоъгълник 12"/>
          <p:cNvSpPr/>
          <p:nvPr/>
        </p:nvSpPr>
        <p:spPr>
          <a:xfrm>
            <a:off x="5004048" y="4797184"/>
            <a:ext cx="3960000" cy="215444"/>
          </a:xfrm>
          <a:prstGeom prst="rect">
            <a:avLst/>
          </a:prstGeom>
        </p:spPr>
        <p:txBody>
          <a:bodyPr wrap="square">
            <a:spAutoFit/>
          </a:bodyPr>
          <a:lstStyle/>
          <a:p>
            <a:pPr algn="ctr"/>
            <a:r>
              <a:rPr lang="bg-BG" sz="800" b="1" dirty="0"/>
              <a:t>ADVERTENCIA:</a:t>
            </a:r>
            <a:r>
              <a:rPr lang="bg-BG" sz="800" dirty="0"/>
              <a:t> </a:t>
            </a:r>
            <a:r>
              <a:rPr lang="bg-BG" sz="800" dirty="0" err="1"/>
              <a:t>Este</a:t>
            </a:r>
            <a:r>
              <a:rPr lang="bg-BG" sz="800" dirty="0"/>
              <a:t> </a:t>
            </a:r>
            <a:r>
              <a:rPr lang="bg-BG" sz="800" dirty="0" err="1"/>
              <a:t>artículo</a:t>
            </a:r>
            <a:r>
              <a:rPr lang="bg-BG" sz="800" dirty="0"/>
              <a:t> </a:t>
            </a:r>
            <a:r>
              <a:rPr lang="bg-BG" sz="800" dirty="0" err="1"/>
              <a:t>se</a:t>
            </a:r>
            <a:r>
              <a:rPr lang="bg-BG" sz="800" dirty="0"/>
              <a:t> </a:t>
            </a:r>
            <a:r>
              <a:rPr lang="bg-BG" sz="800" dirty="0" err="1"/>
              <a:t>pueden</a:t>
            </a:r>
            <a:r>
              <a:rPr lang="bg-BG" sz="800" dirty="0"/>
              <a:t> </a:t>
            </a:r>
            <a:r>
              <a:rPr lang="bg-BG" sz="800" dirty="0" err="1"/>
              <a:t>montar</a:t>
            </a:r>
            <a:r>
              <a:rPr lang="bg-BG" sz="800" dirty="0"/>
              <a:t> </a:t>
            </a:r>
            <a:r>
              <a:rPr lang="bg-BG" sz="800" dirty="0" err="1"/>
              <a:t>únicamente</a:t>
            </a:r>
            <a:r>
              <a:rPr lang="bg-BG" sz="800" dirty="0"/>
              <a:t> </a:t>
            </a:r>
            <a:r>
              <a:rPr lang="bg-BG" sz="800" dirty="0" err="1"/>
              <a:t>por</a:t>
            </a:r>
            <a:r>
              <a:rPr lang="en-US" sz="800" dirty="0"/>
              <a:t> un </a:t>
            </a:r>
            <a:r>
              <a:rPr lang="en-US" sz="800" dirty="0" err="1"/>
              <a:t>adulto</a:t>
            </a:r>
            <a:r>
              <a:rPr lang="en-US" sz="800" dirty="0"/>
              <a:t>! </a:t>
            </a:r>
          </a:p>
        </p:txBody>
      </p:sp>
      <p:sp>
        <p:nvSpPr>
          <p:cNvPr id="23" name="TextBox 17"/>
          <p:cNvSpPr txBox="1"/>
          <p:nvPr/>
        </p:nvSpPr>
        <p:spPr>
          <a:xfrm>
            <a:off x="8553512" y="6539065"/>
            <a:ext cx="396000" cy="180000"/>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30</a:t>
            </a:r>
            <a:endParaRPr lang="bg-BG" sz="900" b="1" dirty="0">
              <a:latin typeface="Arial" pitchFamily="34" charset="0"/>
              <a:cs typeface="Arial" pitchFamily="34" charset="0"/>
            </a:endParaRPr>
          </a:p>
        </p:txBody>
      </p:sp>
    </p:spTree>
    <p:extLst>
      <p:ext uri="{BB962C8B-B14F-4D97-AF65-F5344CB8AC3E}">
        <p14:creationId xmlns:p14="http://schemas.microsoft.com/office/powerpoint/2010/main" val="23280636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4738</TotalTime>
  <Words>12522</Words>
  <Application>Microsoft Office PowerPoint</Application>
  <PresentationFormat>On-screen Show (4:3)</PresentationFormat>
  <Paragraphs>912</Paragraphs>
  <Slides>19</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0</vt:i4>
      </vt:variant>
      <vt:variant>
        <vt:lpstr>Slide Titles</vt:lpstr>
      </vt:variant>
      <vt:variant>
        <vt:i4>19</vt:i4>
      </vt:variant>
    </vt:vector>
  </HeadingPairs>
  <TitlesOfParts>
    <vt:vector size="26" baseType="lpstr">
      <vt:lpstr>SimSun</vt:lpstr>
      <vt:lpstr>Arial</vt:lpstr>
      <vt:lpstr>Bliss2-Light</vt:lpstr>
      <vt:lpstr>Calibri</vt:lpstr>
      <vt:lpstr>Gill Sans Alt One WGL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Win10</cp:lastModifiedBy>
  <cp:revision>451</cp:revision>
  <dcterms:created xsi:type="dcterms:W3CDTF">2015-11-16T10:45:54Z</dcterms:created>
  <dcterms:modified xsi:type="dcterms:W3CDTF">2020-04-28T12:03:15Z</dcterms:modified>
</cp:coreProperties>
</file>