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1" r:id="rId3"/>
    <p:sldId id="262" r:id="rId4"/>
    <p:sldId id="280" r:id="rId5"/>
    <p:sldId id="272" r:id="rId6"/>
    <p:sldId id="273" r:id="rId7"/>
    <p:sldId id="274" r:id="rId8"/>
    <p:sldId id="275" r:id="rId9"/>
    <p:sldId id="276" r:id="rId10"/>
    <p:sldId id="277" r:id="rId11"/>
    <p:sldId id="278" r:id="rId12"/>
    <p:sldId id="279" r:id="rId13"/>
    <p:sldId id="281" r:id="rId14"/>
    <p:sldId id="282" r:id="rId15"/>
    <p:sldId id="283" r:id="rId16"/>
    <p:sldId id="284" r:id="rId17"/>
    <p:sldId id="285" r:id="rId18"/>
    <p:sldId id="286" r:id="rId19"/>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04" autoAdjust="0"/>
    <p:restoredTop sz="93939" autoAdjust="0"/>
  </p:normalViewPr>
  <p:slideViewPr>
    <p:cSldViewPr>
      <p:cViewPr varScale="1">
        <p:scale>
          <a:sx n="111" d="100"/>
          <a:sy n="111" d="100"/>
        </p:scale>
        <p:origin x="189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265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9CC1F6-67D9-43D1-96BB-98ABFDCBA08D}" type="datetimeFigureOut">
              <a:rPr lang="bg-BG" smtClean="0"/>
              <a:pPr/>
              <a:t>28-04-2020</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142FB0-1BB6-40F8-B88B-5454D3CE9D7F}" type="slidenum">
              <a:rPr lang="bg-BG" smtClean="0"/>
              <a:pPr/>
              <a:t>‹#›</a:t>
            </a:fld>
            <a:endParaRPr lang="bg-BG"/>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ED4837BD-10F4-4A24-AA32-EE04C85CE237}" type="datetimeFigureOut">
              <a:rPr lang="bg-BG" smtClean="0"/>
              <a:pPr/>
              <a:t>28-04-2020</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ED4837BD-10F4-4A24-AA32-EE04C85CE237}" type="datetimeFigureOut">
              <a:rPr lang="bg-BG" smtClean="0"/>
              <a:pPr/>
              <a:t>28-04-2020</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ED4837BD-10F4-4A24-AA32-EE04C85CE237}" type="datetimeFigureOut">
              <a:rPr lang="bg-BG" smtClean="0"/>
              <a:pPr/>
              <a:t>28-04-2020</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ED4837BD-10F4-4A24-AA32-EE04C85CE237}" type="datetimeFigureOut">
              <a:rPr lang="bg-BG" smtClean="0"/>
              <a:pPr/>
              <a:t>28-04-2020</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4837BD-10F4-4A24-AA32-EE04C85CE237}" type="datetimeFigureOut">
              <a:rPr lang="bg-BG" smtClean="0"/>
              <a:pPr/>
              <a:t>28-04-2020</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ED4837BD-10F4-4A24-AA32-EE04C85CE237}" type="datetimeFigureOut">
              <a:rPr lang="bg-BG" smtClean="0"/>
              <a:pPr/>
              <a:t>28-04-2020</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ED4837BD-10F4-4A24-AA32-EE04C85CE237}" type="datetimeFigureOut">
              <a:rPr lang="bg-BG" smtClean="0"/>
              <a:pPr/>
              <a:t>28-04-2020</a:t>
            </a:fld>
            <a:endParaRPr lang="bg-BG" dirty="0"/>
          </a:p>
        </p:txBody>
      </p:sp>
      <p:sp>
        <p:nvSpPr>
          <p:cNvPr id="8" name="Footer Placeholder 7"/>
          <p:cNvSpPr>
            <a:spLocks noGrp="1"/>
          </p:cNvSpPr>
          <p:nvPr>
            <p:ph type="ftr" sz="quarter" idx="11"/>
          </p:nvPr>
        </p:nvSpPr>
        <p:spPr/>
        <p:txBody>
          <a:bodyPr/>
          <a:lstStyle/>
          <a:p>
            <a:endParaRPr lang="bg-BG" dirty="0"/>
          </a:p>
        </p:txBody>
      </p:sp>
      <p:sp>
        <p:nvSpPr>
          <p:cNvPr id="9" name="Slide Number Placeholder 8"/>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ED4837BD-10F4-4A24-AA32-EE04C85CE237}" type="datetimeFigureOut">
              <a:rPr lang="bg-BG" smtClean="0"/>
              <a:pPr/>
              <a:t>28-04-2020</a:t>
            </a:fld>
            <a:endParaRPr lang="bg-BG" dirty="0"/>
          </a:p>
        </p:txBody>
      </p:sp>
      <p:sp>
        <p:nvSpPr>
          <p:cNvPr id="4" name="Footer Placeholder 3"/>
          <p:cNvSpPr>
            <a:spLocks noGrp="1"/>
          </p:cNvSpPr>
          <p:nvPr>
            <p:ph type="ftr" sz="quarter" idx="11"/>
          </p:nvPr>
        </p:nvSpPr>
        <p:spPr/>
        <p:txBody>
          <a:bodyPr/>
          <a:lstStyle/>
          <a:p>
            <a:endParaRPr lang="bg-BG" dirty="0"/>
          </a:p>
        </p:txBody>
      </p:sp>
      <p:sp>
        <p:nvSpPr>
          <p:cNvPr id="5" name="Slide Number Placeholder 4"/>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837BD-10F4-4A24-AA32-EE04C85CE237}" type="datetimeFigureOut">
              <a:rPr lang="bg-BG" smtClean="0"/>
              <a:pPr/>
              <a:t>28-04-2020</a:t>
            </a:fld>
            <a:endParaRPr lang="bg-BG" dirty="0"/>
          </a:p>
        </p:txBody>
      </p:sp>
      <p:sp>
        <p:nvSpPr>
          <p:cNvPr id="3" name="Footer Placeholder 2"/>
          <p:cNvSpPr>
            <a:spLocks noGrp="1"/>
          </p:cNvSpPr>
          <p:nvPr>
            <p:ph type="ftr" sz="quarter" idx="11"/>
          </p:nvPr>
        </p:nvSpPr>
        <p:spPr/>
        <p:txBody>
          <a:bodyPr/>
          <a:lstStyle/>
          <a:p>
            <a:endParaRPr lang="bg-BG" dirty="0"/>
          </a:p>
        </p:txBody>
      </p:sp>
      <p:sp>
        <p:nvSpPr>
          <p:cNvPr id="4" name="Slide Number Placeholder 3"/>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4837BD-10F4-4A24-AA32-EE04C85CE237}" type="datetimeFigureOut">
              <a:rPr lang="bg-BG" smtClean="0"/>
              <a:pPr/>
              <a:t>28-04-2020</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4837BD-10F4-4A24-AA32-EE04C85CE237}" type="datetimeFigureOut">
              <a:rPr lang="bg-BG" smtClean="0"/>
              <a:pPr/>
              <a:t>28-04-2020</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4837BD-10F4-4A24-AA32-EE04C85CE237}" type="datetimeFigureOut">
              <a:rPr lang="bg-BG" smtClean="0"/>
              <a:pPr/>
              <a:t>28-04-2020</a:t>
            </a:fld>
            <a:endParaRPr lang="bg-BG"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1EC58-76B2-42AB-8039-3B8D55F9C6B1}" type="slidenum">
              <a:rPr lang="bg-BG" smtClean="0"/>
              <a:pPr/>
              <a:t>‹#›</a:t>
            </a:fld>
            <a:endParaRPr lang="bg-BG"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e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9.png"/><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r="15780" b="1024"/>
          <a:stretch>
            <a:fillRect/>
          </a:stretch>
        </p:blipFill>
        <p:spPr bwMode="auto">
          <a:xfrm>
            <a:off x="5206498" y="2055754"/>
            <a:ext cx="1800201" cy="1718373"/>
          </a:xfrm>
          <a:prstGeom prst="rect">
            <a:avLst/>
          </a:prstGeom>
          <a:noFill/>
          <a:ln w="9525">
            <a:noFill/>
            <a:miter lim="800000"/>
            <a:headEnd/>
            <a:tailEnd/>
          </a:ln>
        </p:spPr>
      </p:pic>
      <p:sp>
        <p:nvSpPr>
          <p:cNvPr id="13315" name="Rectangle 3"/>
          <p:cNvSpPr>
            <a:spLocks noChangeArrowheads="1"/>
          </p:cNvSpPr>
          <p:nvPr/>
        </p:nvSpPr>
        <p:spPr bwMode="auto">
          <a:xfrm>
            <a:off x="4871582" y="92503"/>
            <a:ext cx="400934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685800" algn="l"/>
                <a:tab pos="5972175" algn="r"/>
              </a:tabLst>
            </a:pPr>
            <a:r>
              <a:rPr kumimoji="0" lang="bg-BG" sz="1200" b="1" i="0" u="none" strike="noStrike" cap="none" normalizeH="0" baseline="0" dirty="0" smtClean="0">
                <a:ln>
                  <a:noFill/>
                </a:ln>
                <a:solidFill>
                  <a:schemeClr val="tx1"/>
                </a:solidFill>
                <a:effectLst/>
                <a:ea typeface="Calibri" pitchFamily="34" charset="0"/>
                <a:cs typeface="Times New Roman" pitchFamily="18" charset="0"/>
              </a:rPr>
              <a:t>ИНСТРУКЦИИ ЗА УПОТРЕБА НА </a:t>
            </a:r>
            <a:r>
              <a:rPr lang="en-US" sz="1200" b="1" dirty="0" smtClean="0">
                <a:ea typeface="Calibri" pitchFamily="34" charset="0"/>
                <a:cs typeface="Times New Roman" pitchFamily="18" charset="0"/>
              </a:rPr>
              <a:t> </a:t>
            </a:r>
            <a:r>
              <a:rPr lang="bg-BG" sz="1200" b="1" dirty="0" smtClean="0">
                <a:ea typeface="Calibri" pitchFamily="34" charset="0"/>
                <a:cs typeface="Times New Roman" pitchFamily="18" charset="0"/>
              </a:rPr>
              <a:t>СТОЛЧЕ ЗА </a:t>
            </a:r>
            <a:r>
              <a:rPr lang="bg-BG" sz="1200" b="1" dirty="0" smtClean="0">
                <a:ea typeface="Calibri" pitchFamily="34" charset="0"/>
                <a:cs typeface="Times New Roman" pitchFamily="18" charset="0"/>
              </a:rPr>
              <a:t>КОЛА</a:t>
            </a:r>
            <a:r>
              <a:rPr lang="en-US" sz="1200" b="1" dirty="0">
                <a:ea typeface="Calibri" pitchFamily="34" charset="0"/>
                <a:cs typeface="Times New Roman" pitchFamily="18" charset="0"/>
              </a:rPr>
              <a:t> </a:t>
            </a:r>
            <a:r>
              <a:rPr kumimoji="0" lang="bg-BG" sz="1200" b="1" i="0" u="none" strike="noStrike" cap="none" normalizeH="0" baseline="0" dirty="0" smtClean="0">
                <a:ln>
                  <a:noFill/>
                </a:ln>
                <a:solidFill>
                  <a:schemeClr val="tx1"/>
                </a:solidFill>
                <a:effectLst/>
                <a:ea typeface="Calibri" pitchFamily="34" charset="0"/>
                <a:cs typeface="Times New Roman" pitchFamily="18" charset="0"/>
              </a:rPr>
              <a:t>Артикулен </a:t>
            </a:r>
            <a:r>
              <a:rPr kumimoji="0" lang="bg-BG" sz="1200" b="1" i="0" u="none" strike="noStrike" cap="none" normalizeH="0" baseline="0" dirty="0" smtClean="0">
                <a:ln>
                  <a:noFill/>
                </a:ln>
                <a:solidFill>
                  <a:schemeClr val="tx1"/>
                </a:solidFill>
                <a:effectLst/>
                <a:ea typeface="Calibri" pitchFamily="34" charset="0"/>
                <a:cs typeface="Times New Roman" pitchFamily="18" charset="0"/>
              </a:rPr>
              <a:t>номер </a:t>
            </a:r>
            <a:r>
              <a:rPr lang="en-US" sz="1200" b="1" dirty="0" smtClean="0">
                <a:ea typeface="Calibri" pitchFamily="34" charset="0"/>
                <a:cs typeface="Times New Roman" pitchFamily="18" charset="0"/>
              </a:rPr>
              <a:t>707</a:t>
            </a:r>
          </a:p>
          <a:p>
            <a:pPr lvl="0" algn="ctr" eaLnBrk="0" fontAlgn="base" hangingPunct="0">
              <a:spcBef>
                <a:spcPct val="0"/>
              </a:spcBef>
              <a:spcAft>
                <a:spcPct val="0"/>
              </a:spcAft>
              <a:tabLst>
                <a:tab pos="685800" algn="l"/>
                <a:tab pos="5972175" algn="r"/>
              </a:tabLst>
            </a:pPr>
            <a:r>
              <a:rPr kumimoji="0" lang="en-US" sz="1200" b="1" i="0" u="none" strike="noStrike" cap="none" normalizeH="0" baseline="0" dirty="0" smtClean="0">
                <a:ln>
                  <a:noFill/>
                </a:ln>
                <a:solidFill>
                  <a:schemeClr val="tx1"/>
                </a:solidFill>
                <a:effectLst/>
                <a:ea typeface="Calibri" pitchFamily="34" charset="0"/>
                <a:cs typeface="Times New Roman" pitchFamily="18" charset="0"/>
              </a:rPr>
              <a:t>INSTRUCTION MANUAL OF CAR SEAT</a:t>
            </a:r>
            <a:endParaRPr kumimoji="0" lang="bg-BG" sz="1200" b="1" i="0" u="none" strike="noStrike" cap="none" normalizeH="0" baseline="0" dirty="0" smtClean="0">
              <a:ln>
                <a:noFill/>
              </a:ln>
              <a:solidFill>
                <a:schemeClr val="tx1"/>
              </a:solidFill>
              <a:effectLst/>
              <a:ea typeface="Calibri" pitchFamily="34" charset="0"/>
              <a:cs typeface="Times New Roman" pitchFamily="18" charset="0"/>
            </a:endParaRPr>
          </a:p>
          <a:p>
            <a:pPr algn="ctr" eaLnBrk="0" fontAlgn="base" hangingPunct="0">
              <a:spcBef>
                <a:spcPct val="0"/>
              </a:spcBef>
              <a:spcAft>
                <a:spcPct val="0"/>
              </a:spcAft>
              <a:tabLst>
                <a:tab pos="685800" algn="l"/>
                <a:tab pos="5972175" algn="r"/>
              </a:tabLst>
            </a:pPr>
            <a:r>
              <a:rPr lang="en-US" sz="1200" b="1" dirty="0" smtClean="0">
                <a:ea typeface="Calibri" pitchFamily="34" charset="0"/>
                <a:cs typeface="Times New Roman" pitchFamily="18" charset="0"/>
              </a:rPr>
              <a:t>Item No. 707</a:t>
            </a:r>
            <a:r>
              <a:rPr lang="de-DE" sz="1200" b="1" dirty="0" smtClean="0"/>
              <a:t> </a:t>
            </a:r>
          </a:p>
          <a:p>
            <a:pPr algn="ctr" eaLnBrk="0" fontAlgn="base" hangingPunct="0">
              <a:spcBef>
                <a:spcPct val="0"/>
              </a:spcBef>
              <a:spcAft>
                <a:spcPct val="0"/>
              </a:spcAft>
              <a:tabLst>
                <a:tab pos="685800" algn="l"/>
                <a:tab pos="5972175" algn="r"/>
              </a:tabLst>
            </a:pPr>
            <a:r>
              <a:rPr lang="de-DE" sz="1200" b="1" dirty="0" smtClean="0"/>
              <a:t>BEDIENUNGSANLEITUNG FÜR AUTOKINDERSITZ ARIKELNUMMER 70</a:t>
            </a:r>
            <a:r>
              <a:rPr lang="en-US" sz="1200" b="1" dirty="0" smtClean="0"/>
              <a:t>7</a:t>
            </a:r>
          </a:p>
          <a:p>
            <a:pPr algn="ctr" eaLnBrk="0" fontAlgn="base" hangingPunct="0">
              <a:spcBef>
                <a:spcPct val="0"/>
              </a:spcBef>
              <a:spcAft>
                <a:spcPct val="0"/>
              </a:spcAft>
              <a:tabLst>
                <a:tab pos="685800" algn="l"/>
                <a:tab pos="5972175" algn="r"/>
              </a:tabLst>
            </a:pPr>
            <a:r>
              <a:rPr lang="ru-RU" sz="1200" b="1" dirty="0"/>
              <a:t>Инструкция по применению на автокресле</a:t>
            </a:r>
            <a:r>
              <a:rPr lang="en-US" sz="1200" b="1" dirty="0"/>
              <a:t> </a:t>
            </a:r>
            <a:r>
              <a:rPr lang="bg-BG" sz="1200" b="1" dirty="0" smtClean="0"/>
              <a:t>Номер</a:t>
            </a:r>
            <a:r>
              <a:rPr lang="de-DE" sz="1200" b="1" dirty="0"/>
              <a:t> 70</a:t>
            </a:r>
            <a:r>
              <a:rPr lang="en-US" sz="1200" b="1" dirty="0"/>
              <a:t>7</a:t>
            </a:r>
            <a:endParaRPr lang="bg-BG" sz="1200" b="1" dirty="0" smtClean="0"/>
          </a:p>
          <a:p>
            <a:pPr lvl="0" algn="just" eaLnBrk="0" fontAlgn="base" hangingPunct="0">
              <a:spcBef>
                <a:spcPct val="0"/>
              </a:spcBef>
              <a:spcAft>
                <a:spcPct val="0"/>
              </a:spcAft>
              <a:tabLst>
                <a:tab pos="685800" algn="l"/>
                <a:tab pos="5972175" algn="r"/>
              </a:tabLst>
            </a:pPr>
            <a:endParaRPr kumimoji="0" lang="bg-BG" sz="1200" i="0" u="none" strike="noStrike" cap="none" normalizeH="0" baseline="0" dirty="0" smtClean="0">
              <a:ln>
                <a:noFill/>
              </a:ln>
              <a:solidFill>
                <a:schemeClr val="tx1"/>
              </a:solidFill>
              <a:effectLst/>
              <a:cs typeface="Arial" pitchFamily="34" charset="0"/>
            </a:endParaRPr>
          </a:p>
        </p:txBody>
      </p:sp>
      <p:sp>
        <p:nvSpPr>
          <p:cNvPr id="13" name="TextBox 12"/>
          <p:cNvSpPr txBox="1"/>
          <p:nvPr/>
        </p:nvSpPr>
        <p:spPr>
          <a:xfrm>
            <a:off x="6652853" y="3396078"/>
            <a:ext cx="2304256" cy="1200329"/>
          </a:xfrm>
          <a:prstGeom prst="rect">
            <a:avLst/>
          </a:prstGeom>
          <a:noFill/>
        </p:spPr>
        <p:txBody>
          <a:bodyPr wrap="square" rtlCol="0">
            <a:spAutoFit/>
          </a:bodyPr>
          <a:lstStyle/>
          <a:p>
            <a:pPr algn="ctr"/>
            <a:r>
              <a:rPr lang="bg-BG" sz="800" b="1" dirty="0" smtClean="0">
                <a:latin typeface="Times New Roman" pitchFamily="18" charset="0"/>
                <a:ea typeface="Calibri" pitchFamily="34" charset="0"/>
                <a:cs typeface="Times New Roman" pitchFamily="18" charset="0"/>
              </a:rPr>
              <a:t>Група </a:t>
            </a:r>
            <a:r>
              <a:rPr lang="en-US" sz="800" b="1" dirty="0" smtClean="0">
                <a:latin typeface="Times New Roman" pitchFamily="18" charset="0"/>
                <a:ea typeface="Calibri" pitchFamily="34" charset="0"/>
                <a:cs typeface="Times New Roman" pitchFamily="18" charset="0"/>
              </a:rPr>
              <a:t>0+</a:t>
            </a:r>
            <a:endParaRPr lang="bg-BG" sz="800" b="1" dirty="0" smtClean="0">
              <a:latin typeface="Times New Roman" pitchFamily="18" charset="0"/>
              <a:ea typeface="Calibri" pitchFamily="34" charset="0"/>
              <a:cs typeface="Times New Roman" pitchFamily="18" charset="0"/>
            </a:endParaRPr>
          </a:p>
          <a:p>
            <a:pPr algn="ctr"/>
            <a:r>
              <a:rPr lang="bg-BG" sz="800" b="1" dirty="0" smtClean="0">
                <a:latin typeface="Times New Roman" pitchFamily="18" charset="0"/>
                <a:ea typeface="Calibri" pitchFamily="34" charset="0"/>
                <a:cs typeface="Times New Roman" pitchFamily="18" charset="0"/>
              </a:rPr>
              <a:t>Подходящ за деца с тегло от </a:t>
            </a:r>
            <a:r>
              <a:rPr lang="en-US" sz="800" b="1" dirty="0" smtClean="0">
                <a:latin typeface="Times New Roman" pitchFamily="18" charset="0"/>
                <a:ea typeface="Calibri" pitchFamily="34" charset="0"/>
                <a:cs typeface="Times New Roman" pitchFamily="18" charset="0"/>
              </a:rPr>
              <a:t>0 </a:t>
            </a:r>
            <a:r>
              <a:rPr lang="bg-BG" sz="800" b="1" dirty="0" smtClean="0">
                <a:latin typeface="Times New Roman" pitchFamily="18" charset="0"/>
                <a:ea typeface="Calibri" pitchFamily="34" charset="0"/>
                <a:cs typeface="Times New Roman" pitchFamily="18" charset="0"/>
              </a:rPr>
              <a:t>до </a:t>
            </a:r>
            <a:r>
              <a:rPr lang="en-US" sz="800" b="1" dirty="0" smtClean="0">
                <a:latin typeface="Times New Roman" pitchFamily="18" charset="0"/>
                <a:ea typeface="Calibri" pitchFamily="34" charset="0"/>
                <a:cs typeface="Times New Roman" pitchFamily="18" charset="0"/>
              </a:rPr>
              <a:t>13 </a:t>
            </a:r>
            <a:r>
              <a:rPr lang="bg-BG" sz="800" b="1" dirty="0" smtClean="0">
                <a:latin typeface="Times New Roman" pitchFamily="18" charset="0"/>
                <a:ea typeface="Calibri" pitchFamily="34" charset="0"/>
                <a:cs typeface="Times New Roman" pitchFamily="18" charset="0"/>
              </a:rPr>
              <a:t>кг</a:t>
            </a:r>
            <a:endParaRPr lang="bg-BG" sz="800" b="1" dirty="0" smtClean="0">
              <a:latin typeface="Times New Roman" pitchFamily="18" charset="0"/>
              <a:cs typeface="Times New Roman" pitchFamily="18" charset="0"/>
            </a:endParaRPr>
          </a:p>
          <a:p>
            <a:pPr algn="ctr"/>
            <a:r>
              <a:rPr lang="en-US" sz="800" dirty="0" smtClean="0">
                <a:latin typeface="Times New Roman" pitchFamily="18" charset="0"/>
                <a:cs typeface="Times New Roman" pitchFamily="18" charset="0"/>
              </a:rPr>
              <a:t>Group 0+</a:t>
            </a:r>
          </a:p>
          <a:p>
            <a:pPr algn="ctr"/>
            <a:r>
              <a:rPr lang="en-US" sz="800" dirty="0" smtClean="0">
                <a:latin typeface="Times New Roman" pitchFamily="18" charset="0"/>
                <a:cs typeface="Times New Roman" pitchFamily="18" charset="0"/>
              </a:rPr>
              <a:t>Suitable for children weighing from 0 to 13 kg</a:t>
            </a:r>
          </a:p>
          <a:p>
            <a:pPr algn="ctr"/>
            <a:r>
              <a:rPr lang="de-DE" sz="800" b="1" dirty="0" smtClean="0"/>
              <a:t>GRUPPE 0+</a:t>
            </a:r>
          </a:p>
          <a:p>
            <a:pPr algn="ctr"/>
            <a:r>
              <a:rPr lang="de-DE" sz="800" b="1" dirty="0" smtClean="0"/>
              <a:t> GEIGNET VON GEBURT BIS 13 </a:t>
            </a:r>
            <a:r>
              <a:rPr lang="de-DE" sz="800" b="1" dirty="0" smtClean="0"/>
              <a:t>KG</a:t>
            </a:r>
            <a:r>
              <a:rPr lang="bg-BG" sz="800" b="1" dirty="0" smtClean="0"/>
              <a:t/>
            </a:r>
            <a:br>
              <a:rPr lang="bg-BG" sz="800" b="1" dirty="0" smtClean="0"/>
            </a:br>
            <a:r>
              <a:rPr lang="ru-RU" sz="800" b="1" dirty="0" smtClean="0"/>
              <a:t>Группа </a:t>
            </a:r>
            <a:r>
              <a:rPr lang="ru-RU" sz="800" b="1" dirty="0"/>
              <a:t>0+</a:t>
            </a:r>
          </a:p>
          <a:p>
            <a:pPr algn="ctr"/>
            <a:r>
              <a:rPr lang="ru-RU" sz="800" b="1" dirty="0"/>
              <a:t>Подходит для детей весом от 0 до 13 кг</a:t>
            </a:r>
            <a:endParaRPr lang="bg-BG" sz="800" dirty="0" smtClean="0"/>
          </a:p>
          <a:p>
            <a:pPr algn="ctr"/>
            <a:endParaRPr lang="bg-BG" sz="800" dirty="0"/>
          </a:p>
        </p:txBody>
      </p:sp>
      <p:sp>
        <p:nvSpPr>
          <p:cNvPr id="14" name="TextBox 13"/>
          <p:cNvSpPr txBox="1"/>
          <p:nvPr/>
        </p:nvSpPr>
        <p:spPr>
          <a:xfrm>
            <a:off x="5152316" y="4509120"/>
            <a:ext cx="3960000" cy="2246769"/>
          </a:xfrm>
          <a:prstGeom prst="rect">
            <a:avLst/>
          </a:prstGeom>
          <a:noFill/>
        </p:spPr>
        <p:txBody>
          <a:bodyPr wrap="square" rtlCol="0">
            <a:spAutoFit/>
          </a:bodyPr>
          <a:lstStyle/>
          <a:p>
            <a:pPr algn="ctr"/>
            <a:r>
              <a:rPr lang="bg-BG" sz="1000" b="1" dirty="0" smtClean="0"/>
              <a:t>МОЛЯ, ПРОЧЕТЕТЕ ВНИМАТЕЛНО ТАЗИ ИНСТРУКЦИЯ ПРЕДИ УПОТРЕБАТА НА СТОЛЧЕТО ЗА АВТОМОБИЛ И ЗАПАЗЕТЕ ЗА БЪДЕЩА СПРАВКА НА ЛЕСНО ДОСТЪПНО И СИГУРНО МЯСТО! ТЯ СЪДЪРЖА ВАЖНА ИНФОРМАЦИЯ, УКАЗАНИЯ И ПРЕПОРЪКИ ЗА СТОЛЧЕТО И ЗА БЕЗОПАСНАТА МУ УПОТРЕБА.</a:t>
            </a:r>
          </a:p>
          <a:p>
            <a:pPr algn="ctr"/>
            <a:r>
              <a:rPr lang="en-US" sz="1000" b="1" dirty="0" smtClean="0"/>
              <a:t>PLEASE, READ THIS INSTRUCTION CAREFULLY BEFORE USING THE CAR SEAT AND KEEP FOR FUTURE REFERENCE AT AN EASY TO ACCESS AND SECURE PLACE! IT CONTAINS IMPORTANT INFORMATION, GUIDELINES AND RECOMMENDATIONS FOR THE CAR SEAT AND ITS SAFE USE</a:t>
            </a:r>
            <a:r>
              <a:rPr lang="en-US" sz="1000" b="1" dirty="0" smtClean="0"/>
              <a:t>.</a:t>
            </a:r>
            <a:r>
              <a:rPr lang="bg-BG" sz="1000" b="1" dirty="0" smtClean="0"/>
              <a:t/>
            </a:r>
            <a:br>
              <a:rPr lang="bg-BG" sz="1000" b="1" dirty="0" smtClean="0"/>
            </a:br>
            <a:r>
              <a:rPr lang="ru-RU" sz="1000" b="1" dirty="0" smtClean="0"/>
              <a:t>ПОЖАЛУЙСТА</a:t>
            </a:r>
            <a:r>
              <a:rPr lang="ru-RU" sz="1000" b="1" dirty="0"/>
              <a:t>, ВНИМАТЕЛЬНО ПРОЧИТАЙТЕ ЭТИ ИНСТРУКЦИИ ПЕРЕД ИСПОЛЬЗОВАНИЕМ СТУЛА АВТОМОБИЛЕЙ, И СОХРАНИТЕ ЭТО ДЛЯ БУДУЩЕЙ ССЫЛКИ НА ДОСТУПНОЕ И БЕЗОПАСНОЕ МЕСТО! В них содержится важная информация, рекомендации и рекомендации для сидений и для безопасного использования.</a:t>
            </a:r>
            <a:endParaRPr lang="bg-BG" sz="1000" b="1" dirty="0"/>
          </a:p>
        </p:txBody>
      </p:sp>
      <p:pic>
        <p:nvPicPr>
          <p:cNvPr id="2" name="Picture 2" descr="\\192.168.1.13\public\Your Logos\Cangaroo Logo Design 2017.png"/>
          <p:cNvPicPr>
            <a:picLocks noChangeAspect="1" noChangeArrowheads="1"/>
          </p:cNvPicPr>
          <p:nvPr/>
        </p:nvPicPr>
        <p:blipFill>
          <a:blip r:embed="rId3" cstate="print"/>
          <a:srcRect/>
          <a:stretch>
            <a:fillRect/>
          </a:stretch>
        </p:blipFill>
        <p:spPr bwMode="auto">
          <a:xfrm>
            <a:off x="5001684" y="1504709"/>
            <a:ext cx="1612463" cy="435266"/>
          </a:xfrm>
          <a:prstGeom prst="rect">
            <a:avLst/>
          </a:prstGeom>
          <a:noFill/>
        </p:spPr>
      </p:pic>
      <p:sp>
        <p:nvSpPr>
          <p:cNvPr id="10" name="TextBox 9"/>
          <p:cNvSpPr txBox="1"/>
          <p:nvPr/>
        </p:nvSpPr>
        <p:spPr>
          <a:xfrm>
            <a:off x="6684682" y="1683758"/>
            <a:ext cx="2160240" cy="923330"/>
          </a:xfrm>
          <a:prstGeom prst="rect">
            <a:avLst/>
          </a:prstGeom>
          <a:noFill/>
        </p:spPr>
        <p:txBody>
          <a:bodyPr wrap="square" rtlCol="0">
            <a:spAutoFit/>
          </a:bodyPr>
          <a:lstStyle/>
          <a:p>
            <a:r>
              <a:rPr lang="en-US" sz="5400" b="1" dirty="0" smtClean="0">
                <a:latin typeface="Brush Script MT" panose="03060802040406070304" pitchFamily="66" charset="0"/>
              </a:rPr>
              <a:t>Stefanie</a:t>
            </a:r>
            <a:endParaRPr lang="bg-BG" sz="5400" b="1" dirty="0"/>
          </a:p>
        </p:txBody>
      </p:sp>
      <p:sp>
        <p:nvSpPr>
          <p:cNvPr id="11" name="TextBox 10"/>
          <p:cNvSpPr txBox="1"/>
          <p:nvPr/>
        </p:nvSpPr>
        <p:spPr>
          <a:xfrm>
            <a:off x="104034" y="6497454"/>
            <a:ext cx="396000" cy="255389"/>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36</a:t>
            </a:r>
            <a:endParaRPr lang="bg-BG" sz="900" b="1" dirty="0">
              <a:latin typeface="Arial" pitchFamily="34" charset="0"/>
              <a:cs typeface="Arial" pitchFamily="34" charset="0"/>
            </a:endParaRPr>
          </a:p>
        </p:txBody>
      </p:sp>
      <p:sp>
        <p:nvSpPr>
          <p:cNvPr id="12" name="TextBox 11"/>
          <p:cNvSpPr txBox="1"/>
          <p:nvPr/>
        </p:nvSpPr>
        <p:spPr>
          <a:xfrm>
            <a:off x="131703" y="267027"/>
            <a:ext cx="3886200" cy="1569660"/>
          </a:xfrm>
          <a:prstGeom prst="rect">
            <a:avLst/>
          </a:prstGeom>
          <a:noFill/>
        </p:spPr>
        <p:txBody>
          <a:bodyPr wrap="square" rtlCol="0">
            <a:spAutoFit/>
          </a:bodyPr>
          <a:lstStyle/>
          <a:p>
            <a:pPr algn="just"/>
            <a:r>
              <a:rPr lang="ru-RU" sz="800" b="1" smtClean="0"/>
              <a:t>Ежедневное обслуживание</a:t>
            </a:r>
          </a:p>
          <a:p>
            <a:pPr algn="just"/>
            <a:r>
              <a:rPr lang="ru-RU" sz="800" smtClean="0"/>
              <a:t>1.После ежедневного использования периодически проверяйте детское удерживающее устройство. Детское кресло следует заменить после аварии.</a:t>
            </a:r>
          </a:p>
          <a:p>
            <a:pPr algn="just"/>
            <a:r>
              <a:rPr lang="ru-RU" sz="800" smtClean="0"/>
              <a:t>2. Держите детское кресло в сухом и проветриваемом месте, чтобы оно не плеснулось.</a:t>
            </a:r>
          </a:p>
          <a:p>
            <a:pPr algn="just"/>
            <a:r>
              <a:rPr lang="ru-RU" sz="800" smtClean="0"/>
              <a:t>3. Если детское кресло становится пыльным, протрите ремень безопасности и пластмассовые детали влажной губкой и дайте ему высохнуть.</a:t>
            </a:r>
          </a:p>
          <a:p>
            <a:pPr algn="just"/>
            <a:r>
              <a:rPr lang="ru-RU" sz="800" smtClean="0"/>
              <a:t>4. Если вы случайно пропустили еду или напиток на пряжке, снимите ремень безопасности с детского кресла и осторожно промойте его теплой водой. Позвольте этому сохнуть.</a:t>
            </a:r>
          </a:p>
          <a:p>
            <a:pPr algn="just"/>
            <a:r>
              <a:rPr lang="ru-RU" sz="800" smtClean="0"/>
              <a:t>5. Для очистки всей чехла детского сиденья, пожалуйста, см. 4.2. инструкция по очистке</a:t>
            </a:r>
            <a:endParaRPr lang="bg-BG" sz="800" dirty="0"/>
          </a:p>
        </p:txBody>
      </p:sp>
      <p:sp>
        <p:nvSpPr>
          <p:cNvPr id="15" name="TextBox 14"/>
          <p:cNvSpPr txBox="1"/>
          <p:nvPr/>
        </p:nvSpPr>
        <p:spPr>
          <a:xfrm>
            <a:off x="130465" y="1597194"/>
            <a:ext cx="3884961" cy="584775"/>
          </a:xfrm>
          <a:prstGeom prst="rect">
            <a:avLst/>
          </a:prstGeom>
          <a:noFill/>
        </p:spPr>
        <p:txBody>
          <a:bodyPr wrap="square" rtlCol="0">
            <a:spAutoFit/>
          </a:bodyPr>
          <a:lstStyle/>
          <a:p>
            <a:r>
              <a:rPr lang="ru-RU" sz="800" dirty="0"/>
              <a:t/>
            </a:r>
            <a:br>
              <a:rPr lang="ru-RU" sz="800" dirty="0"/>
            </a:br>
            <a:r>
              <a:rPr lang="ru-RU" sz="800" b="1" dirty="0"/>
              <a:t>Инструкция по уборке </a:t>
            </a:r>
            <a:endParaRPr lang="ru-RU" sz="800" b="1" dirty="0" smtClean="0"/>
          </a:p>
          <a:p>
            <a:r>
              <a:rPr lang="ru-RU" sz="800" dirty="0" smtClean="0"/>
              <a:t>Никогда </a:t>
            </a:r>
            <a:r>
              <a:rPr lang="ru-RU" sz="800" dirty="0"/>
              <a:t>не используйте растворители, химические чистящие средства или смазки на любой части стула.</a:t>
            </a:r>
            <a:endParaRPr lang="bg-BG" sz="800" dirty="0"/>
          </a:p>
        </p:txBody>
      </p:sp>
      <p:sp>
        <p:nvSpPr>
          <p:cNvPr id="16" name="Rectangle 15"/>
          <p:cNvSpPr/>
          <p:nvPr/>
        </p:nvSpPr>
        <p:spPr>
          <a:xfrm>
            <a:off x="104034" y="20806"/>
            <a:ext cx="1608133" cy="246221"/>
          </a:xfrm>
          <a:prstGeom prst="rect">
            <a:avLst/>
          </a:prstGeom>
        </p:spPr>
        <p:txBody>
          <a:bodyPr wrap="none">
            <a:spAutoFit/>
          </a:bodyPr>
          <a:lstStyle/>
          <a:p>
            <a:pPr algn="ctr"/>
            <a:r>
              <a:rPr lang="bg-BG" sz="1000" b="1" dirty="0" smtClean="0">
                <a:cs typeface="Arial" pitchFamily="34" charset="0"/>
              </a:rPr>
              <a:t>7.Чистка </a:t>
            </a:r>
            <a:r>
              <a:rPr lang="bg-BG" sz="1000" b="1" dirty="0">
                <a:cs typeface="Arial" pitchFamily="34" charset="0"/>
              </a:rPr>
              <a:t>и обслуживание</a:t>
            </a:r>
          </a:p>
        </p:txBody>
      </p:sp>
      <p:sp>
        <p:nvSpPr>
          <p:cNvPr id="17" name="Rectangle 16"/>
          <p:cNvSpPr/>
          <p:nvPr/>
        </p:nvSpPr>
        <p:spPr>
          <a:xfrm>
            <a:off x="179512" y="2315546"/>
            <a:ext cx="2592288" cy="584775"/>
          </a:xfrm>
          <a:prstGeom prst="rect">
            <a:avLst/>
          </a:prstGeom>
        </p:spPr>
        <p:txBody>
          <a:bodyPr wrap="square">
            <a:spAutoFit/>
          </a:bodyPr>
          <a:lstStyle/>
          <a:p>
            <a:pPr algn="just"/>
            <a:r>
              <a:rPr lang="bg-BG" sz="800" b="1" dirty="0"/>
              <a:t>ПРОИЗВЕДЕНО ЗА </a:t>
            </a:r>
            <a:r>
              <a:rPr lang="en-US" sz="800" b="1" dirty="0"/>
              <a:t>MONI</a:t>
            </a:r>
            <a:endParaRPr lang="bg-BG" sz="800" b="1" dirty="0"/>
          </a:p>
          <a:p>
            <a:pPr algn="just"/>
            <a:r>
              <a:rPr lang="bg-BG" sz="800" b="1" dirty="0"/>
              <a:t>Вносител:</a:t>
            </a:r>
            <a:r>
              <a:rPr lang="en-US" sz="800" b="1" dirty="0"/>
              <a:t> </a:t>
            </a:r>
            <a:r>
              <a:rPr lang="bg-BG" sz="800" b="1" dirty="0"/>
              <a:t>Мони Трейд ООД</a:t>
            </a:r>
            <a:endParaRPr lang="en-US" sz="800" b="1" dirty="0"/>
          </a:p>
          <a:p>
            <a:pPr algn="just"/>
            <a:r>
              <a:rPr lang="bg-BG" sz="800" b="1" dirty="0"/>
              <a:t>Адрес</a:t>
            </a:r>
            <a:r>
              <a:rPr lang="en-US" sz="800" b="1" dirty="0"/>
              <a:t>: </a:t>
            </a:r>
            <a:r>
              <a:rPr lang="bg-BG" sz="800" b="1" dirty="0"/>
              <a:t>Стопански двор </a:t>
            </a:r>
            <a:r>
              <a:rPr lang="en-US" sz="800" b="1" dirty="0"/>
              <a:t>– </a:t>
            </a:r>
            <a:r>
              <a:rPr lang="bg-BG" sz="800" b="1" dirty="0"/>
              <a:t>Требич</a:t>
            </a:r>
            <a:r>
              <a:rPr lang="en-US" sz="800" b="1" dirty="0"/>
              <a:t>, </a:t>
            </a:r>
            <a:r>
              <a:rPr lang="bg-BG" sz="800" b="1" dirty="0"/>
              <a:t>София</a:t>
            </a:r>
            <a:r>
              <a:rPr lang="en-US" sz="800" b="1" dirty="0"/>
              <a:t>, </a:t>
            </a:r>
            <a:r>
              <a:rPr lang="bg-BG" sz="800" b="1" dirty="0"/>
              <a:t>България</a:t>
            </a:r>
          </a:p>
          <a:p>
            <a:pPr algn="just"/>
            <a:r>
              <a:rPr lang="bg-BG" sz="800" b="1" dirty="0"/>
              <a:t>Тел.: </a:t>
            </a:r>
            <a:r>
              <a:rPr lang="en-US" sz="800" b="1" dirty="0"/>
              <a:t>+359 </a:t>
            </a:r>
            <a:r>
              <a:rPr lang="bg-BG" sz="800" b="1" dirty="0"/>
              <a:t>2/ 936 07 90; </a:t>
            </a:r>
            <a:r>
              <a:rPr lang="en-US" sz="800" b="1" dirty="0"/>
              <a:t>+359 </a:t>
            </a:r>
            <a:r>
              <a:rPr lang="bg-BG" sz="800" b="1" dirty="0"/>
              <a:t>2/ 838 04 59</a:t>
            </a:r>
          </a:p>
        </p:txBody>
      </p:sp>
      <p:pic>
        <p:nvPicPr>
          <p:cNvPr id="18" name="Picture 2" descr="C:\Users\user\Desktop\black moni version_2015.jpg"/>
          <p:cNvPicPr>
            <a:picLocks noChangeAspect="1" noChangeArrowheads="1"/>
          </p:cNvPicPr>
          <p:nvPr/>
        </p:nvPicPr>
        <p:blipFill>
          <a:blip r:embed="rId4" cstate="print"/>
          <a:srcRect/>
          <a:stretch>
            <a:fillRect/>
          </a:stretch>
        </p:blipFill>
        <p:spPr bwMode="auto">
          <a:xfrm>
            <a:off x="2926904" y="2214519"/>
            <a:ext cx="864000" cy="864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07504" y="1061"/>
            <a:ext cx="3960440" cy="6740307"/>
          </a:xfrm>
          <a:prstGeom prst="rect">
            <a:avLst/>
          </a:prstGeom>
          <a:noFill/>
        </p:spPr>
        <p:txBody>
          <a:bodyPr wrap="square" rtlCol="0">
            <a:spAutoFit/>
          </a:bodyPr>
          <a:lstStyle/>
          <a:p>
            <a:pPr algn="just"/>
            <a:r>
              <a:rPr lang="bg-BG" sz="800" b="1" dirty="0" smtClean="0"/>
              <a:t>7. Поддръжка и почистване</a:t>
            </a:r>
          </a:p>
          <a:p>
            <a:pPr algn="just"/>
            <a:r>
              <a:rPr lang="bg-BG" sz="800" b="1" dirty="0" smtClean="0"/>
              <a:t>7.1. Махане на тапицерията</a:t>
            </a:r>
          </a:p>
          <a:p>
            <a:pPr algn="just"/>
            <a:r>
              <a:rPr lang="ru-RU" sz="800" dirty="0" smtClean="0"/>
              <a:t>Отстранете коланите, меките уплътнители за раменните колани и възглавничката за новородени. Отстранете колана за между крачетата, като прекарате лентата през основата и дамаската. Издърпайте дамаската внимателно през горната част на столчето. за да поставите дамаската и коланите, извършете описаните дейности в обратен ред. Преди да използвате столчето се уверете, че коланите са поставени правилно и не са усукани или скъсани.</a:t>
            </a:r>
          </a:p>
          <a:p>
            <a:pPr algn="just"/>
            <a:r>
              <a:rPr lang="bg-BG" sz="800" b="1" dirty="0" smtClean="0"/>
              <a:t>7.2 Почистване на тапицерията.</a:t>
            </a:r>
          </a:p>
          <a:p>
            <a:pPr algn="just"/>
            <a:r>
              <a:rPr lang="ru-RU" sz="800" dirty="0" smtClean="0"/>
              <a:t>1. Редовно проверявайте заключващите и фиксиращи и регулиращи механизми, коланите и дамаската, за да сте сигурни, че са изправни, не са износени или повредени и използването им е безопасно.</a:t>
            </a:r>
          </a:p>
          <a:p>
            <a:pPr algn="just"/>
            <a:r>
              <a:rPr lang="ru-RU" sz="800" dirty="0" smtClean="0"/>
              <a:t>2. Ако установите повреда или че някоя функция не работи, преустановете </a:t>
            </a:r>
            <a:r>
              <a:rPr lang="bg-BG" sz="800" dirty="0" smtClean="0"/>
              <a:t>ползването на столчето.</a:t>
            </a:r>
          </a:p>
          <a:p>
            <a:pPr algn="just"/>
            <a:r>
              <a:rPr lang="ru-RU" sz="800" dirty="0" smtClean="0"/>
              <a:t>3. За да почистите дамаската, замърсени пластмасови или метални части, използвайте мека памучна кърпа или гъба, навлажнени с вода или мек препарат.</a:t>
            </a:r>
          </a:p>
          <a:p>
            <a:pPr algn="just"/>
            <a:r>
              <a:rPr lang="ru-RU" sz="800" dirty="0" smtClean="0"/>
              <a:t>4. Никога не почиствайте с агресивни препарати или съдържащи абразивни частици.</a:t>
            </a:r>
          </a:p>
          <a:p>
            <a:pPr algn="just"/>
            <a:r>
              <a:rPr lang="ru-RU" sz="800" dirty="0" smtClean="0"/>
              <a:t>5. Винаги след почистване оставяйте столчето да изсъхне напълно и след това го използвайте </a:t>
            </a:r>
            <a:r>
              <a:rPr lang="bg-BG" sz="800" dirty="0" smtClean="0"/>
              <a:t>или приберете за съхранение.</a:t>
            </a:r>
          </a:p>
          <a:p>
            <a:pPr algn="just"/>
            <a:r>
              <a:rPr lang="ru-RU" sz="800" dirty="0" smtClean="0"/>
              <a:t>6. Дамаската може да се пере само на ръка при 30°С, като се използват меки препарати. Не перете и не сушете в машина!</a:t>
            </a:r>
          </a:p>
          <a:p>
            <a:pPr algn="just"/>
            <a:r>
              <a:rPr lang="ru-RU" sz="800" dirty="0" smtClean="0"/>
              <a:t>7. Дамаската не трябва да се избелва, глади и центрофугира.</a:t>
            </a:r>
          </a:p>
          <a:p>
            <a:pPr algn="just"/>
            <a:r>
              <a:rPr lang="ru-RU" sz="800" dirty="0" smtClean="0"/>
              <a:t>8. Токата може да измивате с топла вода. Не използвайте смазочни масла.</a:t>
            </a:r>
          </a:p>
          <a:p>
            <a:pPr algn="just"/>
            <a:r>
              <a:rPr lang="ru-RU" sz="800" dirty="0" smtClean="0"/>
              <a:t>9. Коланите почиствайте само външно с мек сапун и влажна кърпа.</a:t>
            </a:r>
          </a:p>
          <a:p>
            <a:pPr algn="just"/>
            <a:r>
              <a:rPr lang="ru-RU" sz="800" dirty="0" smtClean="0"/>
              <a:t>10. Избягвайте мокренето на етикетите. Не ги отстранявайте, защото съдържат важна </a:t>
            </a:r>
            <a:r>
              <a:rPr lang="bg-BG" sz="800" dirty="0" smtClean="0"/>
              <a:t>информация.</a:t>
            </a:r>
          </a:p>
          <a:p>
            <a:pPr algn="just"/>
            <a:r>
              <a:rPr lang="ru-RU" sz="800" dirty="0" smtClean="0"/>
              <a:t>11. Не използвайте разредители, химически средства или смазки за която и да е част от </a:t>
            </a:r>
            <a:r>
              <a:rPr lang="bg-BG" sz="800" dirty="0" smtClean="0"/>
              <a:t>столчето.</a:t>
            </a:r>
          </a:p>
          <a:p>
            <a:pPr algn="just"/>
            <a:r>
              <a:rPr lang="ru-RU" sz="800" dirty="0" smtClean="0"/>
              <a:t>12. Детската седалка не трябва да се използва без тапицерията! Тя е неразделна част от столчето и може да бъде заменяна единствено с идентична на тази, доставяна от </a:t>
            </a:r>
            <a:r>
              <a:rPr lang="bg-BG" sz="800" dirty="0" smtClean="0"/>
              <a:t>производителя.</a:t>
            </a:r>
          </a:p>
          <a:p>
            <a:pPr algn="just"/>
            <a:r>
              <a:rPr lang="ru-RU" sz="800" b="1" dirty="0" smtClean="0"/>
              <a:t>Списък за проверка, преди да тръгнете на път:</a:t>
            </a:r>
          </a:p>
          <a:p>
            <a:pPr algn="just"/>
            <a:r>
              <a:rPr lang="ru-RU" sz="800" b="1" i="1" dirty="0" smtClean="0"/>
              <a:t>За да осигурите безопасната употреба на столчето за кола и безопасността на собственото си дете, моля, прочете внимателно този контролен списък преди да започнете употребата на този продукт.</a:t>
            </a:r>
          </a:p>
          <a:p>
            <a:pPr algn="just"/>
            <a:r>
              <a:rPr lang="ru-RU" sz="800" dirty="0" smtClean="0"/>
              <a:t>Моля, уверете се, че който и да е надбедрен колан е поставен в долната част на тялото на детето така, че здраво да обхваща таза на детето.</a:t>
            </a:r>
          </a:p>
          <a:p>
            <a:pPr algn="just"/>
            <a:r>
              <a:rPr lang="ru-RU" sz="800" dirty="0" smtClean="0"/>
              <a:t>Проверете дали предпазните колани на столчето са поставени правилно и са плътно прилегнали към Вашето дете и че раменните колани са на правилната височина.</a:t>
            </a:r>
          </a:p>
          <a:p>
            <a:pPr algn="just"/>
            <a:r>
              <a:rPr lang="ru-RU" sz="800" dirty="0" smtClean="0"/>
              <a:t>Периодично проверявйате дали коланите са в изправност - не са повредени или </a:t>
            </a:r>
            <a:r>
              <a:rPr lang="bg-BG" sz="800" dirty="0" smtClean="0"/>
              <a:t>разтегнати.</a:t>
            </a:r>
          </a:p>
          <a:p>
            <a:pPr algn="just"/>
            <a:r>
              <a:rPr lang="ru-RU" sz="800" dirty="0" smtClean="0"/>
              <a:t>Преди всяко пътуване проверявайте дали правилно сте прикрепили столчето за кола към автомобилната седалка с помощта на 3-точковия колан за безопасност. проверявайте дали напречните коланчета на столчето минават през тазовата част на детето, не през коремчето му.</a:t>
            </a:r>
          </a:p>
          <a:p>
            <a:pPr algn="just"/>
            <a:r>
              <a:rPr lang="ru-RU" sz="800" dirty="0" smtClean="0"/>
              <a:t>Никога не подпъхвайте колана на автомобила под ръката на детето или зад гърба му/й.</a:t>
            </a:r>
          </a:p>
          <a:p>
            <a:pPr algn="just"/>
            <a:r>
              <a:rPr lang="ru-RU" sz="800" dirty="0" smtClean="0"/>
              <a:t>Токата на коланчетата за безопасност на седалката не трябва да лежи върху коремчето </a:t>
            </a:r>
            <a:r>
              <a:rPr lang="bg-BG" sz="800" dirty="0" smtClean="0"/>
              <a:t>му.</a:t>
            </a:r>
          </a:p>
          <a:p>
            <a:pPr algn="just"/>
            <a:r>
              <a:rPr lang="ru-RU" sz="800" dirty="0" smtClean="0"/>
              <a:t>Преди да използвате столчето, се уверете, че този продукт е съместим с вашия модел автомобил. Ще сте напълно сигурни, че вашето столче за кола е подходящо за монтаж в колата ви ако в инструкциите към нея изрично е споменато, че седалките й са подходящи за монтаж с „универсални“ системи за обезопасяване/ столчета за кола.</a:t>
            </a:r>
          </a:p>
        </p:txBody>
      </p:sp>
      <p:sp>
        <p:nvSpPr>
          <p:cNvPr id="22" name="TextBox 21"/>
          <p:cNvSpPr txBox="1"/>
          <p:nvPr/>
        </p:nvSpPr>
        <p:spPr>
          <a:xfrm>
            <a:off x="104034" y="6535148"/>
            <a:ext cx="396000" cy="180000"/>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10</a:t>
            </a:r>
            <a:endParaRPr lang="bg-BG" sz="900" b="1" dirty="0">
              <a:latin typeface="Arial" pitchFamily="34" charset="0"/>
              <a:cs typeface="Arial" pitchFamily="34" charset="0"/>
            </a:endParaRPr>
          </a:p>
        </p:txBody>
      </p:sp>
      <p:pic>
        <p:nvPicPr>
          <p:cNvPr id="21" name="Picture 20" descr="13.png"/>
          <p:cNvPicPr>
            <a:picLocks noChangeAspect="1"/>
          </p:cNvPicPr>
          <p:nvPr/>
        </p:nvPicPr>
        <p:blipFill>
          <a:blip r:embed="rId2" cstate="print"/>
          <a:stretch>
            <a:fillRect/>
          </a:stretch>
        </p:blipFill>
        <p:spPr>
          <a:xfrm>
            <a:off x="6012160" y="4334166"/>
            <a:ext cx="2880320" cy="955995"/>
          </a:xfrm>
          <a:prstGeom prst="rect">
            <a:avLst/>
          </a:prstGeom>
        </p:spPr>
      </p:pic>
      <p:pic>
        <p:nvPicPr>
          <p:cNvPr id="23" name="Picture 22" descr="11.png"/>
          <p:cNvPicPr>
            <a:picLocks noChangeAspect="1"/>
          </p:cNvPicPr>
          <p:nvPr/>
        </p:nvPicPr>
        <p:blipFill>
          <a:blip r:embed="rId3" cstate="print"/>
          <a:srcRect l="3374" t="2700" r="8889" b="5514"/>
          <a:stretch>
            <a:fillRect/>
          </a:stretch>
        </p:blipFill>
        <p:spPr>
          <a:xfrm>
            <a:off x="7956376" y="85695"/>
            <a:ext cx="936104" cy="1224136"/>
          </a:xfrm>
          <a:prstGeom prst="rect">
            <a:avLst/>
          </a:prstGeom>
        </p:spPr>
      </p:pic>
      <p:sp>
        <p:nvSpPr>
          <p:cNvPr id="24" name="TextBox 23"/>
          <p:cNvSpPr txBox="1"/>
          <p:nvPr/>
        </p:nvSpPr>
        <p:spPr>
          <a:xfrm>
            <a:off x="5076056" y="85694"/>
            <a:ext cx="2808312" cy="1200329"/>
          </a:xfrm>
          <a:prstGeom prst="rect">
            <a:avLst/>
          </a:prstGeom>
          <a:noFill/>
        </p:spPr>
        <p:txBody>
          <a:bodyPr wrap="square" rtlCol="0">
            <a:spAutoFit/>
          </a:bodyPr>
          <a:lstStyle/>
          <a:p>
            <a:pPr algn="just"/>
            <a:r>
              <a:rPr lang="ru-RU" sz="800" b="1" dirty="0" smtClean="0"/>
              <a:t>6.2.</a:t>
            </a:r>
            <a:r>
              <a:rPr lang="de-DE" sz="800" b="1" dirty="0" smtClean="0"/>
              <a:t> Freigabe der Sichereitsgurte:</a:t>
            </a:r>
            <a:endParaRPr lang="ru-RU" sz="800" b="1" dirty="0" smtClean="0"/>
          </a:p>
          <a:p>
            <a:pPr lvl="0" algn="just"/>
            <a:r>
              <a:rPr lang="ru-RU" sz="800" dirty="0" smtClean="0"/>
              <a:t>• </a:t>
            </a:r>
            <a:r>
              <a:rPr lang="de-DE" sz="800" dirty="0" smtClean="0"/>
              <a:t>Die Sicherheitsgurte können durch Drücken der Taste unter dem Stoff an der Vorderseite des Sitzes freigegeben werden.</a:t>
            </a:r>
            <a:endParaRPr lang="ru-RU" sz="800" dirty="0" smtClean="0"/>
          </a:p>
          <a:p>
            <a:pPr lvl="0" algn="just"/>
            <a:r>
              <a:rPr lang="ru-RU" sz="800" dirty="0" smtClean="0"/>
              <a:t>• </a:t>
            </a:r>
            <a:r>
              <a:rPr lang="de-DE" sz="800" dirty="0" smtClean="0"/>
              <a:t>Halten Sie die beiden Schultergurte mit einer Hand gedrückt, und drücken Sie die Taste "PRESS". Ziehen Sie die Schultergurte, um diese freizugeben ( siehe das Bild rechts).</a:t>
            </a:r>
            <a:endParaRPr lang="bg-BG" sz="800" dirty="0" smtClean="0"/>
          </a:p>
          <a:p>
            <a:pPr lvl="0" algn="just"/>
            <a:r>
              <a:rPr lang="ru-RU" sz="800" dirty="0" smtClean="0"/>
              <a:t>• </a:t>
            </a:r>
            <a:r>
              <a:rPr lang="de-DE" sz="800" dirty="0" smtClean="0"/>
              <a:t>Wenn Sie die Taste drücken, um die Schultergürtel einzustellen, achten Sie darauf, dass Sie das Einstellband nicht festziehen.</a:t>
            </a:r>
            <a:endParaRPr lang="bg-BG" sz="800" dirty="0" smtClean="0"/>
          </a:p>
        </p:txBody>
      </p:sp>
      <p:sp>
        <p:nvSpPr>
          <p:cNvPr id="25" name="TextBox 24"/>
          <p:cNvSpPr txBox="1"/>
          <p:nvPr/>
        </p:nvSpPr>
        <p:spPr>
          <a:xfrm>
            <a:off x="5148064" y="1165814"/>
            <a:ext cx="1491114" cy="215444"/>
          </a:xfrm>
          <a:prstGeom prst="rect">
            <a:avLst/>
          </a:prstGeom>
          <a:noFill/>
        </p:spPr>
        <p:txBody>
          <a:bodyPr wrap="none" rtlCol="0">
            <a:spAutoFit/>
          </a:bodyPr>
          <a:lstStyle/>
          <a:p>
            <a:r>
              <a:rPr lang="de-DE" sz="800" b="1" dirty="0" smtClean="0"/>
              <a:t>6.3 Sicherheitsgurte festziehen</a:t>
            </a:r>
            <a:endParaRPr lang="bg-BG" sz="800" dirty="0"/>
          </a:p>
        </p:txBody>
      </p:sp>
      <p:pic>
        <p:nvPicPr>
          <p:cNvPr id="26" name="Picture 2"/>
          <p:cNvPicPr>
            <a:picLocks noChangeAspect="1" noChangeArrowheads="1"/>
          </p:cNvPicPr>
          <p:nvPr/>
        </p:nvPicPr>
        <p:blipFill>
          <a:blip r:embed="rId4" cstate="print"/>
          <a:srcRect/>
          <a:stretch>
            <a:fillRect/>
          </a:stretch>
        </p:blipFill>
        <p:spPr bwMode="auto">
          <a:xfrm>
            <a:off x="5148064" y="1301567"/>
            <a:ext cx="1152128" cy="1520431"/>
          </a:xfrm>
          <a:prstGeom prst="rect">
            <a:avLst/>
          </a:prstGeom>
          <a:noFill/>
          <a:ln w="9525">
            <a:noFill/>
            <a:miter lim="800000"/>
            <a:headEnd/>
            <a:tailEnd/>
          </a:ln>
        </p:spPr>
      </p:pic>
      <p:sp>
        <p:nvSpPr>
          <p:cNvPr id="27" name="TextBox 26"/>
          <p:cNvSpPr txBox="1"/>
          <p:nvPr/>
        </p:nvSpPr>
        <p:spPr>
          <a:xfrm>
            <a:off x="6228184" y="1309830"/>
            <a:ext cx="2808312" cy="1692771"/>
          </a:xfrm>
          <a:prstGeom prst="rect">
            <a:avLst/>
          </a:prstGeom>
          <a:noFill/>
        </p:spPr>
        <p:txBody>
          <a:bodyPr wrap="square" rtlCol="0">
            <a:spAutoFit/>
          </a:bodyPr>
          <a:lstStyle/>
          <a:p>
            <a:pPr algn="just"/>
            <a:r>
              <a:rPr lang="ru-RU" sz="800" dirty="0" smtClean="0"/>
              <a:t>• </a:t>
            </a:r>
            <a:r>
              <a:rPr lang="de-DE" sz="800" dirty="0" smtClean="0"/>
              <a:t>Stellen Sie zuerst die Höhe der Schultergurte wie in 6.1 beschrieben ein, danach die unten beschiebenen Anweisungen folgen:</a:t>
            </a:r>
            <a:endParaRPr lang="ru-RU" sz="800" dirty="0" smtClean="0"/>
          </a:p>
          <a:p>
            <a:pPr algn="just"/>
            <a:r>
              <a:rPr lang="ru-RU" sz="800" dirty="0" smtClean="0"/>
              <a:t>• </a:t>
            </a:r>
            <a:r>
              <a:rPr lang="de-DE" sz="800" dirty="0" smtClean="0"/>
              <a:t>Die Gürtel wie in 6.2 beschrieben freigeben, entriegeln Sie die Schnalle - 6.4.1 und lassen Sie die Gürtel beiseite.</a:t>
            </a:r>
            <a:endParaRPr lang="ru-RU" sz="800" dirty="0" smtClean="0"/>
          </a:p>
          <a:p>
            <a:pPr lvl="0" algn="just"/>
            <a:r>
              <a:rPr lang="ru-RU" sz="800" dirty="0" smtClean="0"/>
              <a:t>•</a:t>
            </a:r>
            <a:r>
              <a:rPr lang="de-DE" sz="800" dirty="0" smtClean="0"/>
              <a:t> Legen Sie das Kind in den Kindersitz. Setzen Sie die Gürtel auf den Schultern ein.</a:t>
            </a:r>
            <a:endParaRPr lang="bg-BG" sz="800" dirty="0" smtClean="0"/>
          </a:p>
          <a:p>
            <a:pPr lvl="0" algn="just"/>
            <a:r>
              <a:rPr lang="ru-RU" sz="800" dirty="0" smtClean="0"/>
              <a:t>• </a:t>
            </a:r>
            <a:r>
              <a:rPr lang="de-DE" sz="800" dirty="0" smtClean="0"/>
              <a:t>Die Schnalle wie in 4.4.1 beschrieben anschnallen.</a:t>
            </a:r>
            <a:endParaRPr lang="ru-RU" sz="800" dirty="0" smtClean="0"/>
          </a:p>
          <a:p>
            <a:pPr lvl="0" algn="just"/>
            <a:r>
              <a:rPr lang="ru-RU" sz="800" dirty="0" smtClean="0"/>
              <a:t>• </a:t>
            </a:r>
            <a:r>
              <a:rPr lang="de-DE" sz="800" dirty="0" smtClean="0"/>
              <a:t>Ziehen Sie die Schultergurte nach oben, um den Sicherheitsgurt zu spannen, und ziehen Sie das Einstellband, bis alle Sicherheitsgurte gespannt und angezogen sind.</a:t>
            </a:r>
            <a:endParaRPr lang="ru-RU" sz="800" dirty="0" smtClean="0"/>
          </a:p>
          <a:p>
            <a:pPr lvl="0" algn="just"/>
            <a:r>
              <a:rPr lang="ru-RU" sz="800" dirty="0" smtClean="0"/>
              <a:t>• </a:t>
            </a:r>
            <a:r>
              <a:rPr lang="de-DE" sz="800" dirty="0" smtClean="0"/>
              <a:t>Die Sicherheitsgurte sollen richtig gespannt und angezogen sind, um dem Kind keine Unannehmlichkeiten zu verursachen.</a:t>
            </a:r>
            <a:endParaRPr lang="bg-BG" sz="800" dirty="0"/>
          </a:p>
        </p:txBody>
      </p:sp>
      <p:sp>
        <p:nvSpPr>
          <p:cNvPr id="28" name="TextBox 27"/>
          <p:cNvSpPr txBox="1"/>
          <p:nvPr/>
        </p:nvSpPr>
        <p:spPr>
          <a:xfrm>
            <a:off x="5148064" y="2894006"/>
            <a:ext cx="3888433" cy="461665"/>
          </a:xfrm>
          <a:prstGeom prst="rect">
            <a:avLst/>
          </a:prstGeom>
          <a:noFill/>
        </p:spPr>
        <p:txBody>
          <a:bodyPr wrap="square" rtlCol="0">
            <a:spAutoFit/>
          </a:bodyPr>
          <a:lstStyle/>
          <a:p>
            <a:pPr algn="just"/>
            <a:r>
              <a:rPr lang="de-DE" sz="800" dirty="0" smtClean="0"/>
              <a:t>ACHTUNG! Lose Sicherheitsgurte können gefährlich sein. Überprüfen Sie ob diese richtig eingestellt sind und ziehen Sie die Sicherheitsgurte jedes Mal an, bevor Sie das Kind in den Kindersitz legen. Die Gürtel sollen nicht zu fest und nicht zu locker sind.</a:t>
            </a:r>
            <a:endParaRPr lang="bg-BG" sz="800" dirty="0"/>
          </a:p>
        </p:txBody>
      </p:sp>
      <p:sp>
        <p:nvSpPr>
          <p:cNvPr id="29" name="TextBox 28"/>
          <p:cNvSpPr txBox="1"/>
          <p:nvPr/>
        </p:nvSpPr>
        <p:spPr>
          <a:xfrm>
            <a:off x="5148064" y="3326054"/>
            <a:ext cx="3888432" cy="1077218"/>
          </a:xfrm>
          <a:prstGeom prst="rect">
            <a:avLst/>
          </a:prstGeom>
          <a:noFill/>
        </p:spPr>
        <p:txBody>
          <a:bodyPr wrap="square" rtlCol="0">
            <a:spAutoFit/>
          </a:bodyPr>
          <a:lstStyle/>
          <a:p>
            <a:pPr algn="just"/>
            <a:r>
              <a:rPr lang="de-DE" sz="800" b="1" dirty="0" smtClean="0"/>
              <a:t>6.4. Die Schnalle der Sicherheitsgurte verwenden</a:t>
            </a:r>
            <a:endParaRPr lang="bg-BG" sz="800" dirty="0" smtClean="0"/>
          </a:p>
          <a:p>
            <a:pPr algn="just"/>
            <a:r>
              <a:rPr lang="de-DE" sz="800" dirty="0" smtClean="0"/>
              <a:t>Schritt 1:  Verbinden Sie die Metallteile der Gurtverbinder ( Bild 1).</a:t>
            </a:r>
            <a:endParaRPr lang="bg-BG" sz="800" dirty="0" smtClean="0"/>
          </a:p>
          <a:p>
            <a:pPr algn="just"/>
            <a:r>
              <a:rPr lang="de-DE" sz="800" dirty="0" smtClean="0"/>
              <a:t>Schritt 2: Schieben Sie die Verbinder in die Öffnung an der Oberseite der Schnalle und drücken Sie, bis Sie einen Klick hören. ( Bild 2)</a:t>
            </a:r>
            <a:endParaRPr lang="bg-BG" sz="800" dirty="0" smtClean="0"/>
          </a:p>
          <a:p>
            <a:pPr algn="just"/>
            <a:r>
              <a:rPr lang="de-DE" sz="800" dirty="0" smtClean="0"/>
              <a:t>Schritt 3: Überprüfen Sie, ob die Sicherheitsgurte richtig an der Schnalle befestigt sind, indem Sie die Schultergürtel nach oben ziehen. ( Bild 3)</a:t>
            </a:r>
            <a:endParaRPr lang="bg-BG" sz="800" dirty="0" smtClean="0"/>
          </a:p>
          <a:p>
            <a:pPr algn="just"/>
            <a:r>
              <a:rPr lang="de-DE" sz="800" b="1" dirty="0" smtClean="0"/>
              <a:t>WICHTIG! Machen Sie das jedes Mal, wenn Sie die Sicherheitsgurte befestigen! Um die Sicherheitsgurte freizugeben, drücken Sie die rote Taste unter der Schnalle</a:t>
            </a:r>
            <a:endParaRPr lang="bg-BG" sz="800" dirty="0"/>
          </a:p>
        </p:txBody>
      </p:sp>
      <p:sp>
        <p:nvSpPr>
          <p:cNvPr id="30" name="TextBox 29"/>
          <p:cNvSpPr txBox="1"/>
          <p:nvPr/>
        </p:nvSpPr>
        <p:spPr>
          <a:xfrm>
            <a:off x="5148064" y="4982238"/>
            <a:ext cx="3923929" cy="1569660"/>
          </a:xfrm>
          <a:prstGeom prst="rect">
            <a:avLst/>
          </a:prstGeom>
          <a:noFill/>
        </p:spPr>
        <p:txBody>
          <a:bodyPr wrap="square" rtlCol="0">
            <a:spAutoFit/>
          </a:bodyPr>
          <a:lstStyle/>
          <a:p>
            <a:pPr algn="just"/>
            <a:r>
              <a:rPr lang="de-DE" sz="800" b="1" dirty="0" smtClean="0"/>
              <a:t>7. Wartung und Reinigung</a:t>
            </a:r>
            <a:endParaRPr lang="bg-BG" sz="800" dirty="0" smtClean="0"/>
          </a:p>
          <a:p>
            <a:pPr algn="just"/>
            <a:r>
              <a:rPr lang="de-DE" sz="800" b="1" dirty="0" smtClean="0"/>
              <a:t>7.1. Abbau des Polsters</a:t>
            </a:r>
            <a:endParaRPr lang="bg-BG" sz="800" dirty="0" smtClean="0"/>
          </a:p>
          <a:p>
            <a:pPr algn="just"/>
            <a:r>
              <a:rPr lang="de-DE" sz="800" dirty="0" smtClean="0"/>
              <a:t>Entfernen Sie die Gürtel, die Dichtstoff der Schultergurte und das Kissen für Neugeborene. Entfernen Sie den Gurt zwischen den Beine, indem Sie das Band durch den Stoff führen. Ziehen Sie den Polster sorgfältig über die Oberseite des Kindersitzes. Um den Polster und die Gürtel einzubauen, folgen Sie die oben beschriebenen Schritte umgekehrt. Bevor Sie den Kindersitz benutzen, stellen Sie sich sicher, dass die Gurte richtig positioniert sind und nicht verdreht oder zerrissen sind.</a:t>
            </a:r>
            <a:r>
              <a:rPr lang="de-DE" sz="800" b="1" dirty="0" smtClean="0"/>
              <a:t> </a:t>
            </a:r>
          </a:p>
          <a:p>
            <a:pPr algn="just"/>
            <a:r>
              <a:rPr lang="de-DE" sz="800" b="1" dirty="0" smtClean="0"/>
              <a:t>7.2. Reinigung des Polsters</a:t>
            </a:r>
            <a:endParaRPr lang="bg-BG" sz="800" dirty="0" smtClean="0"/>
          </a:p>
          <a:p>
            <a:pPr algn="just"/>
            <a:r>
              <a:rPr lang="de-DE" sz="800" dirty="0" smtClean="0"/>
              <a:t>1. Überprüfen Sie regelmäßig, ob die Verriegelungs- und Einstellmechanismen, die Gurte und der Polster intakt sind, ob diese nicht abgenutzt oder beschädigt sind, um die Sicherheit Ihres Kindes zu gewährleisten.</a:t>
            </a:r>
            <a:endParaRPr lang="bg-BG" sz="800" dirty="0" smtClean="0"/>
          </a:p>
        </p:txBody>
      </p:sp>
      <p:sp>
        <p:nvSpPr>
          <p:cNvPr id="31" name="TextBox 30"/>
          <p:cNvSpPr txBox="1"/>
          <p:nvPr/>
        </p:nvSpPr>
        <p:spPr>
          <a:xfrm>
            <a:off x="8640496" y="6456712"/>
            <a:ext cx="396000"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27</a:t>
            </a:r>
            <a:endParaRPr lang="bg-BG" sz="900" b="1"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79512" y="116632"/>
            <a:ext cx="3888432" cy="2800767"/>
          </a:xfrm>
          <a:prstGeom prst="rect">
            <a:avLst/>
          </a:prstGeom>
          <a:noFill/>
        </p:spPr>
        <p:txBody>
          <a:bodyPr wrap="square" rtlCol="0">
            <a:spAutoFit/>
          </a:bodyPr>
          <a:lstStyle/>
          <a:p>
            <a:pPr algn="just"/>
            <a:r>
              <a:rPr lang="ru-RU" sz="800" b="1" dirty="0" smtClean="0"/>
              <a:t>НЕПРАВИЛНОТО ИЗПОЛЗВАНЕ НА СТОЛЧЕТО ЩЕ ДОПРИНЕСЕ ЗА</a:t>
            </a:r>
          </a:p>
          <a:p>
            <a:pPr algn="just"/>
            <a:r>
              <a:rPr lang="ru-RU" sz="800" b="1" dirty="0" smtClean="0"/>
              <a:t>НАМАЛЯВАНЕ НА НЕГОВИТЕ ЗАЩИТНИ И ОБЕЗОПАСИТЕЛНИ ФУНКЦИИ!</a:t>
            </a:r>
          </a:p>
          <a:p>
            <a:pPr algn="just"/>
            <a:r>
              <a:rPr lang="ru-RU" sz="800" dirty="0" smtClean="0"/>
              <a:t>Неизпълнението на указанията от тази инструкция не само, че няма да гарантира безопасносттта столчето и на детето в автомобила, но може да увеличи риска от сериозни наранявания или смърт в случаите на остър завой, внезапно спиране или </a:t>
            </a:r>
            <a:r>
              <a:rPr lang="bg-BG" sz="800" dirty="0" smtClean="0"/>
              <a:t>катастрофа!</a:t>
            </a:r>
          </a:p>
          <a:p>
            <a:pPr algn="just"/>
            <a:r>
              <a:rPr lang="ru-RU" sz="800" b="1" dirty="0" smtClean="0"/>
              <a:t>Съвети в случай на инцидент.</a:t>
            </a:r>
          </a:p>
          <a:p>
            <a:pPr algn="just"/>
            <a:r>
              <a:rPr lang="ru-RU" sz="800" dirty="0" smtClean="0"/>
              <a:t>* Не използвайте повторно столчето след инцидент, тъй като може да има структурни повреди, които да го направят много опасно. Възможно е да има повреди, които да не са видими. Прегледът от сервизен специалист е задължителен.</a:t>
            </a:r>
          </a:p>
          <a:p>
            <a:pPr algn="just"/>
            <a:r>
              <a:rPr lang="ru-RU" sz="800" dirty="0" smtClean="0"/>
              <a:t>* Прекаленото излагане на слънце допринася за по-бързото стареене на пластмасовите части </a:t>
            </a:r>
            <a:r>
              <a:rPr lang="bg-BG" sz="800" dirty="0" smtClean="0"/>
              <a:t>и избледняване на дамаската.</a:t>
            </a:r>
          </a:p>
          <a:p>
            <a:pPr algn="just"/>
            <a:r>
              <a:rPr lang="ru-RU" sz="800" dirty="0" smtClean="0"/>
              <a:t>* Не оставяйте столчето вътре в автомобила, когато няма да го ползвате.</a:t>
            </a:r>
          </a:p>
          <a:p>
            <a:pPr algn="just"/>
            <a:r>
              <a:rPr lang="ru-RU" sz="800" dirty="0" smtClean="0"/>
              <a:t>* Не поставяйте други предмети върху столчето, когато го съхранявате, защото може да го повредите. Съхранявайте го на място, до което малки деца нямат достъп.</a:t>
            </a:r>
          </a:p>
          <a:p>
            <a:pPr algn="just"/>
            <a:r>
              <a:rPr lang="ru-RU" sz="800" dirty="0" smtClean="0"/>
              <a:t>* Препоръчително е извършването на основен преглед и пълна профилактика на столчето от сервизен специалист, особено след продължително съхранение или при необходимост да се </a:t>
            </a:r>
            <a:r>
              <a:rPr lang="bg-BG" sz="800" dirty="0" smtClean="0"/>
              <a:t>ползва за друго дете.</a:t>
            </a:r>
          </a:p>
          <a:p>
            <a:pPr algn="just"/>
            <a:r>
              <a:rPr lang="ru-RU" sz="800" dirty="0" smtClean="0"/>
              <a:t>* При проблеми, свързани с нормалната експлоатация, се обръщайте за консултация или </a:t>
            </a:r>
            <a:r>
              <a:rPr lang="bg-BG" sz="800" dirty="0" smtClean="0"/>
              <a:t>ремонт към оторизираните сервизи.</a:t>
            </a:r>
            <a:endParaRPr lang="bg-BG" sz="800" dirty="0"/>
          </a:p>
        </p:txBody>
      </p:sp>
      <p:sp>
        <p:nvSpPr>
          <p:cNvPr id="15" name="TextBox 14"/>
          <p:cNvSpPr txBox="1"/>
          <p:nvPr/>
        </p:nvSpPr>
        <p:spPr>
          <a:xfrm>
            <a:off x="251521" y="3284984"/>
            <a:ext cx="1584176" cy="584775"/>
          </a:xfrm>
          <a:prstGeom prst="rect">
            <a:avLst/>
          </a:prstGeom>
          <a:noFill/>
        </p:spPr>
        <p:txBody>
          <a:bodyPr wrap="square" rtlCol="0">
            <a:spAutoFit/>
          </a:bodyPr>
          <a:lstStyle/>
          <a:p>
            <a:r>
              <a:rPr lang="bg-BG" sz="800" dirty="0" smtClean="0"/>
              <a:t>Вносител: Мони Трейд ООД</a:t>
            </a:r>
            <a:br>
              <a:rPr lang="bg-BG" sz="800" dirty="0" smtClean="0"/>
            </a:br>
            <a:r>
              <a:rPr lang="bg-BG" sz="800" dirty="0" smtClean="0"/>
              <a:t>Адрес: България, София, </a:t>
            </a:r>
            <a:br>
              <a:rPr lang="bg-BG" sz="800" dirty="0" smtClean="0"/>
            </a:br>
            <a:r>
              <a:rPr lang="bg-BG" sz="800" dirty="0" smtClean="0"/>
              <a:t>кв. Требич – Индустриална зона Тел. +3592 936 07 95</a:t>
            </a:r>
            <a:endParaRPr lang="bg-BG" sz="800" dirty="0"/>
          </a:p>
        </p:txBody>
      </p:sp>
      <p:sp>
        <p:nvSpPr>
          <p:cNvPr id="17" name="TextBox 16"/>
          <p:cNvSpPr txBox="1"/>
          <p:nvPr/>
        </p:nvSpPr>
        <p:spPr>
          <a:xfrm>
            <a:off x="104034" y="6535148"/>
            <a:ext cx="396000" cy="180000"/>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11</a:t>
            </a:r>
            <a:endParaRPr lang="bg-BG" sz="900" b="1" dirty="0">
              <a:latin typeface="Arial" pitchFamily="34" charset="0"/>
              <a:cs typeface="Arial" pitchFamily="34" charset="0"/>
            </a:endParaRPr>
          </a:p>
        </p:txBody>
      </p:sp>
      <p:pic>
        <p:nvPicPr>
          <p:cNvPr id="18" name="Picture 2" descr="C:\Users\user\Desktop\Picture1.jpg"/>
          <p:cNvPicPr>
            <a:picLocks noChangeAspect="1" noChangeArrowheads="1"/>
          </p:cNvPicPr>
          <p:nvPr/>
        </p:nvPicPr>
        <p:blipFill>
          <a:blip r:embed="rId2" cstate="print"/>
          <a:srcRect/>
          <a:stretch>
            <a:fillRect/>
          </a:stretch>
        </p:blipFill>
        <p:spPr bwMode="auto">
          <a:xfrm>
            <a:off x="2218196" y="3129210"/>
            <a:ext cx="1561716" cy="875854"/>
          </a:xfrm>
          <a:prstGeom prst="rect">
            <a:avLst/>
          </a:prstGeom>
          <a:noFill/>
        </p:spPr>
      </p:pic>
      <p:pic>
        <p:nvPicPr>
          <p:cNvPr id="16" name="Picture 15" descr="8.png"/>
          <p:cNvPicPr>
            <a:picLocks noChangeAspect="1"/>
          </p:cNvPicPr>
          <p:nvPr/>
        </p:nvPicPr>
        <p:blipFill>
          <a:blip r:embed="rId3" cstate="print"/>
          <a:stretch>
            <a:fillRect/>
          </a:stretch>
        </p:blipFill>
        <p:spPr>
          <a:xfrm>
            <a:off x="5580112" y="1308394"/>
            <a:ext cx="2880320" cy="1187501"/>
          </a:xfrm>
          <a:prstGeom prst="rect">
            <a:avLst/>
          </a:prstGeom>
        </p:spPr>
      </p:pic>
      <p:sp>
        <p:nvSpPr>
          <p:cNvPr id="19" name="TextBox 18"/>
          <p:cNvSpPr txBox="1"/>
          <p:nvPr/>
        </p:nvSpPr>
        <p:spPr>
          <a:xfrm>
            <a:off x="5004048" y="84258"/>
            <a:ext cx="3888432" cy="1446550"/>
          </a:xfrm>
          <a:prstGeom prst="rect">
            <a:avLst/>
          </a:prstGeom>
          <a:noFill/>
        </p:spPr>
        <p:txBody>
          <a:bodyPr wrap="square" rtlCol="0">
            <a:spAutoFit/>
          </a:bodyPr>
          <a:lstStyle/>
          <a:p>
            <a:pPr algn="just"/>
            <a:r>
              <a:rPr lang="de-DE" sz="800" b="1" dirty="0" smtClean="0"/>
              <a:t>ACHTUNG!</a:t>
            </a:r>
            <a:r>
              <a:rPr lang="de-DE" sz="800" dirty="0" smtClean="0"/>
              <a:t> Falls diese Anweisungen nicht gefolgt wurden, kann das zur Verletzungen führen! Der Kindersitz soll mit dem Gürtel (oder Gürtelschlaufe) so befestigt werden, dass dieser während der Bewegung nicht locker wird.</a:t>
            </a:r>
            <a:endParaRPr lang="bg-BG" sz="800" dirty="0" smtClean="0"/>
          </a:p>
          <a:p>
            <a:pPr algn="just"/>
            <a:r>
              <a:rPr lang="de-DE" sz="800" dirty="0" smtClean="0"/>
              <a:t>Um den sicheren Einbau des Kindersitzes sicherzustellen, folgen Sie folgende Anweisungen:</a:t>
            </a:r>
            <a:endParaRPr lang="bg-BG" sz="800" dirty="0" smtClean="0"/>
          </a:p>
          <a:p>
            <a:pPr algn="just"/>
            <a:r>
              <a:rPr lang="de-DE" sz="800" dirty="0" smtClean="0"/>
              <a:t>-Lesen Sie die Autoanleitung bezüglich Einbau eines Kindersitzes. Befolgen Sie die Anweisungen auf den Etiketten und in den Bedienungsanleitungen des Fahrzeugs und des Kindersitzes.</a:t>
            </a:r>
            <a:endParaRPr lang="bg-BG" sz="800" dirty="0" smtClean="0"/>
          </a:p>
          <a:p>
            <a:pPr algn="just"/>
            <a:r>
              <a:rPr lang="de-DE" sz="800" dirty="0" smtClean="0"/>
              <a:t>-  Falls der Kindersitz nicht fest verriegelt ist, bauen Sie den auf einem anderen Autositz ein oder versuchen Sie erneut den einzubauen. Für Hilfe bitte den Hersteller kontaktieren.</a:t>
            </a:r>
            <a:endParaRPr lang="bg-BG" sz="800" dirty="0"/>
          </a:p>
        </p:txBody>
      </p:sp>
      <p:sp>
        <p:nvSpPr>
          <p:cNvPr id="20" name="TextBox 19"/>
          <p:cNvSpPr txBox="1"/>
          <p:nvPr/>
        </p:nvSpPr>
        <p:spPr>
          <a:xfrm>
            <a:off x="5004048" y="2379803"/>
            <a:ext cx="3888432" cy="584775"/>
          </a:xfrm>
          <a:prstGeom prst="rect">
            <a:avLst/>
          </a:prstGeom>
          <a:noFill/>
        </p:spPr>
        <p:txBody>
          <a:bodyPr wrap="square" rtlCol="0">
            <a:spAutoFit/>
          </a:bodyPr>
          <a:lstStyle/>
          <a:p>
            <a:r>
              <a:rPr lang="de-DE" sz="800" dirty="0" smtClean="0"/>
              <a:t>Auf dem Bild 6 ist die korrekte Position der Gürtelschnalle gegenüber dem Kindersitz gezeigt. Auf dem Bild 7 ist die inkorrekte Position der Gürtelschnalle gezeigt. Bei Fragen oder falls Sie bezweifeln, dass Sie den Kindersitz richtig eingebaut haben, kontaktieren Sie den Importeur oder den Händler.</a:t>
            </a:r>
            <a:endParaRPr lang="bg-BG" sz="800" dirty="0"/>
          </a:p>
        </p:txBody>
      </p:sp>
      <p:sp>
        <p:nvSpPr>
          <p:cNvPr id="21" name="TextBox 20"/>
          <p:cNvSpPr txBox="1"/>
          <p:nvPr/>
        </p:nvSpPr>
        <p:spPr>
          <a:xfrm>
            <a:off x="5004048" y="2964578"/>
            <a:ext cx="3888432" cy="584775"/>
          </a:xfrm>
          <a:prstGeom prst="rect">
            <a:avLst/>
          </a:prstGeom>
          <a:noFill/>
        </p:spPr>
        <p:txBody>
          <a:bodyPr wrap="square" rtlCol="0">
            <a:spAutoFit/>
          </a:bodyPr>
          <a:lstStyle/>
          <a:p>
            <a:r>
              <a:rPr lang="de-DE" sz="800" b="1" dirty="0" smtClean="0"/>
              <a:t>6. Das Kind in den Kindersitz legen:</a:t>
            </a:r>
            <a:endParaRPr lang="bg-BG" sz="800" dirty="0" smtClean="0"/>
          </a:p>
          <a:p>
            <a:r>
              <a:rPr lang="de-DE" sz="800" b="1" dirty="0" smtClean="0"/>
              <a:t>6.1 Einstellen des Schultersicherheitsgurtes:</a:t>
            </a:r>
            <a:endParaRPr lang="bg-BG" sz="800" dirty="0" smtClean="0"/>
          </a:p>
          <a:p>
            <a:r>
              <a:rPr lang="de-DE" sz="800" dirty="0" smtClean="0"/>
              <a:t>WICHTIG! Überprüfen Sie immer,ob die Schultergurte gemäß der Höhe des Kindes eingestellt  sind! Die Schultern des Kindes sollen immer unter der Gurtöffnung sein!</a:t>
            </a:r>
            <a:endParaRPr lang="bg-BG" sz="800" dirty="0"/>
          </a:p>
        </p:txBody>
      </p:sp>
      <p:pic>
        <p:nvPicPr>
          <p:cNvPr id="22" name="Picture 2"/>
          <p:cNvPicPr>
            <a:picLocks noChangeAspect="1" noChangeArrowheads="1"/>
          </p:cNvPicPr>
          <p:nvPr/>
        </p:nvPicPr>
        <p:blipFill>
          <a:blip r:embed="rId4" cstate="print"/>
          <a:srcRect/>
          <a:stretch>
            <a:fillRect/>
          </a:stretch>
        </p:blipFill>
        <p:spPr bwMode="auto">
          <a:xfrm>
            <a:off x="5148064" y="3468634"/>
            <a:ext cx="3485510" cy="864096"/>
          </a:xfrm>
          <a:prstGeom prst="rect">
            <a:avLst/>
          </a:prstGeom>
          <a:noFill/>
          <a:ln w="9525">
            <a:noFill/>
            <a:miter lim="800000"/>
            <a:headEnd/>
            <a:tailEnd/>
          </a:ln>
        </p:spPr>
      </p:pic>
      <p:sp>
        <p:nvSpPr>
          <p:cNvPr id="23" name="TextBox 22"/>
          <p:cNvSpPr txBox="1"/>
          <p:nvPr/>
        </p:nvSpPr>
        <p:spPr>
          <a:xfrm>
            <a:off x="5403615" y="4260722"/>
            <a:ext cx="439544" cy="215444"/>
          </a:xfrm>
          <a:prstGeom prst="rect">
            <a:avLst/>
          </a:prstGeom>
          <a:noFill/>
        </p:spPr>
        <p:txBody>
          <a:bodyPr wrap="none" rtlCol="0">
            <a:spAutoFit/>
          </a:bodyPr>
          <a:lstStyle/>
          <a:p>
            <a:pPr algn="just"/>
            <a:r>
              <a:rPr lang="en-US" sz="800" dirty="0" err="1" smtClean="0"/>
              <a:t>Nicht</a:t>
            </a:r>
            <a:r>
              <a:rPr lang="en-US" sz="800" dirty="0" smtClean="0"/>
              <a:t>!</a:t>
            </a:r>
            <a:endParaRPr lang="bg-BG" sz="800" dirty="0"/>
          </a:p>
        </p:txBody>
      </p:sp>
      <p:sp>
        <p:nvSpPr>
          <p:cNvPr id="24" name="TextBox 23"/>
          <p:cNvSpPr txBox="1"/>
          <p:nvPr/>
        </p:nvSpPr>
        <p:spPr>
          <a:xfrm>
            <a:off x="6652736" y="4260722"/>
            <a:ext cx="439544" cy="215444"/>
          </a:xfrm>
          <a:prstGeom prst="rect">
            <a:avLst/>
          </a:prstGeom>
          <a:noFill/>
        </p:spPr>
        <p:txBody>
          <a:bodyPr wrap="none" rtlCol="0">
            <a:spAutoFit/>
          </a:bodyPr>
          <a:lstStyle/>
          <a:p>
            <a:r>
              <a:rPr lang="en-US" sz="800" dirty="0" err="1" smtClean="0"/>
              <a:t>Nicht</a:t>
            </a:r>
            <a:r>
              <a:rPr lang="en-US" sz="800" dirty="0" smtClean="0"/>
              <a:t>!</a:t>
            </a:r>
            <a:endParaRPr lang="bg-BG" sz="800" dirty="0"/>
          </a:p>
        </p:txBody>
      </p:sp>
      <p:sp>
        <p:nvSpPr>
          <p:cNvPr id="25" name="TextBox 24"/>
          <p:cNvSpPr txBox="1"/>
          <p:nvPr/>
        </p:nvSpPr>
        <p:spPr>
          <a:xfrm>
            <a:off x="8028384" y="4260722"/>
            <a:ext cx="314510" cy="215444"/>
          </a:xfrm>
          <a:prstGeom prst="rect">
            <a:avLst/>
          </a:prstGeom>
          <a:noFill/>
        </p:spPr>
        <p:txBody>
          <a:bodyPr wrap="none" rtlCol="0">
            <a:spAutoFit/>
          </a:bodyPr>
          <a:lstStyle/>
          <a:p>
            <a:r>
              <a:rPr lang="en-US" sz="800" b="1" dirty="0" smtClean="0"/>
              <a:t>JA!</a:t>
            </a:r>
            <a:endParaRPr lang="bg-BG" sz="800" b="1" dirty="0"/>
          </a:p>
        </p:txBody>
      </p:sp>
      <p:sp>
        <p:nvSpPr>
          <p:cNvPr id="26" name="TextBox 25"/>
          <p:cNvSpPr txBox="1"/>
          <p:nvPr/>
        </p:nvSpPr>
        <p:spPr>
          <a:xfrm>
            <a:off x="5076056" y="4404738"/>
            <a:ext cx="3816424" cy="584775"/>
          </a:xfrm>
          <a:prstGeom prst="rect">
            <a:avLst/>
          </a:prstGeom>
          <a:noFill/>
        </p:spPr>
        <p:txBody>
          <a:bodyPr wrap="square" rtlCol="0">
            <a:spAutoFit/>
          </a:bodyPr>
          <a:lstStyle/>
          <a:p>
            <a:pPr algn="just"/>
            <a:r>
              <a:rPr lang="de-DE" sz="800" dirty="0" smtClean="0"/>
              <a:t>Bevor Sie den Kindersitz verwenden, stellen Sie sich sicher, dass die Gurte gemäß der Höhe des Kindes eingestellt sind.</a:t>
            </a:r>
            <a:r>
              <a:rPr lang="en-US" sz="800" dirty="0" smtClean="0"/>
              <a:t> </a:t>
            </a:r>
            <a:r>
              <a:rPr lang="de-DE" sz="800" dirty="0" smtClean="0"/>
              <a:t>Die Riehmen der Gürtel sollen in den Löchern auf der Ebene oder ein Bißchen über den Schultern des Kindes erstecht werden.</a:t>
            </a:r>
            <a:r>
              <a:rPr lang="en-US" sz="800" dirty="0" smtClean="0"/>
              <a:t> </a:t>
            </a:r>
            <a:r>
              <a:rPr lang="de-DE" sz="800" dirty="0" smtClean="0"/>
              <a:t>Falls die Gurte nicht gemäß der Höhe des Kindes eingebaut sind, können Sie diese wie folgt einstellen:</a:t>
            </a:r>
            <a:endParaRPr lang="bg-BG" sz="800" dirty="0"/>
          </a:p>
        </p:txBody>
      </p:sp>
      <p:pic>
        <p:nvPicPr>
          <p:cNvPr id="27" name="Picture 26" descr="10.png"/>
          <p:cNvPicPr>
            <a:picLocks noChangeAspect="1"/>
          </p:cNvPicPr>
          <p:nvPr/>
        </p:nvPicPr>
        <p:blipFill>
          <a:blip r:embed="rId5" cstate="print"/>
          <a:srcRect l="9759" t="3722" r="5241" b="7826"/>
          <a:stretch>
            <a:fillRect/>
          </a:stretch>
        </p:blipFill>
        <p:spPr>
          <a:xfrm>
            <a:off x="5076056" y="4944946"/>
            <a:ext cx="1078285" cy="1332000"/>
          </a:xfrm>
          <a:prstGeom prst="rect">
            <a:avLst/>
          </a:prstGeom>
        </p:spPr>
      </p:pic>
      <p:sp>
        <p:nvSpPr>
          <p:cNvPr id="28" name="TextBox 27"/>
          <p:cNvSpPr txBox="1"/>
          <p:nvPr/>
        </p:nvSpPr>
        <p:spPr>
          <a:xfrm>
            <a:off x="6084168" y="4908794"/>
            <a:ext cx="2880321" cy="215444"/>
          </a:xfrm>
          <a:prstGeom prst="rect">
            <a:avLst/>
          </a:prstGeom>
          <a:noFill/>
        </p:spPr>
        <p:txBody>
          <a:bodyPr wrap="square" rtlCol="0">
            <a:spAutoFit/>
          </a:bodyPr>
          <a:lstStyle/>
          <a:p>
            <a:r>
              <a:rPr lang="de-DE" sz="800" dirty="0" smtClean="0"/>
              <a:t>Schritt 1: Lösen Sie die Riehmen des Schultergurts ( siehe 6.2).</a:t>
            </a:r>
            <a:endParaRPr lang="bg-BG" sz="800" dirty="0"/>
          </a:p>
        </p:txBody>
      </p:sp>
      <p:sp>
        <p:nvSpPr>
          <p:cNvPr id="29" name="TextBox 28"/>
          <p:cNvSpPr txBox="1"/>
          <p:nvPr/>
        </p:nvSpPr>
        <p:spPr>
          <a:xfrm>
            <a:off x="6084168" y="5052810"/>
            <a:ext cx="2883791" cy="1569660"/>
          </a:xfrm>
          <a:prstGeom prst="rect">
            <a:avLst/>
          </a:prstGeom>
          <a:noFill/>
        </p:spPr>
        <p:txBody>
          <a:bodyPr wrap="square" rtlCol="0">
            <a:spAutoFit/>
          </a:bodyPr>
          <a:lstStyle/>
          <a:p>
            <a:pPr algn="just"/>
            <a:r>
              <a:rPr lang="de-DE" sz="800" dirty="0" smtClean="0"/>
              <a:t>Schritt 2: Lösen Sie die Riemen aus den Schnallen auf der Rückseite des Kindersitzes, ziehen Sie diese aus den Öffnungen auf der Vorderseite des Stoffes. Schätzen Sie die richtige Höhe ab, auf der die Gürtel eingestellt werden sollen und erstechen Sie diese durch die entsprechenden Löcher. Achten Sie darauf, dass die Gürtel in den Löcher eines Niveous ersticht werden sollen. Ziehen Sie diese auf der Rückseite des Kindersitzes und verriegeln Sie diese mit der Schnalle.</a:t>
            </a:r>
            <a:endParaRPr lang="bg-BG" sz="800" dirty="0" smtClean="0"/>
          </a:p>
          <a:p>
            <a:pPr algn="just"/>
            <a:r>
              <a:rPr lang="de-DE" sz="800" dirty="0" smtClean="0"/>
              <a:t>ACHTUNG! Überprüfen Sie noch einmal, ob Sie die Gürtel durch Löcher auf dem gleichen Niveau ersicht haben, und dass Sie die Gürtel nicht geschnallt haben. Stellen Sie sich sicher, dass die Gürtel richtig verriegelt sind.</a:t>
            </a:r>
            <a:endParaRPr lang="bg-BG" sz="800" dirty="0"/>
          </a:p>
        </p:txBody>
      </p:sp>
      <p:sp>
        <p:nvSpPr>
          <p:cNvPr id="30" name="TextBox 29"/>
          <p:cNvSpPr txBox="1"/>
          <p:nvPr/>
        </p:nvSpPr>
        <p:spPr>
          <a:xfrm>
            <a:off x="8496480" y="6527284"/>
            <a:ext cx="396000"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26</a:t>
            </a:r>
            <a:endParaRPr lang="bg-BG" sz="900" b="1"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79512" y="6453336"/>
            <a:ext cx="396000" cy="180000"/>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1</a:t>
            </a:r>
            <a:r>
              <a:rPr lang="en-US" sz="900" b="1" dirty="0" smtClean="0">
                <a:latin typeface="Arial" pitchFamily="34" charset="0"/>
                <a:cs typeface="Arial" pitchFamily="34" charset="0"/>
              </a:rPr>
              <a:t>2</a:t>
            </a:r>
            <a:endParaRPr lang="bg-BG" sz="900" b="1" dirty="0">
              <a:latin typeface="Arial" pitchFamily="34" charset="0"/>
              <a:cs typeface="Arial" pitchFamily="34" charset="0"/>
            </a:endParaRPr>
          </a:p>
        </p:txBody>
      </p:sp>
      <p:sp>
        <p:nvSpPr>
          <p:cNvPr id="20" name="TextBox 19"/>
          <p:cNvSpPr txBox="1"/>
          <p:nvPr/>
        </p:nvSpPr>
        <p:spPr>
          <a:xfrm>
            <a:off x="107504" y="116632"/>
            <a:ext cx="3816424" cy="6370975"/>
          </a:xfrm>
          <a:prstGeom prst="rect">
            <a:avLst/>
          </a:prstGeom>
          <a:noFill/>
        </p:spPr>
        <p:txBody>
          <a:bodyPr wrap="square" rtlCol="0">
            <a:spAutoFit/>
          </a:bodyPr>
          <a:lstStyle/>
          <a:p>
            <a:pPr algn="just" hangingPunct="0"/>
            <a:r>
              <a:rPr lang="bg-BG" sz="800" dirty="0" smtClean="0"/>
              <a:t>“Mони Трейд „ ООД дава гаранция на първоначалния краен потребител на своите детски столчета за кола, че същите нямат дефекти в материалите и изработката.</a:t>
            </a:r>
          </a:p>
          <a:p>
            <a:pPr algn="just" hangingPunct="0"/>
            <a:r>
              <a:rPr lang="bg-BG" sz="800" dirty="0" smtClean="0"/>
              <a:t>С настоящото даваме гаранция за Продукта срещу дефекти в материалите и изработката при обикновена потребителска употреба към момента на покупката и за период от 2 години след датата на доставката. Ако Продуктът покаже дефекти по време на гаранционния период, Вие следва да изпълните указанията за връщането му, дадени от нас, и ние ще предприемем едно от следните действия:</a:t>
            </a:r>
          </a:p>
          <a:p>
            <a:pPr algn="just" hangingPunct="0"/>
            <a:r>
              <a:rPr lang="bg-BG" sz="800" dirty="0" smtClean="0"/>
              <a:t>1. Ще го подменим със същия или равностоен продукт на този, закупен от Вас;</a:t>
            </a:r>
          </a:p>
          <a:p>
            <a:pPr algn="just" hangingPunct="0"/>
            <a:r>
              <a:rPr lang="bg-BG" sz="800" dirty="0" smtClean="0"/>
              <a:t>2. Ще го поправим;</a:t>
            </a:r>
          </a:p>
          <a:p>
            <a:pPr algn="just" hangingPunct="0"/>
            <a:r>
              <a:rPr lang="bg-BG" sz="800" dirty="0" smtClean="0"/>
              <a:t>3. Ще Ви върнем изцяло или частично покупната цена на Продукта. Поради напредъка в технологиите и съответните продуктови наличности Продуктът, който Ви изпратим като подмяна, може да има малки разлики или по-ниска продажна цена от оригиналния Продукт, който сте закупили.</a:t>
            </a:r>
          </a:p>
          <a:p>
            <a:pPr algn="just" hangingPunct="0"/>
            <a:r>
              <a:rPr lang="bg-BG" sz="800" dirty="0" smtClean="0"/>
              <a:t>Ако Продуктът покаже дефекти по време на гаранционния период, то разходите по връщането на дефектиралата част до склад на Мони Трейд ООД е за сметка на потребителя. Производителят не поема никакви разходи, които могат да възникнат под формата на увреждане на детското столче за колаили друго имущество по време на транспорт към него. Купувачът, на свой риск и за собствена сметка, изпраща до производителя за оценка на обхвата на гаранцията и ремонт детското столче за кола. Продуктът ще бъде върнат на купувача за негова сметка.</a:t>
            </a:r>
          </a:p>
          <a:p>
            <a:pPr algn="just" hangingPunct="0"/>
            <a:r>
              <a:rPr lang="bg-BG" sz="800" dirty="0" smtClean="0"/>
              <a:t>Мони Трейд ООД, по свой избор, ще поправи или замени части от детското столче за кола, които са доказано дефектни поради неправилна фабрична изработка или материали. Поправените части или новите подменени такива ще се предоставят от Мони Трейд ООД в замяна на дефектните и ще бъдат или нови, или пре-сертифицирани за употреба. </a:t>
            </a:r>
          </a:p>
          <a:p>
            <a:pPr algn="just" hangingPunct="0"/>
            <a:r>
              <a:rPr lang="bg-BG" sz="800" dirty="0" smtClean="0"/>
              <a:t>Ограничената гаранция не обхваща щети, причинени на продукта в резултат на неправилна употреба, инцидент, злоупотреба, природни бедствия, необичайни механични условия или противоестествени условия на околната среда, или неразрешен демонтаж, ремонт или модификация, включително и ремонти и модификации извършени в сервиз различен от оторизирания. Настоящата ограничена гаранция не важи също и за продукти, които са продадени като стоки втора употреба. </a:t>
            </a:r>
          </a:p>
          <a:p>
            <a:pPr algn="just" hangingPunct="0"/>
            <a:r>
              <a:rPr lang="bg-BG" sz="800" dirty="0" smtClean="0"/>
              <a:t>Гаранционният период започва да тече от момента, в който е направена доставката до клиента или от момента, в който клиентът е закупил и взел със себе си детското столче за кола от дадения дистрибутор.</a:t>
            </a:r>
          </a:p>
          <a:p>
            <a:pPr algn="just" hangingPunct="0"/>
            <a:r>
              <a:rPr lang="bg-BG" sz="800" dirty="0" smtClean="0"/>
              <a:t>Всяко ново детско столче за кола е защитено с гаранция от дефекти на материала и/или заводски дефекти в продължение на 2 години. Това обаче не включва нормалното износване или повреждане вследствие на неправилна експлоатация. Гаранцията не покрива : следните компоненти и части от столчето за кола, които могат да бъдат изгубени или увредени по невнимание като: неопренови дръжки, ръкохватки, пружини, адаптори, предпазни бордове, покривала, дъждобрани, чанти, сенници, избеляла или скъсана тапицерия, копчета тик-так, капси, ципове, лепенки, колани, катарами, пластмасови бутони, капачета и копчета -  като тези детайли е възможно да бъдат ремонтирани или заменени срещу заплащане; компонентите, износени и/ или повредени вследствие на неправилна употреба, включително корозия, окисляване, тънки пукнатини на боята, отлюспване на боята, щети, причинени от вода, както и от умора на материала, повреди или загуби причинени вследствие на инцидент, неправилна употреба, занемаряване, злоупотреба, кражба или неспазване на инструкциите и/или предупрежденията, посочени в ръководството за употреба.</a:t>
            </a:r>
            <a:endParaRPr lang="bg-BG" sz="800" dirty="0"/>
          </a:p>
        </p:txBody>
      </p:sp>
      <p:sp>
        <p:nvSpPr>
          <p:cNvPr id="40" name="TextBox 39"/>
          <p:cNvSpPr txBox="1"/>
          <p:nvPr/>
        </p:nvSpPr>
        <p:spPr>
          <a:xfrm>
            <a:off x="5144593" y="8191332"/>
            <a:ext cx="396000" cy="180000"/>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8</a:t>
            </a:r>
            <a:endParaRPr lang="bg-BG" sz="900" b="1" dirty="0">
              <a:latin typeface="Arial" pitchFamily="34" charset="0"/>
              <a:cs typeface="Arial" pitchFamily="34" charset="0"/>
            </a:endParaRPr>
          </a:p>
        </p:txBody>
      </p:sp>
      <p:pic>
        <p:nvPicPr>
          <p:cNvPr id="34" name="Picture 33" descr="7.png"/>
          <p:cNvPicPr>
            <a:picLocks noChangeAspect="1"/>
          </p:cNvPicPr>
          <p:nvPr/>
        </p:nvPicPr>
        <p:blipFill>
          <a:blip r:embed="rId2" cstate="print"/>
          <a:stretch>
            <a:fillRect/>
          </a:stretch>
        </p:blipFill>
        <p:spPr>
          <a:xfrm>
            <a:off x="7794782" y="2137498"/>
            <a:ext cx="1171236" cy="1661209"/>
          </a:xfrm>
          <a:prstGeom prst="rect">
            <a:avLst/>
          </a:prstGeom>
        </p:spPr>
      </p:pic>
      <p:pic>
        <p:nvPicPr>
          <p:cNvPr id="35" name="Picture 34" descr="6.png"/>
          <p:cNvPicPr>
            <a:picLocks noChangeAspect="1"/>
          </p:cNvPicPr>
          <p:nvPr/>
        </p:nvPicPr>
        <p:blipFill>
          <a:blip r:embed="rId3" cstate="print"/>
          <a:srcRect l="1579" t="348" b="974"/>
          <a:stretch>
            <a:fillRect/>
          </a:stretch>
        </p:blipFill>
        <p:spPr>
          <a:xfrm>
            <a:off x="5365618" y="133051"/>
            <a:ext cx="1728192" cy="2106234"/>
          </a:xfrm>
          <a:prstGeom prst="rect">
            <a:avLst/>
          </a:prstGeom>
        </p:spPr>
      </p:pic>
      <p:sp>
        <p:nvSpPr>
          <p:cNvPr id="36" name="TextBox 35"/>
          <p:cNvSpPr txBox="1"/>
          <p:nvPr/>
        </p:nvSpPr>
        <p:spPr>
          <a:xfrm>
            <a:off x="7021802" y="126299"/>
            <a:ext cx="2016224" cy="2185214"/>
          </a:xfrm>
          <a:prstGeom prst="rect">
            <a:avLst/>
          </a:prstGeom>
          <a:noFill/>
        </p:spPr>
        <p:txBody>
          <a:bodyPr wrap="square" rtlCol="0">
            <a:spAutoFit/>
          </a:bodyPr>
          <a:lstStyle/>
          <a:p>
            <a:pPr algn="just"/>
            <a:r>
              <a:rPr lang="de-DE" sz="800" b="1" dirty="0" smtClean="0"/>
              <a:t>Schritt 1:</a:t>
            </a:r>
            <a:r>
              <a:rPr lang="de-DE" sz="800" dirty="0" smtClean="0"/>
              <a:t> Stellen Sie den Tragebügel in aufrechte Position (Bild 1).</a:t>
            </a:r>
            <a:endParaRPr lang="bg-BG" sz="800" dirty="0" smtClean="0"/>
          </a:p>
          <a:p>
            <a:pPr algn="just"/>
            <a:r>
              <a:rPr lang="de-DE" sz="800" b="1" dirty="0" smtClean="0"/>
              <a:t>Schritt 2:</a:t>
            </a:r>
            <a:r>
              <a:rPr lang="de-DE" sz="800" dirty="0" smtClean="0"/>
              <a:t> Legen Sie den Sitz auf den Autositz (Bild 2), so dass das Kind der Rückenlehne zugewandt sind.</a:t>
            </a:r>
            <a:endParaRPr lang="bg-BG" sz="800" dirty="0" smtClean="0"/>
          </a:p>
          <a:p>
            <a:pPr algn="just"/>
            <a:r>
              <a:rPr lang="de-DE" sz="800" b="1" dirty="0" smtClean="0"/>
              <a:t>Schritt 3:</a:t>
            </a:r>
            <a:r>
              <a:rPr lang="de-DE" sz="800" dirty="0" smtClean="0"/>
              <a:t> Führen Sie den Oberschenkelgürtel auf den 3-Punkt-Gurt auf dem Sicherheitsgurt durch die Oberschenkelgurtführungen auf dem Sitzplatz. Danach befestigen Sie die Gürtelschnalle, bis Sie einen Klick hören. Ziehen Sie den Dagonalegürtel nach oben, um den Oberschenkelgurt festzuziehen. Stellen Sie sich sicher, dass der Gürtel korrekt verriegelt ist, indem Sie den Gurt über die Schnalle spannen - dieser muss verriegelt bleiben. ( Bild 3).</a:t>
            </a:r>
            <a:endParaRPr lang="bg-BG" sz="800" dirty="0"/>
          </a:p>
        </p:txBody>
      </p:sp>
      <p:sp>
        <p:nvSpPr>
          <p:cNvPr id="37" name="TextBox 36"/>
          <p:cNvSpPr txBox="1"/>
          <p:nvPr/>
        </p:nvSpPr>
        <p:spPr>
          <a:xfrm>
            <a:off x="5149594" y="2286539"/>
            <a:ext cx="2592288" cy="1323439"/>
          </a:xfrm>
          <a:prstGeom prst="rect">
            <a:avLst/>
          </a:prstGeom>
          <a:noFill/>
        </p:spPr>
        <p:txBody>
          <a:bodyPr wrap="square" rtlCol="0">
            <a:spAutoFit/>
          </a:bodyPr>
          <a:lstStyle/>
          <a:p>
            <a:pPr algn="just"/>
            <a:r>
              <a:rPr lang="de-DE" sz="800" b="1" dirty="0" smtClean="0"/>
              <a:t>Schritt 4:</a:t>
            </a:r>
            <a:r>
              <a:rPr lang="de-DE" sz="800" dirty="0" smtClean="0"/>
              <a:t> Legen Sie den Diagonalegurt in den Führer, der auf der Rückseite des Kindersitzes ist. Drehen Sie den Tragebügel in die richtige Position, wie auf dem Bild gezeigt (bei der Verriegelung sollen Sie einen Klick hören). Stellen Sie sich sicher, dass der Tragebügel in der auf dem Bild gezeigten Position eingestellt ist- an dem Autositz angelehnt.</a:t>
            </a:r>
          </a:p>
          <a:p>
            <a:pPr algn="just"/>
            <a:endParaRPr lang="bg-BG" sz="800" dirty="0" smtClean="0"/>
          </a:p>
          <a:p>
            <a:pPr algn="just"/>
            <a:r>
              <a:rPr lang="de-DE" sz="800" b="1" dirty="0" smtClean="0"/>
              <a:t>Schritt 5:</a:t>
            </a:r>
            <a:r>
              <a:rPr lang="de-DE" sz="800" dirty="0" smtClean="0"/>
              <a:t>  Ziehen Sie den 3-Punkt-Gurt an, indem Sie den nach oben herausziehen( wie auf dem Bild links gezeigt).</a:t>
            </a:r>
            <a:endParaRPr lang="bg-BG" sz="800" dirty="0"/>
          </a:p>
        </p:txBody>
      </p:sp>
      <p:sp>
        <p:nvSpPr>
          <p:cNvPr id="38" name="TextBox 37"/>
          <p:cNvSpPr txBox="1"/>
          <p:nvPr/>
        </p:nvSpPr>
        <p:spPr>
          <a:xfrm>
            <a:off x="5149594" y="3632039"/>
            <a:ext cx="3960439" cy="2923877"/>
          </a:xfrm>
          <a:prstGeom prst="rect">
            <a:avLst/>
          </a:prstGeom>
          <a:noFill/>
        </p:spPr>
        <p:txBody>
          <a:bodyPr wrap="square" rtlCol="0">
            <a:spAutoFit/>
          </a:bodyPr>
          <a:lstStyle/>
          <a:p>
            <a:pPr algn="just"/>
            <a:r>
              <a:rPr lang="de-DE" sz="800" dirty="0" smtClean="0"/>
              <a:t>*Achtung: Der Tragebügel soll an dem Autositz angelehnt werden.</a:t>
            </a:r>
            <a:endParaRPr lang="bg-BG" sz="800" dirty="0" smtClean="0"/>
          </a:p>
          <a:p>
            <a:pPr algn="just"/>
            <a:r>
              <a:rPr lang="de-DE" sz="800" dirty="0" smtClean="0"/>
              <a:t>* Um den Kindersitz auszubauen, folgen Sie die oben genannten Schritte in umgekehrter Reihenfolge.</a:t>
            </a:r>
            <a:endParaRPr lang="bg-BG" sz="800" dirty="0" smtClean="0"/>
          </a:p>
          <a:p>
            <a:pPr algn="just"/>
            <a:r>
              <a:rPr lang="de-DE" sz="800" dirty="0" smtClean="0"/>
              <a:t>* Bevor Sie den Kindersitz verwenden, stellen Sie sich sicher, dass die Sicherheitsgurte richtig installiert und nicht verdreht sind. Stellen Sie sich sicher, dass der Stoff die Verriegelungen nicht stört.</a:t>
            </a:r>
            <a:endParaRPr lang="bg-BG" sz="800" dirty="0" smtClean="0"/>
          </a:p>
          <a:p>
            <a:pPr algn="just"/>
            <a:r>
              <a:rPr lang="de-DE" sz="800" dirty="0" smtClean="0"/>
              <a:t>* Die Rückenlehne des Kindersitzes soll in Position mit geeigneter Steigung eingestellt werden. Die zu aufrechte Position kann Atmensprobleme verursachen. Bei scharfer Geschwindigkeitsänderung und bei starker Neigung besteht die Gefahr, dass das Kind aus dem Kindersitz rausgeschmissen wird.</a:t>
            </a:r>
            <a:endParaRPr lang="bg-BG" sz="800" dirty="0" smtClean="0"/>
          </a:p>
          <a:p>
            <a:pPr algn="just"/>
            <a:r>
              <a:rPr lang="de-DE" sz="800" dirty="0" smtClean="0"/>
              <a:t>* Achtung! Um sicheren Einbau des Kindersitzes sicherzustellen, machen Sie Folgendes:</a:t>
            </a:r>
            <a:endParaRPr lang="bg-BG" sz="800" dirty="0" smtClean="0"/>
          </a:p>
          <a:p>
            <a:pPr algn="just"/>
            <a:r>
              <a:rPr lang="de-DE" sz="800" dirty="0" smtClean="0"/>
              <a:t>-Lesen Sie die Autoanleitung bezüglich Einbau eines Kindersitzes. Befolgen Sie die Anweisungen auf den Etiketten und in den Bedienungsanleitungen des Fahrzeugs und des Kindersitzes.</a:t>
            </a:r>
            <a:endParaRPr lang="bg-BG" sz="800" dirty="0" smtClean="0"/>
          </a:p>
          <a:p>
            <a:pPr algn="just"/>
            <a:r>
              <a:rPr lang="de-DE" sz="800" dirty="0" smtClean="0"/>
              <a:t>-  Falls der Kindersitz nicht fest verriegelt ist, bauen Sie den auf einem anderen Autositz ein. Nicht alle Autosicherheitsgurte entsprechen den Anforderungen für den Einbau eines Kindersitzes. Es ist notwendig, die Bedienungsanleitung des Fahrzeugs, in dem Sie den Sitz einbauen möchten, sorgfältig zu lesen. *Schauen Sie in der Fahrzeugbedienungsanleitun nach, wo Sie den Kindersitz einbauen können. Beachten Sie auch die Gebrauchsanweisung des Kindersitzes, besonders falls es besondere Einbau- und Gebrauchsanforderungen gibt.</a:t>
            </a:r>
            <a:endParaRPr lang="bg-BG" sz="800" dirty="0" smtClean="0"/>
          </a:p>
          <a:p>
            <a:pPr algn="just"/>
            <a:r>
              <a:rPr lang="de-DE" sz="800" dirty="0" smtClean="0"/>
              <a:t>* Das Design, die Gurtfunktionen und die mit Gurte ausgestatten Sitze, hängen von der Automarke ab. Nicht alle Autogürtel erfüllen die Gesetznormen für den Einsatz eines Kindersitzes.</a:t>
            </a:r>
            <a:endParaRPr lang="bg-BG" sz="800" dirty="0" smtClean="0"/>
          </a:p>
        </p:txBody>
      </p:sp>
      <p:sp>
        <p:nvSpPr>
          <p:cNvPr id="39" name="TextBox 38"/>
          <p:cNvSpPr txBox="1"/>
          <p:nvPr/>
        </p:nvSpPr>
        <p:spPr>
          <a:xfrm>
            <a:off x="8642026" y="6497317"/>
            <a:ext cx="396000"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25</a:t>
            </a:r>
            <a:endParaRPr lang="bg-BG" sz="900" b="1"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3816424" cy="6370975"/>
          </a:xfrm>
          <a:prstGeom prst="rect">
            <a:avLst/>
          </a:prstGeom>
          <a:noFill/>
        </p:spPr>
        <p:txBody>
          <a:bodyPr wrap="square" rtlCol="0">
            <a:spAutoFit/>
          </a:bodyPr>
          <a:lstStyle/>
          <a:p>
            <a:pPr algn="just" hangingPunct="0"/>
            <a:r>
              <a:rPr lang="bg-BG" sz="800" dirty="0" smtClean="0"/>
              <a:t>.Щети, причинени в следствие на умора на материала, са признак, че съответната част е била погрешно използвана. Отговорност е на всеки собственик периодично да преглежда детското столче за кола  съобразно реалната практика и препоръки, посочени в упътването.</a:t>
            </a:r>
          </a:p>
          <a:p>
            <a:pPr algn="just" hangingPunct="0"/>
            <a:r>
              <a:rPr lang="bg-BG" sz="800" dirty="0" smtClean="0"/>
              <a:t>Ако решите да поправите сами дефектна част или да използвате неоторизиран сервиз или ако използвате част, която не е предоставена от Мони Трейд ООД, производителят, както и всички представители, няма да носят отговорност, в случай че настъпи повреда или злополука.</a:t>
            </a:r>
            <a:endParaRPr lang="en-US" sz="800" dirty="0" smtClean="0"/>
          </a:p>
          <a:p>
            <a:pPr algn="just" hangingPunct="0"/>
            <a:endParaRPr lang="en-US" sz="800" dirty="0" smtClean="0"/>
          </a:p>
          <a:p>
            <a:pPr hangingPunct="0"/>
            <a:r>
              <a:rPr lang="bg-BG" sz="800" dirty="0" smtClean="0"/>
              <a:t>Гаранцията е невалидна при:</a:t>
            </a:r>
          </a:p>
          <a:p>
            <a:pPr hangingPunct="0"/>
            <a:r>
              <a:rPr lang="bg-BG" sz="800" dirty="0" smtClean="0"/>
              <a:t> 1.Повреди, причинени в резултат на злоупотреба, неспазване на инструкциите за употреба.</a:t>
            </a:r>
          </a:p>
          <a:p>
            <a:pPr hangingPunct="0"/>
            <a:r>
              <a:rPr lang="bg-BG" sz="800" dirty="0" smtClean="0"/>
              <a:t>2.Щети, причинени по непредпазливост или умишлено.</a:t>
            </a:r>
          </a:p>
          <a:p>
            <a:pPr hangingPunct="0"/>
            <a:r>
              <a:rPr lang="bg-BG" sz="800" dirty="0" smtClean="0"/>
              <a:t>3.Щети, причинени по време на ремонт в неоторизиран сервиз или от частно лице.</a:t>
            </a:r>
          </a:p>
          <a:p>
            <a:pPr hangingPunct="0"/>
            <a:r>
              <a:rPr lang="bg-BG" sz="800" dirty="0" smtClean="0"/>
              <a:t>4.Невъзможност да бъде представена касова бележка или фактура за покупка.</a:t>
            </a:r>
          </a:p>
          <a:p>
            <a:pPr algn="just" hangingPunct="0"/>
            <a:r>
              <a:rPr lang="bg-BG" sz="800" dirty="0" smtClean="0"/>
              <a:t>5.Резервни части и компоненти износени при нормална употреба.</a:t>
            </a:r>
          </a:p>
          <a:p>
            <a:pPr hangingPunct="0"/>
            <a:r>
              <a:rPr lang="bg-BG" sz="800" dirty="0" smtClean="0"/>
              <a:t>6.Гаранцията не покрива неправилно сглобяване или неправилна поддръжка.</a:t>
            </a:r>
            <a:r>
              <a:rPr lang="en-US" sz="800" dirty="0" smtClean="0"/>
              <a:t/>
            </a:r>
            <a:br>
              <a:rPr lang="en-US" sz="800" dirty="0" smtClean="0"/>
            </a:br>
            <a:r>
              <a:rPr lang="bg-BG" sz="800" dirty="0" smtClean="0"/>
              <a:t> </a:t>
            </a:r>
            <a:r>
              <a:rPr lang="bg-BG" sz="800" b="1" dirty="0" smtClean="0"/>
              <a:t>Гаранционни условия.</a:t>
            </a:r>
          </a:p>
          <a:p>
            <a:pPr algn="just" hangingPunct="0"/>
            <a:r>
              <a:rPr lang="bg-BG" sz="800" dirty="0" smtClean="0"/>
              <a:t>Гаранционните условия се прекратяват при даване на детското столче за кола под наем, при продажба на втора употреба, при претоварване и други рискови такива. Дефекти, получени при подобна употреба не се обслужват като гаранционни и са изцяло за сметка на клиента. В такива случаи, клиентът носи изцяло отговорност за всички рискове от наранявания и повреди, които могат да възникнат при подобна употреба.</a:t>
            </a:r>
          </a:p>
          <a:p>
            <a:pPr algn="just" hangingPunct="0"/>
            <a:r>
              <a:rPr lang="bg-BG" sz="800" dirty="0" smtClean="0"/>
              <a:t>Гаранционен срок и гаранционни права – по отношение на този продукт Вие имате търговска гаранция от 24 месеца. </a:t>
            </a:r>
          </a:p>
          <a:p>
            <a:pPr algn="just" hangingPunct="0"/>
            <a:r>
              <a:rPr lang="bg-BG" sz="800" dirty="0" smtClean="0"/>
              <a:t>1. Изброените в настоящата гаранционна карта права могат да бъдат упражнени в рамките на посочения гаранционен срок.</a:t>
            </a:r>
          </a:p>
          <a:p>
            <a:pPr algn="just" hangingPunct="0"/>
            <a:r>
              <a:rPr lang="bg-BG" sz="800" dirty="0" smtClean="0"/>
              <a:t>2. Гаранционният срок започва да тече от деня, когато стоката се предаде на потребителя или от пускането на стоката в експлоатация, ако то е извършено от Търговеца или от негов служител като датата се посочва изрично в Гаранционната карта.</a:t>
            </a:r>
          </a:p>
          <a:p>
            <a:pPr algn="just" hangingPunct="0"/>
            <a:r>
              <a:rPr lang="bg-BG" sz="800" dirty="0" smtClean="0"/>
              <a:t>3. Според чл. 112 ЗЗП при несъответствие на потребителската стока с договора за продажба потребителят има право да предяви рекламация, като поиска от Търговеца да приведе стоката в съответствие с договора за продажба. В този случай потребителят може да избира между извършване на ремонт на стоката или замяната й с нова, освен ако това е невъзможно или избраният от него начин за обезщетение е непропорционален в сравнение с другия. Приема се, че даден начин за обезщетяване на потребителя е непропорционален, ако неговото използване налага разходи на Търговеца, които в сравнение с другия начин на обезщетяване са неразумни, като се вземат предвид: -стойността на потребителската стока, ако няма липса на несъответствие; -значимостта на несъответствието; -възможността да се предложи на потребителя друг начин на обезщетяване, който не е свързан със значителни неудобства за него. </a:t>
            </a:r>
          </a:p>
          <a:p>
            <a:pPr algn="just" hangingPunct="0"/>
            <a:r>
              <a:rPr lang="bg-BG" sz="800" dirty="0" smtClean="0"/>
              <a:t>4. Според чл. 113 ЗЗП, когато потребителската стока не съответства на договора за продажба, Търговецът е длъжен да я приведе в съответствие с договора за продажба. </a:t>
            </a:r>
          </a:p>
          <a:p>
            <a:pPr algn="just" hangingPunct="0"/>
            <a:r>
              <a:rPr lang="bg-BG" sz="800" dirty="0" smtClean="0"/>
              <a:t>4.1. Привеждането на потребителската стока в съответствие с договора за продажба трябва да се извърши в рамките на един месец, считано от предявяването на рекламацията от потребителя.</a:t>
            </a:r>
          </a:p>
        </p:txBody>
      </p:sp>
      <p:sp>
        <p:nvSpPr>
          <p:cNvPr id="3" name="TextBox 2"/>
          <p:cNvSpPr txBox="1"/>
          <p:nvPr/>
        </p:nvSpPr>
        <p:spPr>
          <a:xfrm>
            <a:off x="179512" y="6535148"/>
            <a:ext cx="396000" cy="180000"/>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1</a:t>
            </a:r>
            <a:r>
              <a:rPr lang="en-US" sz="900" b="1" dirty="0" smtClean="0">
                <a:latin typeface="Arial" pitchFamily="34" charset="0"/>
                <a:cs typeface="Arial" pitchFamily="34" charset="0"/>
              </a:rPr>
              <a:t>3</a:t>
            </a:r>
            <a:endParaRPr lang="bg-BG" sz="900" b="1" dirty="0">
              <a:latin typeface="Arial" pitchFamily="34" charset="0"/>
              <a:cs typeface="Arial" pitchFamily="34" charset="0"/>
            </a:endParaRPr>
          </a:p>
        </p:txBody>
      </p:sp>
      <p:pic>
        <p:nvPicPr>
          <p:cNvPr id="8" name="Picture 7" descr="5.png"/>
          <p:cNvPicPr>
            <a:picLocks noChangeAspect="1"/>
          </p:cNvPicPr>
          <p:nvPr/>
        </p:nvPicPr>
        <p:blipFill>
          <a:blip r:embed="rId2" cstate="print"/>
          <a:srcRect l="7743" t="5112" r="13541" b="2879"/>
          <a:stretch>
            <a:fillRect/>
          </a:stretch>
        </p:blipFill>
        <p:spPr>
          <a:xfrm>
            <a:off x="5220071" y="1928210"/>
            <a:ext cx="3744416" cy="1104910"/>
          </a:xfrm>
          <a:prstGeom prst="rect">
            <a:avLst/>
          </a:prstGeom>
        </p:spPr>
      </p:pic>
      <p:sp>
        <p:nvSpPr>
          <p:cNvPr id="9" name="TextBox 8"/>
          <p:cNvSpPr txBox="1"/>
          <p:nvPr/>
        </p:nvSpPr>
        <p:spPr>
          <a:xfrm>
            <a:off x="5148064" y="86096"/>
            <a:ext cx="2088232" cy="338554"/>
          </a:xfrm>
          <a:prstGeom prst="rect">
            <a:avLst/>
          </a:prstGeom>
          <a:noFill/>
        </p:spPr>
        <p:txBody>
          <a:bodyPr wrap="square" rtlCol="0">
            <a:spAutoFit/>
          </a:bodyPr>
          <a:lstStyle/>
          <a:p>
            <a:r>
              <a:rPr lang="ru-RU" sz="800" b="1" dirty="0" smtClean="0"/>
              <a:t>4. </a:t>
            </a:r>
            <a:r>
              <a:rPr lang="de-DE" sz="800" b="1" dirty="0" smtClean="0"/>
              <a:t>Allgemeine Verwendung des Kindersitzes</a:t>
            </a:r>
            <a:endParaRPr lang="bg-BG" sz="800" dirty="0" smtClean="0"/>
          </a:p>
          <a:p>
            <a:r>
              <a:rPr lang="de-DE" sz="800" b="1" dirty="0" smtClean="0"/>
              <a:t>4.1. Einstellung des Tragebügels</a:t>
            </a:r>
            <a:endParaRPr lang="bg-BG" sz="800" dirty="0"/>
          </a:p>
        </p:txBody>
      </p:sp>
      <p:pic>
        <p:nvPicPr>
          <p:cNvPr id="10" name="Picture 9" descr="4.png"/>
          <p:cNvPicPr>
            <a:picLocks noChangeAspect="1"/>
          </p:cNvPicPr>
          <p:nvPr/>
        </p:nvPicPr>
        <p:blipFill>
          <a:blip r:embed="rId3" cstate="print"/>
          <a:stretch>
            <a:fillRect/>
          </a:stretch>
        </p:blipFill>
        <p:spPr>
          <a:xfrm>
            <a:off x="5220072" y="424650"/>
            <a:ext cx="1656184" cy="1600358"/>
          </a:xfrm>
          <a:prstGeom prst="rect">
            <a:avLst/>
          </a:prstGeom>
        </p:spPr>
      </p:pic>
      <p:sp>
        <p:nvSpPr>
          <p:cNvPr id="11" name="TextBox 10"/>
          <p:cNvSpPr txBox="1"/>
          <p:nvPr/>
        </p:nvSpPr>
        <p:spPr>
          <a:xfrm>
            <a:off x="6660232" y="424650"/>
            <a:ext cx="2411760" cy="1569660"/>
          </a:xfrm>
          <a:prstGeom prst="rect">
            <a:avLst/>
          </a:prstGeom>
          <a:noFill/>
        </p:spPr>
        <p:txBody>
          <a:bodyPr wrap="square" rtlCol="0">
            <a:spAutoFit/>
          </a:bodyPr>
          <a:lstStyle/>
          <a:p>
            <a:pPr algn="just"/>
            <a:r>
              <a:rPr lang="de-DE" sz="800" dirty="0" smtClean="0"/>
              <a:t>Sie können den Tragebügel in 4 Positionen einstellen.</a:t>
            </a:r>
            <a:endParaRPr lang="bg-BG" sz="800" dirty="0" smtClean="0"/>
          </a:p>
          <a:p>
            <a:pPr algn="just"/>
            <a:endParaRPr lang="de-DE" sz="800" dirty="0" smtClean="0"/>
          </a:p>
          <a:p>
            <a:pPr algn="just"/>
            <a:r>
              <a:rPr lang="de-DE" sz="800" dirty="0" smtClean="0"/>
              <a:t>Um die Position zu ändern, drücken Sie gleichzeitig die roten Tasten auf beiden Seiten, und dann, ohne diese loszulassen, drehen Sie den leicht in die gewünschte Position.</a:t>
            </a:r>
            <a:endParaRPr lang="bg-BG" sz="800" dirty="0" smtClean="0"/>
          </a:p>
          <a:p>
            <a:pPr algn="just"/>
            <a:endParaRPr lang="de-DE" sz="800" dirty="0" smtClean="0"/>
          </a:p>
          <a:p>
            <a:pPr algn="just"/>
            <a:r>
              <a:rPr lang="de-DE" sz="800" dirty="0" smtClean="0"/>
              <a:t>Sobald Sie die gewünschte Position erreicht haben, lassen Sie die Tasten los, der Tragebügel soll verriegelt sein. Prüfen Sie, ob dieser richtig verriegelt ist, indem Sie den leicht in jegliche Richtung drücken - falls der verriegelt ist, muss der unbeweglich sein.</a:t>
            </a:r>
            <a:endParaRPr lang="bg-BG" sz="800" dirty="0"/>
          </a:p>
        </p:txBody>
      </p:sp>
      <p:sp>
        <p:nvSpPr>
          <p:cNvPr id="16" name="TextBox 15"/>
          <p:cNvSpPr txBox="1"/>
          <p:nvPr/>
        </p:nvSpPr>
        <p:spPr>
          <a:xfrm>
            <a:off x="5148064" y="3026730"/>
            <a:ext cx="3888432" cy="1446550"/>
          </a:xfrm>
          <a:prstGeom prst="rect">
            <a:avLst/>
          </a:prstGeom>
          <a:noFill/>
        </p:spPr>
        <p:txBody>
          <a:bodyPr wrap="square" rtlCol="0">
            <a:spAutoFit/>
          </a:bodyPr>
          <a:lstStyle/>
          <a:p>
            <a:pPr algn="just"/>
            <a:r>
              <a:rPr lang="de-DE" sz="800" dirty="0" smtClean="0"/>
              <a:t> </a:t>
            </a:r>
            <a:r>
              <a:rPr lang="de-DE" sz="800" b="1" dirty="0" smtClean="0"/>
              <a:t>Bild 1: </a:t>
            </a:r>
            <a:r>
              <a:rPr lang="de-DE" sz="800" dirty="0" smtClean="0"/>
              <a:t>Die</a:t>
            </a:r>
            <a:r>
              <a:rPr lang="de-DE" sz="800" b="1" dirty="0" smtClean="0"/>
              <a:t> </a:t>
            </a:r>
            <a:r>
              <a:rPr lang="de-DE" sz="800" dirty="0" smtClean="0"/>
              <a:t>Position, wenn der Sitz im Auto eingebaut ist (Position, wenn das Fahrzeug in Bewegung ist). Diese Position </a:t>
            </a:r>
            <a:r>
              <a:rPr lang="de-DE" sz="800" b="1" dirty="0" smtClean="0"/>
              <a:t>(und nur die !!!)</a:t>
            </a:r>
            <a:r>
              <a:rPr lang="de-DE" sz="800" dirty="0" smtClean="0"/>
              <a:t> ist geeignet, wenn der Sitz auf dem Autositz eingebaut  ist.</a:t>
            </a:r>
            <a:endParaRPr lang="bg-BG" sz="800" dirty="0" smtClean="0"/>
          </a:p>
          <a:p>
            <a:pPr algn="just"/>
            <a:r>
              <a:rPr lang="de-DE" sz="800" b="1" dirty="0" smtClean="0"/>
              <a:t>Bild 2:</a:t>
            </a:r>
            <a:r>
              <a:rPr lang="de-DE" sz="800" dirty="0" smtClean="0"/>
              <a:t> Aufrechte Position - geeignet zum Tragen des Kindersitzes.</a:t>
            </a:r>
            <a:endParaRPr lang="bg-BG" sz="800" dirty="0" smtClean="0"/>
          </a:p>
          <a:p>
            <a:pPr algn="just"/>
            <a:r>
              <a:rPr lang="de-DE" sz="800" b="1" dirty="0" smtClean="0"/>
              <a:t>Bild 3:</a:t>
            </a:r>
            <a:r>
              <a:rPr lang="de-DE" sz="800" dirty="0" smtClean="0"/>
              <a:t> Der Tragebügel ist rückwerts - die Position ist angebracht, wenn Sie den Sitz schaukeln.</a:t>
            </a:r>
            <a:endParaRPr lang="bg-BG" sz="800" dirty="0" smtClean="0"/>
          </a:p>
          <a:p>
            <a:pPr algn="just"/>
            <a:r>
              <a:rPr lang="de-DE" sz="800" b="1" dirty="0" smtClean="0"/>
              <a:t>Bild 4:</a:t>
            </a:r>
            <a:r>
              <a:rPr lang="de-DE" sz="800" dirty="0" smtClean="0"/>
              <a:t> Die hinterste Position – so steht der Kindersitz aufrecht - Sie haben einfachen Zugang zum Kindes bei Ernährung.</a:t>
            </a:r>
            <a:endParaRPr lang="bg-BG" sz="800" dirty="0" smtClean="0"/>
          </a:p>
          <a:p>
            <a:pPr algn="just"/>
            <a:endParaRPr lang="de-DE" sz="800" b="1" dirty="0" smtClean="0"/>
          </a:p>
          <a:p>
            <a:pPr algn="just"/>
            <a:r>
              <a:rPr lang="de-DE" sz="800" b="1" dirty="0" smtClean="0"/>
              <a:t>Wichtig!</a:t>
            </a:r>
            <a:r>
              <a:rPr lang="de-DE" sz="800" dirty="0" smtClean="0"/>
              <a:t> Überprüfen Sie immer, ob der Kindersitz mit dem 3-Punkt-Gurt richtig am Autositz eingebaut ist und ob der Tragebügel in der gewünschten Position verriegelt ist!</a:t>
            </a:r>
            <a:endParaRPr lang="bg-BG" sz="800" dirty="0"/>
          </a:p>
        </p:txBody>
      </p:sp>
      <p:sp>
        <p:nvSpPr>
          <p:cNvPr id="17" name="TextBox 16"/>
          <p:cNvSpPr txBox="1"/>
          <p:nvPr/>
        </p:nvSpPr>
        <p:spPr>
          <a:xfrm>
            <a:off x="5183560" y="4476182"/>
            <a:ext cx="3888432" cy="1077218"/>
          </a:xfrm>
          <a:prstGeom prst="rect">
            <a:avLst/>
          </a:prstGeom>
          <a:noFill/>
        </p:spPr>
        <p:txBody>
          <a:bodyPr wrap="square" rtlCol="0">
            <a:spAutoFit/>
          </a:bodyPr>
          <a:lstStyle/>
          <a:p>
            <a:pPr algn="just"/>
            <a:r>
              <a:rPr lang="de-DE" sz="800" b="1" dirty="0" smtClean="0"/>
              <a:t>5. Einbau des Kindersizes</a:t>
            </a:r>
            <a:endParaRPr lang="bg-BG" sz="800" dirty="0" smtClean="0"/>
          </a:p>
          <a:p>
            <a:pPr algn="just"/>
            <a:r>
              <a:rPr lang="de-DE" sz="800" dirty="0" smtClean="0"/>
              <a:t>* Bitte lesen Sie sorgfältig die Anleitung, bevor Sie mit dem Einbau anfangen, um sich mit den Installations- und Sicherheitsanforderungen vertraut zu machen, damit Sie die Sicherheit Ihres Kindes sicherstellen.</a:t>
            </a:r>
            <a:endParaRPr lang="bg-BG" sz="800" dirty="0" smtClean="0"/>
          </a:p>
          <a:p>
            <a:pPr algn="just"/>
            <a:r>
              <a:rPr lang="de-DE" sz="800" dirty="0" smtClean="0"/>
              <a:t>*Den Kindersitz nicht auf Sitze mit Airbag einbauen.</a:t>
            </a:r>
            <a:endParaRPr lang="bg-BG" sz="800" dirty="0" smtClean="0"/>
          </a:p>
          <a:p>
            <a:pPr algn="just"/>
            <a:r>
              <a:rPr lang="de-DE" sz="800" dirty="0" smtClean="0"/>
              <a:t>* Dieser Kindersitz kann nur auf einem Autositz mit 3-Punkt-Gurt eingebaut werden.</a:t>
            </a:r>
            <a:endParaRPr lang="bg-BG" sz="800" dirty="0" smtClean="0"/>
          </a:p>
          <a:p>
            <a:pPr algn="just"/>
            <a:r>
              <a:rPr lang="de-DE" sz="800" dirty="0" smtClean="0"/>
              <a:t>*Der Kindersitz ist für Kinder, die max. 13 kg wiegen. Der Kindersitz entgegen der Fahrtrichtung einbauen. Der Kindersitz verfügt auf 5-Punkt-Sicherheitsgurt.</a:t>
            </a:r>
            <a:endParaRPr lang="bg-BG" sz="800" dirty="0"/>
          </a:p>
        </p:txBody>
      </p:sp>
      <p:sp>
        <p:nvSpPr>
          <p:cNvPr id="18" name="TextBox 17"/>
          <p:cNvSpPr txBox="1"/>
          <p:nvPr/>
        </p:nvSpPr>
        <p:spPr>
          <a:xfrm>
            <a:off x="8568488" y="6451810"/>
            <a:ext cx="396000"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24</a:t>
            </a:r>
            <a:endParaRPr lang="bg-BG" sz="900" b="1"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3816424" cy="6124754"/>
          </a:xfrm>
          <a:prstGeom prst="rect">
            <a:avLst/>
          </a:prstGeom>
          <a:noFill/>
        </p:spPr>
        <p:txBody>
          <a:bodyPr wrap="square" rtlCol="0">
            <a:spAutoFit/>
          </a:bodyPr>
          <a:lstStyle/>
          <a:p>
            <a:pPr algn="just" hangingPunct="0"/>
            <a:r>
              <a:rPr lang="bg-BG" sz="800" dirty="0" smtClean="0"/>
              <a:t>4.2. След изтичането на срока по т. 4.1. потребителят има право да развали договора и да му бъде възстановена заплатената сума или да иска намаляване на цената на потребителската стока съгласно т. 54.3. Привеждането на потребителската стока в съответствие с договора за продажба е безплатно за потребителя. Той не дължи разходи за експедиране на потребителската стока или за материали и труд, свързани с ремонта й, и не трябва да понася значителни неудобства.</a:t>
            </a:r>
          </a:p>
          <a:p>
            <a:pPr algn="just" hangingPunct="0"/>
            <a:r>
              <a:rPr lang="bg-BG" sz="800" dirty="0" smtClean="0"/>
              <a:t>4.4. Потребителят може да иска и обезщетение за претърпените вследствие на несъответствието вреди.</a:t>
            </a:r>
          </a:p>
          <a:p>
            <a:pPr algn="just" hangingPunct="0"/>
            <a:r>
              <a:rPr lang="bg-BG" sz="800" dirty="0" smtClean="0"/>
              <a:t>5. Според чл. 114 ЗЗП при несъответствие на потребителската стока с договора за продажба и когато потребителят не е удовлетворен от решаването на рекламацията по т. 4, той има право на избор между една от следните възможности: -разваляне на договора и възстановяване на заплатената от него сума; - намаляване на цената. </a:t>
            </a:r>
          </a:p>
          <a:p>
            <a:pPr algn="just" hangingPunct="0"/>
            <a:r>
              <a:rPr lang="bg-BG" sz="800" dirty="0" smtClean="0"/>
              <a:t>5.1. Потребителят не може да претендира за възстановяване на заплатената сума или за намаляване цената на стоката, когато търговецът се съгласи да бъде извършена замяна на потребителската стока с нова или да се поправи стоката в рамките на един месец от предявяване на рекламацията от потребителя.</a:t>
            </a:r>
          </a:p>
          <a:p>
            <a:pPr algn="just" hangingPunct="0"/>
            <a:r>
              <a:rPr lang="bg-BG" sz="800" dirty="0" smtClean="0"/>
              <a:t>5.2. Търговецът е длъжен да удовлетвори искане за разваляне на договора и да възстанови заплатената от потребителя сума, когато след като е удовлетворил три рекламации на потребителя чрез извършване на ремонт на една и съща стока, в рамките на срока на гаранцията по чл. 115 ЗЗП е налице следваща поява на несъответствие на стоката с договора за продажба.</a:t>
            </a:r>
          </a:p>
          <a:p>
            <a:pPr algn="just" hangingPunct="0"/>
            <a:r>
              <a:rPr lang="bg-BG" sz="800" dirty="0" smtClean="0"/>
              <a:t>5.3. Потребителят не може да претендира за разваляне на договора, ако несъответствието на потребителската стока с договора е незначително.</a:t>
            </a:r>
          </a:p>
          <a:p>
            <a:pPr hangingPunct="0"/>
            <a:r>
              <a:rPr lang="bg-BG" sz="800" dirty="0" smtClean="0"/>
              <a:t>6. Според чл. 115 ЗЗП потребителят може да упражни правото си на рекламация в срок до две години, считано от предаването на потребителската стока или от пускането на стоката в експлоатация, ако то е извършено от Търговеца или от негов служител. 6.1. Срокът по т. 6 спира да тече през времето, необходимо за поправката или замяната на потребителската стока или за постигане на споразумение между Търговеца и потребителя за решаване на спора.</a:t>
            </a:r>
          </a:p>
          <a:p>
            <a:pPr hangingPunct="0"/>
            <a:r>
              <a:rPr lang="bg-BG" sz="800" dirty="0" smtClean="0"/>
              <a:t>6.2. Упражняването на правото на потребителя по т. 6 не е обвързано с никакъв друг срок за предявяване на иск, различен от срока по т. 6.</a:t>
            </a:r>
          </a:p>
          <a:p>
            <a:pPr hangingPunct="0"/>
            <a:r>
              <a:rPr lang="bg-BG" sz="800" dirty="0" smtClean="0"/>
              <a:t>Търговската гаранция не оказва влияние върху правата на потребителите. Независимо от търговската гаранция продавачът отговаря за липсата на съответствие на стоката с договора за продажба съгласно чл.119 ЗЗП.,</a:t>
            </a:r>
          </a:p>
          <a:p>
            <a:pPr hangingPunct="0"/>
            <a:r>
              <a:rPr lang="bg-BG" sz="800" dirty="0" smtClean="0"/>
              <a:t> </a:t>
            </a:r>
          </a:p>
          <a:p>
            <a:pPr hangingPunct="0"/>
            <a:r>
              <a:rPr lang="bg-BG" sz="800" dirty="0" smtClean="0"/>
              <a:t>Име на клиента : .................................................................................</a:t>
            </a:r>
            <a:r>
              <a:rPr lang="en-US" sz="800" dirty="0" smtClean="0"/>
              <a:t>...</a:t>
            </a:r>
            <a:r>
              <a:rPr lang="bg-BG" sz="800" dirty="0" smtClean="0"/>
              <a:t>...........................</a:t>
            </a:r>
          </a:p>
          <a:p>
            <a:pPr hangingPunct="0"/>
            <a:r>
              <a:rPr lang="bg-BG" sz="800" dirty="0" smtClean="0"/>
              <a:t> </a:t>
            </a:r>
          </a:p>
          <a:p>
            <a:pPr hangingPunct="0"/>
            <a:r>
              <a:rPr lang="bg-BG" sz="800" dirty="0" smtClean="0"/>
              <a:t>Адрес:.........................................................................................................</a:t>
            </a:r>
            <a:r>
              <a:rPr lang="en-US" sz="800" dirty="0" smtClean="0"/>
              <a:t>..</a:t>
            </a:r>
            <a:r>
              <a:rPr lang="bg-BG" sz="800" dirty="0" smtClean="0"/>
              <a:t>......................</a:t>
            </a:r>
          </a:p>
          <a:p>
            <a:pPr hangingPunct="0"/>
            <a:r>
              <a:rPr lang="bg-BG" sz="800" dirty="0" smtClean="0"/>
              <a:t> </a:t>
            </a:r>
          </a:p>
          <a:p>
            <a:pPr hangingPunct="0"/>
            <a:r>
              <a:rPr lang="bg-BG" sz="800" dirty="0" smtClean="0"/>
              <a:t>Име на търговския обект:.........................................................................</a:t>
            </a:r>
            <a:r>
              <a:rPr lang="en-US" sz="800" dirty="0" smtClean="0"/>
              <a:t>....</a:t>
            </a:r>
            <a:r>
              <a:rPr lang="bg-BG" sz="800" dirty="0" smtClean="0"/>
              <a:t>....................</a:t>
            </a:r>
          </a:p>
          <a:p>
            <a:pPr hangingPunct="0"/>
            <a:r>
              <a:rPr lang="bg-BG" sz="800" dirty="0" smtClean="0"/>
              <a:t> </a:t>
            </a:r>
          </a:p>
          <a:p>
            <a:pPr hangingPunct="0"/>
            <a:r>
              <a:rPr lang="bg-BG" sz="800" dirty="0" smtClean="0"/>
              <a:t>Име на модела:............................................................................................</a:t>
            </a:r>
            <a:r>
              <a:rPr lang="en-US" sz="800" dirty="0" smtClean="0"/>
              <a:t>.</a:t>
            </a:r>
            <a:r>
              <a:rPr lang="bg-BG" sz="800" dirty="0" smtClean="0"/>
              <a:t>....................</a:t>
            </a:r>
          </a:p>
          <a:p>
            <a:pPr hangingPunct="0"/>
            <a:r>
              <a:rPr lang="bg-BG" sz="800" dirty="0" smtClean="0"/>
              <a:t> </a:t>
            </a:r>
          </a:p>
          <a:p>
            <a:pPr hangingPunct="0"/>
            <a:r>
              <a:rPr lang="bg-BG" sz="800" dirty="0" smtClean="0"/>
              <a:t>Дата на продажба: ..........................................................................................................</a:t>
            </a:r>
          </a:p>
          <a:p>
            <a:pPr hangingPunct="0"/>
            <a:r>
              <a:rPr lang="bg-BG" sz="800" dirty="0" smtClean="0"/>
              <a:t> </a:t>
            </a:r>
          </a:p>
          <a:p>
            <a:pPr hangingPunct="0"/>
            <a:r>
              <a:rPr lang="bg-BG" sz="800" dirty="0" smtClean="0"/>
              <a:t>Подпис и печат на продавача: ..........................................................................</a:t>
            </a:r>
            <a:r>
              <a:rPr lang="en-US" sz="800" dirty="0" smtClean="0"/>
              <a:t>..</a:t>
            </a:r>
            <a:r>
              <a:rPr lang="bg-BG" sz="800" dirty="0" smtClean="0"/>
              <a:t>.....</a:t>
            </a:r>
            <a:r>
              <a:rPr lang="en-US" sz="800" dirty="0" smtClean="0"/>
              <a:t>.</a:t>
            </a:r>
            <a:r>
              <a:rPr lang="bg-BG" sz="800" dirty="0" smtClean="0"/>
              <a:t>.......</a:t>
            </a:r>
          </a:p>
          <a:p>
            <a:pPr hangingPunct="0"/>
            <a:endParaRPr lang="bg-BG" sz="800" dirty="0" smtClean="0"/>
          </a:p>
        </p:txBody>
      </p:sp>
      <p:sp>
        <p:nvSpPr>
          <p:cNvPr id="3" name="TextBox 2"/>
          <p:cNvSpPr txBox="1"/>
          <p:nvPr/>
        </p:nvSpPr>
        <p:spPr>
          <a:xfrm>
            <a:off x="179512" y="6535148"/>
            <a:ext cx="396000" cy="180000"/>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1</a:t>
            </a:r>
            <a:r>
              <a:rPr lang="en-US" sz="900" b="1" dirty="0" smtClean="0">
                <a:latin typeface="Arial" pitchFamily="34" charset="0"/>
                <a:cs typeface="Arial" pitchFamily="34" charset="0"/>
              </a:rPr>
              <a:t>4</a:t>
            </a:r>
            <a:endParaRPr lang="bg-BG" sz="900" b="1" dirty="0">
              <a:latin typeface="Arial" pitchFamily="34" charset="0"/>
              <a:cs typeface="Arial" pitchFamily="34" charset="0"/>
            </a:endParaRPr>
          </a:p>
        </p:txBody>
      </p:sp>
      <p:sp>
        <p:nvSpPr>
          <p:cNvPr id="6" name="TextBox 5"/>
          <p:cNvSpPr txBox="1"/>
          <p:nvPr/>
        </p:nvSpPr>
        <p:spPr>
          <a:xfrm>
            <a:off x="5067416" y="108038"/>
            <a:ext cx="3888433" cy="3046988"/>
          </a:xfrm>
          <a:prstGeom prst="rect">
            <a:avLst/>
          </a:prstGeom>
          <a:noFill/>
        </p:spPr>
        <p:txBody>
          <a:bodyPr wrap="square" rtlCol="0">
            <a:spAutoFit/>
          </a:bodyPr>
          <a:lstStyle/>
          <a:p>
            <a:pPr lvl="0" algn="just"/>
            <a:r>
              <a:rPr lang="de-DE" sz="800" dirty="0" smtClean="0"/>
              <a:t>27.Entfernen Sie nicht die Etiketten und Warnungen! Die sind wichtig für Jeden, der das Produkt benutzt.</a:t>
            </a:r>
            <a:endParaRPr lang="bg-BG" sz="800" dirty="0" smtClean="0"/>
          </a:p>
          <a:p>
            <a:pPr lvl="0" algn="just"/>
            <a:r>
              <a:rPr lang="de-DE" sz="800" dirty="0" smtClean="0"/>
              <a:t>28.Benutzen Sie den Kindersitz nur für den vorgesehenen Zweck! Das Produkt ist nicht für den Einsatz als Babyschaukel oder Liegestuhl vorgesehen!</a:t>
            </a:r>
            <a:endParaRPr lang="en-US" sz="800" dirty="0" smtClean="0"/>
          </a:p>
          <a:p>
            <a:pPr lvl="0" algn="just"/>
            <a:r>
              <a:rPr lang="de-DE" sz="800" dirty="0" smtClean="0"/>
              <a:t>29.Der Kindersitz ist kein Spielzeug, lassen Kinder nicht mit dem spielen!</a:t>
            </a:r>
            <a:endParaRPr lang="bg-BG" sz="800" dirty="0" smtClean="0"/>
          </a:p>
          <a:p>
            <a:pPr lvl="0" algn="just"/>
            <a:r>
              <a:rPr lang="de-DE" sz="800" dirty="0" smtClean="0"/>
              <a:t>30.Schmieren Sie nicht die Gürtelschnallen und Schlösser, weil diese die Wirksamkeit reduzieren und es besteht Risiko für die Sicherheit des Kindes.</a:t>
            </a:r>
            <a:endParaRPr lang="bg-BG" sz="800" dirty="0" smtClean="0"/>
          </a:p>
          <a:p>
            <a:pPr lvl="0" algn="just"/>
            <a:r>
              <a:rPr lang="de-DE" sz="800" dirty="0" smtClean="0"/>
              <a:t>31.Die Verpackungen weg von Kinder halten, um Ersticken zu verhindern.</a:t>
            </a:r>
            <a:endParaRPr lang="bg-BG" sz="800" dirty="0" smtClean="0"/>
          </a:p>
          <a:p>
            <a:pPr lvl="0" algn="just"/>
            <a:r>
              <a:rPr lang="de-DE" sz="800" b="1" dirty="0" smtClean="0"/>
              <a:t>32.Der Kindersitz ist für Kinder mit einem Gewicht zwischen 0 und 13 kg geeignet und wird auf dem Sitz entgegen der Fahrtrichtung eingebaut und mit Hilfe des 3-Punkt-Gurtes befestigt.</a:t>
            </a:r>
            <a:endParaRPr lang="bg-BG" sz="800" dirty="0" smtClean="0"/>
          </a:p>
          <a:p>
            <a:pPr lvl="0" algn="just"/>
            <a:r>
              <a:rPr lang="de-DE" sz="800" dirty="0" smtClean="0"/>
              <a:t>33.Legen Sie den Kindersitz nie auf Tische, Arbeitsflächen, erhöhte Flächen, Betten oder Einkaufswagen, da die Gefahr besteht, dass dieser fällt oder sich umdreht und dadurch kann das  Kind verletzt werden. Benutzen Sie den Kindersitz nur für den vorgesehenen Zweck! Es ist nicht für Gerbrauch zu Hause gedacht.</a:t>
            </a:r>
            <a:endParaRPr lang="bg-BG" sz="800" dirty="0" smtClean="0"/>
          </a:p>
          <a:p>
            <a:pPr lvl="0" algn="just"/>
            <a:r>
              <a:rPr lang="de-DE" sz="800" dirty="0" smtClean="0"/>
              <a:t>34.Lassen Sie den Kindersitz nicht mit korrosiven Stoffen in Berührung kommen, wie z. B. wiederaufladbare Säure.</a:t>
            </a:r>
            <a:endParaRPr lang="bg-BG" sz="800" dirty="0" smtClean="0"/>
          </a:p>
          <a:p>
            <a:pPr lvl="0" algn="just"/>
            <a:r>
              <a:rPr lang="de-DE" sz="800" dirty="0" smtClean="0"/>
              <a:t>35.Das Produkt nicht in feuchten Räume lagern!</a:t>
            </a:r>
            <a:endParaRPr lang="bg-BG" sz="800" dirty="0" smtClean="0"/>
          </a:p>
          <a:p>
            <a:pPr lvl="0" algn="just"/>
            <a:r>
              <a:rPr lang="de-DE" sz="800" dirty="0" smtClean="0"/>
              <a:t>36.Setzen Sie den Kindersitz an einem sicheren Ort, wenn Sie es nicht verwenden. Legen Sie keine schweren Gegenstände darauf und lassen Sie den nicht in Berührung mit Stoffen, die Korrosion verursachen.</a:t>
            </a:r>
            <a:endParaRPr lang="bg-BG" sz="800" dirty="0" smtClean="0"/>
          </a:p>
          <a:p>
            <a:pPr lvl="0" algn="just"/>
            <a:r>
              <a:rPr lang="de-DE" sz="800" dirty="0" smtClean="0"/>
              <a:t>37.Wenn Sie lange Reise vorgenommen haben, machen Sie öfters Pausen, da die Kinder schnell müde werden.</a:t>
            </a:r>
            <a:endParaRPr lang="bg-BG" sz="800" dirty="0" smtClean="0"/>
          </a:p>
          <a:p>
            <a:pPr lvl="0" algn="just"/>
            <a:r>
              <a:rPr lang="de-DE" sz="800" dirty="0" smtClean="0"/>
              <a:t>38.Die Verpackungen weg von Kinder halten, um Ersticken zu verhindern.</a:t>
            </a:r>
            <a:endParaRPr lang="bg-BG" sz="800" dirty="0" smtClean="0"/>
          </a:p>
        </p:txBody>
      </p:sp>
      <p:pic>
        <p:nvPicPr>
          <p:cNvPr id="7" name="Picture 6" descr="1.png"/>
          <p:cNvPicPr>
            <a:picLocks noChangeAspect="1"/>
          </p:cNvPicPr>
          <p:nvPr/>
        </p:nvPicPr>
        <p:blipFill>
          <a:blip r:embed="rId2" cstate="print"/>
          <a:stretch>
            <a:fillRect/>
          </a:stretch>
        </p:blipFill>
        <p:spPr>
          <a:xfrm>
            <a:off x="6219545" y="3276390"/>
            <a:ext cx="1799317" cy="1573461"/>
          </a:xfrm>
          <a:prstGeom prst="rect">
            <a:avLst/>
          </a:prstGeom>
        </p:spPr>
      </p:pic>
      <p:pic>
        <p:nvPicPr>
          <p:cNvPr id="8" name="Picture 7" descr="3.png"/>
          <p:cNvPicPr>
            <a:picLocks noChangeAspect="1"/>
          </p:cNvPicPr>
          <p:nvPr/>
        </p:nvPicPr>
        <p:blipFill>
          <a:blip r:embed="rId3" cstate="print"/>
          <a:stretch>
            <a:fillRect/>
          </a:stretch>
        </p:blipFill>
        <p:spPr>
          <a:xfrm>
            <a:off x="6867617" y="4788558"/>
            <a:ext cx="1032576" cy="1264068"/>
          </a:xfrm>
          <a:prstGeom prst="rect">
            <a:avLst/>
          </a:prstGeom>
        </p:spPr>
      </p:pic>
      <p:sp>
        <p:nvSpPr>
          <p:cNvPr id="9" name="TextBox 8"/>
          <p:cNvSpPr txBox="1"/>
          <p:nvPr/>
        </p:nvSpPr>
        <p:spPr>
          <a:xfrm>
            <a:off x="5139425" y="3132954"/>
            <a:ext cx="1196161" cy="215444"/>
          </a:xfrm>
          <a:prstGeom prst="rect">
            <a:avLst/>
          </a:prstGeom>
          <a:noFill/>
        </p:spPr>
        <p:txBody>
          <a:bodyPr wrap="none" rtlCol="0">
            <a:spAutoFit/>
          </a:bodyPr>
          <a:lstStyle/>
          <a:p>
            <a:r>
              <a:rPr lang="ru-RU" sz="800" b="1" dirty="0" smtClean="0"/>
              <a:t>3. </a:t>
            </a:r>
            <a:r>
              <a:rPr lang="de-DE" sz="800" dirty="0" smtClean="0"/>
              <a:t>Teile und Ausstattung</a:t>
            </a:r>
            <a:endParaRPr lang="bg-BG" sz="800" dirty="0"/>
          </a:p>
        </p:txBody>
      </p:sp>
      <p:cxnSp>
        <p:nvCxnSpPr>
          <p:cNvPr id="10" name="Straight Connector 9"/>
          <p:cNvCxnSpPr/>
          <p:nvPr/>
        </p:nvCxnSpPr>
        <p:spPr>
          <a:xfrm flipH="1" flipV="1">
            <a:off x="6435570" y="3420407"/>
            <a:ext cx="576063" cy="216023"/>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947784" y="3276390"/>
            <a:ext cx="559793" cy="215444"/>
          </a:xfrm>
          <a:prstGeom prst="rect">
            <a:avLst/>
          </a:prstGeom>
          <a:noFill/>
        </p:spPr>
        <p:txBody>
          <a:bodyPr wrap="square" rtlCol="0">
            <a:spAutoFit/>
          </a:bodyPr>
          <a:lstStyle/>
          <a:p>
            <a:r>
              <a:rPr lang="de-DE" sz="800" dirty="0" smtClean="0"/>
              <a:t>Gehäuse</a:t>
            </a:r>
            <a:endParaRPr lang="bg-BG" sz="800" dirty="0"/>
          </a:p>
        </p:txBody>
      </p:sp>
      <p:cxnSp>
        <p:nvCxnSpPr>
          <p:cNvPr id="12" name="Straight Connector 11"/>
          <p:cNvCxnSpPr/>
          <p:nvPr/>
        </p:nvCxnSpPr>
        <p:spPr>
          <a:xfrm flipH="1" flipV="1">
            <a:off x="6435569" y="3636430"/>
            <a:ext cx="732976" cy="583494"/>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931513" y="3492414"/>
            <a:ext cx="887876" cy="215444"/>
          </a:xfrm>
          <a:prstGeom prst="rect">
            <a:avLst/>
          </a:prstGeom>
          <a:noFill/>
        </p:spPr>
        <p:txBody>
          <a:bodyPr wrap="square" rtlCol="0">
            <a:spAutoFit/>
          </a:bodyPr>
          <a:lstStyle/>
          <a:p>
            <a:r>
              <a:rPr lang="de-DE" sz="800" dirty="0" smtClean="0"/>
              <a:t>Gurtkissen</a:t>
            </a:r>
            <a:endParaRPr lang="bg-BG" sz="800" dirty="0"/>
          </a:p>
        </p:txBody>
      </p:sp>
      <p:cxnSp>
        <p:nvCxnSpPr>
          <p:cNvPr id="14" name="Straight Connector 13"/>
          <p:cNvCxnSpPr/>
          <p:nvPr/>
        </p:nvCxnSpPr>
        <p:spPr>
          <a:xfrm flipH="1" flipV="1">
            <a:off x="6147537" y="4284502"/>
            <a:ext cx="504056" cy="216024"/>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24535" y="3636430"/>
            <a:ext cx="627058" cy="215444"/>
          </a:xfrm>
          <a:prstGeom prst="rect">
            <a:avLst/>
          </a:prstGeom>
          <a:noFill/>
        </p:spPr>
        <p:txBody>
          <a:bodyPr wrap="square" rtlCol="0">
            <a:spAutoFit/>
          </a:bodyPr>
          <a:lstStyle/>
          <a:p>
            <a:r>
              <a:rPr lang="de-DE" sz="800" dirty="0" smtClean="0"/>
              <a:t>Schnalle</a:t>
            </a:r>
            <a:endParaRPr lang="bg-BG" sz="800" dirty="0"/>
          </a:p>
        </p:txBody>
      </p:sp>
      <p:cxnSp>
        <p:nvCxnSpPr>
          <p:cNvPr id="16" name="Straight Connector 15"/>
          <p:cNvCxnSpPr/>
          <p:nvPr/>
        </p:nvCxnSpPr>
        <p:spPr>
          <a:xfrm flipH="1" flipV="1">
            <a:off x="6291553" y="3852454"/>
            <a:ext cx="717538" cy="53936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355449" y="4089964"/>
            <a:ext cx="1152128" cy="338554"/>
          </a:xfrm>
          <a:prstGeom prst="rect">
            <a:avLst/>
          </a:prstGeom>
          <a:noFill/>
        </p:spPr>
        <p:txBody>
          <a:bodyPr wrap="square" rtlCol="0">
            <a:spAutoFit/>
          </a:bodyPr>
          <a:lstStyle/>
          <a:p>
            <a:r>
              <a:rPr lang="de-DE" sz="800" dirty="0" smtClean="0"/>
              <a:t>Freigabeknopf des Sicherheitsgurtes</a:t>
            </a:r>
            <a:endParaRPr lang="bg-BG" sz="800" dirty="0"/>
          </a:p>
        </p:txBody>
      </p:sp>
      <p:sp>
        <p:nvSpPr>
          <p:cNvPr id="18" name="TextBox 17"/>
          <p:cNvSpPr txBox="1"/>
          <p:nvPr/>
        </p:nvSpPr>
        <p:spPr>
          <a:xfrm>
            <a:off x="5584369" y="3801932"/>
            <a:ext cx="707184" cy="338554"/>
          </a:xfrm>
          <a:prstGeom prst="rect">
            <a:avLst/>
          </a:prstGeom>
          <a:noFill/>
        </p:spPr>
        <p:txBody>
          <a:bodyPr wrap="square" rtlCol="0">
            <a:spAutoFit/>
          </a:bodyPr>
          <a:lstStyle/>
          <a:p>
            <a:pPr algn="r"/>
            <a:r>
              <a:rPr lang="de-DE" sz="800" dirty="0" smtClean="0"/>
              <a:t>abfederndes Kissen</a:t>
            </a:r>
            <a:endParaRPr lang="bg-BG" sz="800" dirty="0"/>
          </a:p>
        </p:txBody>
      </p:sp>
      <p:cxnSp>
        <p:nvCxnSpPr>
          <p:cNvPr id="19" name="Straight Connector 18"/>
          <p:cNvCxnSpPr/>
          <p:nvPr/>
        </p:nvCxnSpPr>
        <p:spPr>
          <a:xfrm flipH="1" flipV="1">
            <a:off x="6219545" y="4068478"/>
            <a:ext cx="478358" cy="273494"/>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flipV="1">
            <a:off x="6003521" y="4500526"/>
            <a:ext cx="504056" cy="144016"/>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139425" y="4356510"/>
            <a:ext cx="936104" cy="338554"/>
          </a:xfrm>
          <a:prstGeom prst="rect">
            <a:avLst/>
          </a:prstGeom>
          <a:noFill/>
        </p:spPr>
        <p:txBody>
          <a:bodyPr wrap="square" rtlCol="0">
            <a:spAutoFit/>
          </a:bodyPr>
          <a:lstStyle/>
          <a:p>
            <a:pPr algn="r"/>
            <a:r>
              <a:rPr lang="de-DE" sz="800" dirty="0" smtClean="0"/>
              <a:t>Verstellgurt des Sicherheitsgurtes</a:t>
            </a:r>
            <a:endParaRPr lang="bg-BG" sz="800" dirty="0"/>
          </a:p>
        </p:txBody>
      </p:sp>
      <p:cxnSp>
        <p:nvCxnSpPr>
          <p:cNvPr id="22" name="Straight Connector 21"/>
          <p:cNvCxnSpPr/>
          <p:nvPr/>
        </p:nvCxnSpPr>
        <p:spPr>
          <a:xfrm flipV="1">
            <a:off x="7443681" y="3276390"/>
            <a:ext cx="360040" cy="233678"/>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731713" y="3132374"/>
            <a:ext cx="648072" cy="215444"/>
          </a:xfrm>
          <a:prstGeom prst="rect">
            <a:avLst/>
          </a:prstGeom>
          <a:noFill/>
        </p:spPr>
        <p:txBody>
          <a:bodyPr wrap="square" rtlCol="0">
            <a:spAutoFit/>
          </a:bodyPr>
          <a:lstStyle/>
          <a:p>
            <a:r>
              <a:rPr lang="de-DE" sz="800" dirty="0" smtClean="0"/>
              <a:t>Tragebügel</a:t>
            </a:r>
            <a:endParaRPr lang="bg-BG" sz="800" dirty="0"/>
          </a:p>
        </p:txBody>
      </p:sp>
      <p:cxnSp>
        <p:nvCxnSpPr>
          <p:cNvPr id="24" name="Straight Connector 23"/>
          <p:cNvCxnSpPr/>
          <p:nvPr/>
        </p:nvCxnSpPr>
        <p:spPr>
          <a:xfrm flipV="1">
            <a:off x="7659705" y="3492414"/>
            <a:ext cx="360040" cy="16167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947737" y="3348398"/>
            <a:ext cx="864096" cy="215444"/>
          </a:xfrm>
          <a:prstGeom prst="rect">
            <a:avLst/>
          </a:prstGeom>
          <a:noFill/>
        </p:spPr>
        <p:txBody>
          <a:bodyPr wrap="square" rtlCol="0">
            <a:spAutoFit/>
          </a:bodyPr>
          <a:lstStyle/>
          <a:p>
            <a:r>
              <a:rPr lang="de-DE" sz="800" dirty="0" smtClean="0"/>
              <a:t>Sonnenverdeck</a:t>
            </a:r>
            <a:endParaRPr lang="bg-BG" sz="800" dirty="0"/>
          </a:p>
        </p:txBody>
      </p:sp>
      <p:cxnSp>
        <p:nvCxnSpPr>
          <p:cNvPr id="26" name="Straight Connector 25"/>
          <p:cNvCxnSpPr/>
          <p:nvPr/>
        </p:nvCxnSpPr>
        <p:spPr>
          <a:xfrm flipV="1">
            <a:off x="7659705" y="4212494"/>
            <a:ext cx="504056" cy="201218"/>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8091753" y="4038861"/>
            <a:ext cx="827584" cy="461665"/>
          </a:xfrm>
          <a:prstGeom prst="rect">
            <a:avLst/>
          </a:prstGeom>
          <a:noFill/>
        </p:spPr>
        <p:txBody>
          <a:bodyPr wrap="square" rtlCol="0">
            <a:spAutoFit/>
          </a:bodyPr>
          <a:lstStyle/>
          <a:p>
            <a:r>
              <a:rPr lang="de-DE" sz="800" dirty="0" smtClean="0"/>
              <a:t>Tasten für Einstellung des Tragebügels</a:t>
            </a:r>
            <a:endParaRPr lang="bg-BG" sz="800" dirty="0"/>
          </a:p>
        </p:txBody>
      </p:sp>
      <p:cxnSp>
        <p:nvCxnSpPr>
          <p:cNvPr id="28" name="Straight Connector 27"/>
          <p:cNvCxnSpPr/>
          <p:nvPr/>
        </p:nvCxnSpPr>
        <p:spPr>
          <a:xfrm flipV="1">
            <a:off x="7515689" y="5076590"/>
            <a:ext cx="576064" cy="144016"/>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984249" y="4810044"/>
            <a:ext cx="1187624" cy="338554"/>
          </a:xfrm>
          <a:prstGeom prst="rect">
            <a:avLst/>
          </a:prstGeom>
          <a:noFill/>
        </p:spPr>
        <p:txBody>
          <a:bodyPr wrap="square" rtlCol="0">
            <a:spAutoFit/>
          </a:bodyPr>
          <a:lstStyle/>
          <a:p>
            <a:r>
              <a:rPr lang="de-DE" sz="800" dirty="0" smtClean="0"/>
              <a:t>Führer des Diagonalegurtes</a:t>
            </a:r>
            <a:endParaRPr lang="bg-BG" sz="800" dirty="0"/>
          </a:p>
        </p:txBody>
      </p:sp>
      <p:sp>
        <p:nvSpPr>
          <p:cNvPr id="30" name="TextBox 29"/>
          <p:cNvSpPr txBox="1"/>
          <p:nvPr/>
        </p:nvSpPr>
        <p:spPr>
          <a:xfrm>
            <a:off x="7819380" y="5293194"/>
            <a:ext cx="1199367" cy="215444"/>
          </a:xfrm>
          <a:prstGeom prst="rect">
            <a:avLst/>
          </a:prstGeom>
          <a:noFill/>
        </p:spPr>
        <p:txBody>
          <a:bodyPr wrap="none" rtlCol="0">
            <a:spAutoFit/>
          </a:bodyPr>
          <a:lstStyle/>
          <a:p>
            <a:r>
              <a:rPr lang="de-DE" sz="800" dirty="0" smtClean="0"/>
              <a:t>Löcher für Schultergurte</a:t>
            </a:r>
            <a:endParaRPr lang="bg-BG" sz="800" dirty="0"/>
          </a:p>
        </p:txBody>
      </p:sp>
      <p:sp>
        <p:nvSpPr>
          <p:cNvPr id="31" name="TextBox 30"/>
          <p:cNvSpPr txBox="1"/>
          <p:nvPr/>
        </p:nvSpPr>
        <p:spPr>
          <a:xfrm>
            <a:off x="8559849" y="6479056"/>
            <a:ext cx="396000"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23</a:t>
            </a:r>
            <a:endParaRPr lang="bg-BG" sz="900" b="1"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16632"/>
            <a:ext cx="3829895" cy="5016758"/>
          </a:xfrm>
          <a:prstGeom prst="rect">
            <a:avLst/>
          </a:prstGeom>
          <a:noFill/>
        </p:spPr>
        <p:txBody>
          <a:bodyPr wrap="none" rtlCol="0">
            <a:spAutoFit/>
          </a:bodyPr>
          <a:lstStyle/>
          <a:p>
            <a:pPr hangingPunct="0"/>
            <a:r>
              <a:rPr lang="bg-BG" sz="800" dirty="0" smtClean="0"/>
              <a:t>Извършен гаранционен ремонт..............................................................................</a:t>
            </a:r>
            <a:r>
              <a:rPr lang="en-US" sz="800" dirty="0" smtClean="0"/>
              <a:t>..</a:t>
            </a:r>
            <a:r>
              <a:rPr lang="bg-BG" sz="800" dirty="0" smtClean="0"/>
              <a:t>.......</a:t>
            </a:r>
          </a:p>
          <a:p>
            <a:pPr hangingPunct="0"/>
            <a:r>
              <a:rPr lang="bg-BG" sz="800" dirty="0" smtClean="0"/>
              <a:t> </a:t>
            </a:r>
          </a:p>
          <a:p>
            <a:pPr hangingPunct="0"/>
            <a:r>
              <a:rPr lang="bg-BG" sz="800" dirty="0" smtClean="0"/>
              <a:t>Описание на повредата: ..................................................................................................</a:t>
            </a:r>
          </a:p>
          <a:p>
            <a:pPr hangingPunct="0"/>
            <a:r>
              <a:rPr lang="bg-BG" sz="800" dirty="0" smtClean="0"/>
              <a:t> </a:t>
            </a:r>
          </a:p>
          <a:p>
            <a:pPr hangingPunct="0"/>
            <a:r>
              <a:rPr lang="bg-BG" sz="800" dirty="0" smtClean="0"/>
              <a:t>.............................................................................................................................................</a:t>
            </a:r>
          </a:p>
          <a:p>
            <a:pPr hangingPunct="0"/>
            <a:r>
              <a:rPr lang="bg-BG" sz="800" dirty="0" smtClean="0"/>
              <a:t> </a:t>
            </a:r>
          </a:p>
          <a:p>
            <a:pPr hangingPunct="0"/>
            <a:r>
              <a:rPr lang="bg-BG" sz="800" dirty="0" smtClean="0"/>
              <a:t>Извършил ремонта: ..................................................................................................</a:t>
            </a:r>
            <a:r>
              <a:rPr lang="en-US" sz="800" dirty="0" smtClean="0"/>
              <a:t>.</a:t>
            </a:r>
            <a:r>
              <a:rPr lang="bg-BG" sz="800" dirty="0" smtClean="0"/>
              <a:t>.......</a:t>
            </a:r>
          </a:p>
          <a:p>
            <a:pPr hangingPunct="0"/>
            <a:r>
              <a:rPr lang="bg-BG" sz="800" dirty="0" smtClean="0"/>
              <a:t> </a:t>
            </a:r>
          </a:p>
          <a:p>
            <a:pPr hangingPunct="0"/>
            <a:r>
              <a:rPr lang="bg-BG" sz="800" dirty="0" smtClean="0"/>
              <a:t>Дата: ...................................................................................................................................</a:t>
            </a:r>
          </a:p>
          <a:p>
            <a:pPr hangingPunct="0"/>
            <a:r>
              <a:rPr lang="bg-BG" sz="800" dirty="0" smtClean="0"/>
              <a:t> </a:t>
            </a:r>
          </a:p>
          <a:p>
            <a:pPr hangingPunct="0"/>
            <a:r>
              <a:rPr lang="bg-BG" sz="800" dirty="0" smtClean="0"/>
              <a:t>Извършен гаранционен ремонт.......................................................................................</a:t>
            </a:r>
          </a:p>
          <a:p>
            <a:pPr hangingPunct="0"/>
            <a:endParaRPr lang="bg-BG" sz="800" dirty="0" smtClean="0"/>
          </a:p>
          <a:p>
            <a:pPr hangingPunct="0"/>
            <a:r>
              <a:rPr lang="bg-BG" sz="800" dirty="0" smtClean="0"/>
              <a:t>Описание на повредата: ..................................................................................................</a:t>
            </a:r>
          </a:p>
          <a:p>
            <a:pPr hangingPunct="0"/>
            <a:r>
              <a:rPr lang="bg-BG" sz="800" dirty="0" smtClean="0"/>
              <a:t> </a:t>
            </a:r>
          </a:p>
          <a:p>
            <a:pPr hangingPunct="0"/>
            <a:r>
              <a:rPr lang="bg-BG" sz="800" dirty="0" smtClean="0"/>
              <a:t>.............................................................................................................................................</a:t>
            </a:r>
          </a:p>
          <a:p>
            <a:pPr hangingPunct="0"/>
            <a:r>
              <a:rPr lang="bg-BG" sz="800" dirty="0" smtClean="0"/>
              <a:t> </a:t>
            </a:r>
          </a:p>
          <a:p>
            <a:pPr hangingPunct="0"/>
            <a:r>
              <a:rPr lang="bg-BG" sz="800" dirty="0" smtClean="0"/>
              <a:t>Извършил ремонта: ..........................................................................................................</a:t>
            </a:r>
          </a:p>
          <a:p>
            <a:pPr hangingPunct="0"/>
            <a:r>
              <a:rPr lang="bg-BG" sz="800" dirty="0" smtClean="0"/>
              <a:t> </a:t>
            </a:r>
          </a:p>
          <a:p>
            <a:pPr hangingPunct="0"/>
            <a:r>
              <a:rPr lang="bg-BG" sz="800" dirty="0" smtClean="0"/>
              <a:t>Дата: ...................................................................................................................................</a:t>
            </a:r>
            <a:r>
              <a:rPr lang="en-US" sz="800" dirty="0" smtClean="0"/>
              <a:t/>
            </a:r>
            <a:br>
              <a:rPr lang="en-US" sz="800" dirty="0" smtClean="0"/>
            </a:br>
            <a:endParaRPr lang="bg-BG" sz="800" dirty="0" smtClean="0"/>
          </a:p>
          <a:p>
            <a:pPr hangingPunct="0"/>
            <a:r>
              <a:rPr lang="bg-BG" sz="800" dirty="0" smtClean="0"/>
              <a:t>Описание на повредата: ..................................................................................................</a:t>
            </a:r>
          </a:p>
          <a:p>
            <a:pPr hangingPunct="0"/>
            <a:r>
              <a:rPr lang="bg-BG" sz="800" dirty="0" smtClean="0"/>
              <a:t> </a:t>
            </a:r>
          </a:p>
          <a:p>
            <a:pPr hangingPunct="0"/>
            <a:r>
              <a:rPr lang="bg-BG" sz="800" dirty="0" smtClean="0"/>
              <a:t>.............................................................................................................................................</a:t>
            </a:r>
          </a:p>
          <a:p>
            <a:pPr hangingPunct="0"/>
            <a:r>
              <a:rPr lang="bg-BG" sz="800" dirty="0" smtClean="0"/>
              <a:t> </a:t>
            </a:r>
          </a:p>
          <a:p>
            <a:pPr hangingPunct="0"/>
            <a:r>
              <a:rPr lang="bg-BG" sz="800" dirty="0" smtClean="0"/>
              <a:t>Извършил ремонта: ..........................................................................................................</a:t>
            </a:r>
          </a:p>
          <a:p>
            <a:pPr hangingPunct="0"/>
            <a:r>
              <a:rPr lang="bg-BG" sz="800" dirty="0" smtClean="0"/>
              <a:t> </a:t>
            </a:r>
          </a:p>
          <a:p>
            <a:pPr hangingPunct="0"/>
            <a:r>
              <a:rPr lang="bg-BG" sz="800" dirty="0" smtClean="0"/>
              <a:t>Дата: ...................................................................................................................................</a:t>
            </a:r>
            <a:r>
              <a:rPr lang="en-US" sz="800" dirty="0" smtClean="0"/>
              <a:t/>
            </a:r>
            <a:br>
              <a:rPr lang="en-US" sz="800" dirty="0" smtClean="0"/>
            </a:br>
            <a:endParaRPr lang="bg-BG" sz="800" dirty="0" smtClean="0"/>
          </a:p>
          <a:p>
            <a:pPr hangingPunct="0"/>
            <a:r>
              <a:rPr lang="bg-BG" sz="800" dirty="0" smtClean="0"/>
              <a:t>Извършен гаранционен ремонт........................................................................................</a:t>
            </a:r>
          </a:p>
          <a:p>
            <a:pPr algn="just" hangingPunct="0"/>
            <a:endParaRPr lang="bg-BG" sz="800" dirty="0" smtClean="0"/>
          </a:p>
          <a:p>
            <a:pPr hangingPunct="0"/>
            <a:r>
              <a:rPr lang="bg-BG" sz="800" dirty="0" smtClean="0"/>
              <a:t> Дата: ...................................................................................................................................</a:t>
            </a:r>
            <a:r>
              <a:rPr lang="en-US" sz="800" dirty="0" smtClean="0"/>
              <a:t/>
            </a:r>
            <a:br>
              <a:rPr lang="en-US" sz="800" dirty="0" smtClean="0"/>
            </a:br>
            <a:endParaRPr lang="bg-BG" sz="800" dirty="0" smtClean="0"/>
          </a:p>
          <a:p>
            <a:pPr hangingPunct="0"/>
            <a:r>
              <a:rPr lang="bg-BG" sz="800" dirty="0" smtClean="0"/>
              <a:t>Описание на повредата: ..................................................................................................</a:t>
            </a:r>
          </a:p>
          <a:p>
            <a:pPr hangingPunct="0"/>
            <a:r>
              <a:rPr lang="bg-BG" sz="800" dirty="0" smtClean="0"/>
              <a:t> </a:t>
            </a:r>
          </a:p>
          <a:p>
            <a:pPr hangingPunct="0"/>
            <a:r>
              <a:rPr lang="bg-BG" sz="800" dirty="0" smtClean="0"/>
              <a:t>.............................................................................................................................................</a:t>
            </a:r>
          </a:p>
          <a:p>
            <a:pPr hangingPunct="0"/>
            <a:r>
              <a:rPr lang="bg-BG" sz="800" dirty="0" smtClean="0"/>
              <a:t> </a:t>
            </a:r>
          </a:p>
          <a:p>
            <a:pPr hangingPunct="0"/>
            <a:r>
              <a:rPr lang="bg-BG" sz="800" dirty="0" smtClean="0"/>
              <a:t>Извършил ремонта: ..........................................................................................................</a:t>
            </a:r>
          </a:p>
          <a:p>
            <a:pPr hangingPunct="0"/>
            <a:r>
              <a:rPr lang="bg-BG" sz="800" dirty="0" smtClean="0"/>
              <a:t> </a:t>
            </a:r>
          </a:p>
          <a:p>
            <a:pPr hangingPunct="0"/>
            <a:r>
              <a:rPr lang="bg-BG" sz="800" dirty="0" smtClean="0"/>
              <a:t>Дата: ...................................................................................................................................</a:t>
            </a:r>
          </a:p>
        </p:txBody>
      </p:sp>
      <p:sp>
        <p:nvSpPr>
          <p:cNvPr id="3" name="TextBox 2"/>
          <p:cNvSpPr txBox="1"/>
          <p:nvPr/>
        </p:nvSpPr>
        <p:spPr>
          <a:xfrm>
            <a:off x="53520" y="6533415"/>
            <a:ext cx="396000"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15</a:t>
            </a:r>
            <a:endParaRPr lang="bg-BG" sz="900" b="1" dirty="0">
              <a:latin typeface="Arial" pitchFamily="34" charset="0"/>
              <a:cs typeface="Arial" pitchFamily="34" charset="0"/>
            </a:endParaRPr>
          </a:p>
        </p:txBody>
      </p:sp>
      <p:sp>
        <p:nvSpPr>
          <p:cNvPr id="4" name="TextBox 3"/>
          <p:cNvSpPr txBox="1"/>
          <p:nvPr/>
        </p:nvSpPr>
        <p:spPr>
          <a:xfrm>
            <a:off x="5220066" y="66365"/>
            <a:ext cx="3923934" cy="6617196"/>
          </a:xfrm>
          <a:prstGeom prst="rect">
            <a:avLst/>
          </a:prstGeom>
          <a:noFill/>
        </p:spPr>
        <p:txBody>
          <a:bodyPr wrap="square" rtlCol="0">
            <a:spAutoFit/>
          </a:bodyPr>
          <a:lstStyle/>
          <a:p>
            <a:pPr lvl="0" algn="just"/>
            <a:r>
              <a:rPr lang="de-DE" sz="800" dirty="0" smtClean="0"/>
              <a:t>10.Nach einem starken Zusammenstoß können der Sitz und die Gurte beschädigt werden, aus diesem Grund ist es empfehlenswert diese auszutauschen.</a:t>
            </a:r>
            <a:endParaRPr lang="bg-BG" sz="800" dirty="0" smtClean="0"/>
          </a:p>
          <a:p>
            <a:pPr lvl="0" algn="just"/>
            <a:r>
              <a:rPr lang="de-DE" sz="800" dirty="0" smtClean="0"/>
              <a:t>11.Immer auf Gegenstände oder Gepäck überprüfen, die im Falle eines plötzlichen Bremsens, eines Zusammenstoßes oder eines Unfalles Verletzungen für das Kind verursachen können. Solche sollen entfernt oder sicher befestigt werden, aber im sicheren Abstand von dem Kindersitz und dem Kind.</a:t>
            </a:r>
            <a:endParaRPr lang="bg-BG" sz="800" dirty="0" smtClean="0"/>
          </a:p>
          <a:p>
            <a:pPr lvl="0" algn="just"/>
            <a:r>
              <a:rPr lang="de-DE" sz="800" dirty="0" smtClean="0"/>
              <a:t>12.Verwenden Sie nie gebrauchte Kindersicherheitssysteme, da diese möglicherweise strukturelle Schäden haben, die die Sicherheit und das Leben Ihres Kindes gefährden können.</a:t>
            </a:r>
            <a:endParaRPr lang="bg-BG" sz="800" dirty="0" smtClean="0"/>
          </a:p>
          <a:p>
            <a:pPr lvl="0" algn="just"/>
            <a:r>
              <a:rPr lang="de-DE" sz="800" dirty="0" smtClean="0"/>
              <a:t>13.Bei dem Einbau die Anleitung und die Hinweise folgen. Es ist gefährlich Kontaktstellen, die nicht vom Hersteller angegeben sind,  zu verwenden. Überprüfen Sie regelmäßig ob die Hauptteile der Kindersitzstruktur in gutem Zustand sind - die Halterungen, das Gehäuse, die Riemen und die Verriegelungsmechanismen. Falls Sie Schäden, Bruch, Reibung oder Riße finden, bitte die beschädigten Teile sofort austaushen, bevor Sie den Kindersitz benutzen.</a:t>
            </a:r>
            <a:endParaRPr lang="bg-BG" sz="800" dirty="0" smtClean="0"/>
          </a:p>
          <a:p>
            <a:pPr lvl="0" algn="just"/>
            <a:r>
              <a:rPr lang="de-DE" sz="800" dirty="0" smtClean="0"/>
              <a:t>14.Das Kind nicht aus dem Sitz rausnehmen, während das Fahrzeug in Bewegung ist, geben Sie das Kind nichts zum Essen oder Trinken!</a:t>
            </a:r>
            <a:endParaRPr lang="bg-BG" sz="800" dirty="0" smtClean="0"/>
          </a:p>
          <a:p>
            <a:pPr lvl="0" algn="just"/>
            <a:r>
              <a:rPr lang="de-DE" sz="800" dirty="0" smtClean="0"/>
              <a:t>15.Setzen Sie den Kindersitz nur auf Autositze, die in der Fahrrichtung angewandt sind!</a:t>
            </a:r>
            <a:endParaRPr lang="bg-BG" sz="800" dirty="0" smtClean="0"/>
          </a:p>
          <a:p>
            <a:pPr lvl="0" algn="just"/>
            <a:r>
              <a:rPr lang="de-DE" sz="800" dirty="0" smtClean="0"/>
              <a:t>16.Das Produkt muss mit den Gurten fest am Fahrzeugsitz befestigt werden, auch wenn es nicht benutzt wird, am sonsten kann der Kindersitz die Passagiere bei einem Unfall oder beim plötzlichen Bremsen verletzen.</a:t>
            </a:r>
            <a:endParaRPr lang="bg-BG" sz="800" dirty="0" smtClean="0"/>
          </a:p>
          <a:p>
            <a:pPr lvl="0" algn="just"/>
            <a:r>
              <a:rPr lang="de-DE" sz="800" dirty="0" smtClean="0"/>
              <a:t>17.Wenn bei der Verwendung des Sitzes Beschädigungen auftreten, bitte nicht selbst reparieren, bitte keine Ersatzteile, die nicht vom Hersteller geliefert sind, verwenden. Anderfalls gefährden Sie die Sicherheit Ihres Kindes und die Garantiebediengungen werden abgebrochen.</a:t>
            </a:r>
            <a:endParaRPr lang="bg-BG" sz="800" dirty="0" smtClean="0"/>
          </a:p>
          <a:p>
            <a:pPr lvl="0" algn="just"/>
            <a:r>
              <a:rPr lang="de-DE" sz="800" dirty="0" smtClean="0"/>
              <a:t>18.Falls Sie Ihr Fahrzeug bei direkter Sonneneinstrahlung lassen, empfehlen wir Ihnen, den Kindersitz zu decken, da die Kunststoffteile durch die Hitze deformiert werden können. Bevor Sie das Kind in den Sitz einsetzen, überprüfen Sie, ob der Sitz erwärmt wurde, um Verbrennngen zu verhindern.</a:t>
            </a:r>
            <a:endParaRPr lang="bg-BG" sz="800" dirty="0" smtClean="0"/>
          </a:p>
          <a:p>
            <a:pPr lvl="0" algn="just"/>
            <a:r>
              <a:rPr lang="de-DE" sz="800" dirty="0" smtClean="0"/>
              <a:t>19.Falls der Sitz während einer schweren Stoß- oder Verkehrsunfall auf zerstörerischen Belastungen ausgesetzt ist, können der Kindersitz und die Fahrzeuggürtel beschädigt werden. Es ist empfehlenswert einen neuen zu kaufen. Falls Sie denn doch weiter verwenden, muss eine Fachprüfung durchgeführt werden.</a:t>
            </a:r>
            <a:endParaRPr lang="bg-BG" sz="800" dirty="0" smtClean="0"/>
          </a:p>
          <a:p>
            <a:pPr lvl="0" algn="just"/>
            <a:r>
              <a:rPr lang="de-DE" sz="800" dirty="0" smtClean="0"/>
              <a:t>20.Nie einen gebrauchten Kindersitz oder gebrauchte Ersatzteile verwenden! Es besteht die Möglichkeit, dass diese durch einen Unfall beschädigt sind- es kann sein, dass erhebliche strukturelle Veränderungen und Mängel gibt, die nicht sichtbar sind, oder dass die Plastikelemente beschädigt sind. Das kann die Sicherheit des Kindes gefährden!</a:t>
            </a:r>
            <a:endParaRPr lang="bg-BG" sz="800" dirty="0" smtClean="0"/>
          </a:p>
          <a:p>
            <a:pPr lvl="0" algn="just"/>
            <a:r>
              <a:rPr lang="de-DE" sz="800" dirty="0" smtClean="0"/>
              <a:t>21.Die Teilen, die aus Kunststoff sind,  müssen so angeordnet und installiert werden, dass diese bei normalem Gebrauch nicht von einem Schiebesitz oder von der Fahrzeugtür gefangen werden können.</a:t>
            </a:r>
            <a:endParaRPr lang="bg-BG" sz="800" dirty="0" smtClean="0"/>
          </a:p>
          <a:p>
            <a:pPr lvl="0" algn="just"/>
            <a:r>
              <a:rPr lang="de-DE" sz="800" dirty="0" smtClean="0"/>
              <a:t>22.Bei Notfällen und Unfällen ist es sehr wichtig, dass das Kind schnell aus dem Sitz und aus dem Auto rausgenommen wird! Die Sicherheitsgürtelschnalle ist so gemacht, dass die schnell und einfach entriegelt werden kann. In solchen Fällen den roten Knopf an dem Riemen des Sicherheitsgurtes drücken und  das Kind aus dem Kindersitz rausnehmen. 23.Lassen Sie es nicht, dass das Kind mit den Gurtel und den Riemen spielt.</a:t>
            </a:r>
            <a:endParaRPr lang="bg-BG" sz="800" dirty="0" smtClean="0"/>
          </a:p>
          <a:p>
            <a:pPr lvl="0" algn="just"/>
            <a:r>
              <a:rPr lang="de-DE" sz="800" dirty="0" smtClean="0"/>
              <a:t>24.Das Produkt nicht in der Nähe von Heizkörpern oder Wärmequellen setzen!</a:t>
            </a:r>
            <a:endParaRPr lang="bg-BG" sz="800" dirty="0" smtClean="0"/>
          </a:p>
          <a:p>
            <a:pPr lvl="0" algn="just"/>
            <a:r>
              <a:rPr lang="de-DE" sz="800" dirty="0" smtClean="0"/>
              <a:t>25.Setzen Sie den Kindersitz an einem sicheren Ort, wenn Sie es nicht verwenden, damit Sie den für den vorgesehenen Zweck verwenden können. Lassen Sie das Produkt nicht lange in einem feuchten Raum, um das Ausformen auf dem Gewebe oder Rost auf den Metallteilen zu verhindern. Legen Sie keine schweren Gegenstände darauf und lassen Sie den nicht in Berührung mit Stoffen, die Korrosion verursachen.</a:t>
            </a:r>
            <a:endParaRPr lang="bg-BG" sz="800" dirty="0" smtClean="0"/>
          </a:p>
          <a:p>
            <a:pPr lvl="0" algn="just"/>
            <a:r>
              <a:rPr lang="de-DE" sz="800" dirty="0" smtClean="0"/>
              <a:t>26.Wenn Sie lange Reise vorgenommen haben, machen Sie öfters Pausen, da die Kinder schnell müde werden.</a:t>
            </a:r>
            <a:endParaRPr lang="bg-BG" sz="800" dirty="0" smtClean="0"/>
          </a:p>
        </p:txBody>
      </p:sp>
      <p:sp>
        <p:nvSpPr>
          <p:cNvPr id="5" name="TextBox 4"/>
          <p:cNvSpPr txBox="1"/>
          <p:nvPr/>
        </p:nvSpPr>
        <p:spPr>
          <a:xfrm>
            <a:off x="8712498" y="6509391"/>
            <a:ext cx="396000"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22</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378348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082" y="81217"/>
            <a:ext cx="396000" cy="180000"/>
          </a:xfrm>
          <a:prstGeom prst="round2DiagRect">
            <a:avLst/>
          </a:prstGeom>
          <a:noFill/>
          <a:ln w="28575">
            <a:solidFill>
              <a:schemeClr val="tx1"/>
            </a:solidFill>
          </a:ln>
        </p:spPr>
        <p:txBody>
          <a:bodyPr wrap="square" rtlCol="0" anchor="ctr">
            <a:spAutoFit/>
          </a:bodyPr>
          <a:lstStyle/>
          <a:p>
            <a:pPr algn="ctr"/>
            <a:r>
              <a:rPr lang="en-US" sz="1000" b="1" dirty="0" smtClean="0"/>
              <a:t>EN</a:t>
            </a:r>
            <a:endParaRPr lang="bg-BG" sz="1000" b="1" dirty="0"/>
          </a:p>
        </p:txBody>
      </p:sp>
      <p:sp>
        <p:nvSpPr>
          <p:cNvPr id="3" name="TextBox 2"/>
          <p:cNvSpPr txBox="1"/>
          <p:nvPr/>
        </p:nvSpPr>
        <p:spPr>
          <a:xfrm>
            <a:off x="179512" y="260648"/>
            <a:ext cx="3960000" cy="3046988"/>
          </a:xfrm>
          <a:prstGeom prst="rect">
            <a:avLst/>
          </a:prstGeom>
          <a:noFill/>
        </p:spPr>
        <p:txBody>
          <a:bodyPr wrap="square" rtlCol="0">
            <a:spAutoFit/>
          </a:bodyPr>
          <a:lstStyle/>
          <a:p>
            <a:pPr algn="just"/>
            <a:r>
              <a:rPr lang="en-US" sz="800" dirty="0" smtClean="0">
                <a:cs typeface="Arial" pitchFamily="34" charset="0"/>
              </a:rPr>
              <a:t>This product is a universal restraint system for children approved under standard </a:t>
            </a:r>
            <a:r>
              <a:rPr lang="ru-RU" sz="800" dirty="0" smtClean="0">
                <a:cs typeface="Arial" pitchFamily="34" charset="0"/>
              </a:rPr>
              <a:t>ECE R44/04 </a:t>
            </a:r>
            <a:r>
              <a:rPr lang="en-US" sz="800" dirty="0" smtClean="0">
                <a:cs typeface="Arial" pitchFamily="34" charset="0"/>
              </a:rPr>
              <a:t>for weight group </a:t>
            </a:r>
            <a:r>
              <a:rPr lang="ru-RU" sz="800" dirty="0" smtClean="0">
                <a:cs typeface="Arial" pitchFamily="34" charset="0"/>
              </a:rPr>
              <a:t>0+ </a:t>
            </a:r>
            <a:r>
              <a:rPr lang="en-US" sz="800" dirty="0" smtClean="0">
                <a:cs typeface="Arial" pitchFamily="34" charset="0"/>
              </a:rPr>
              <a:t>for children weighing from </a:t>
            </a:r>
            <a:r>
              <a:rPr lang="ru-RU" sz="800" dirty="0" smtClean="0">
                <a:cs typeface="Arial" pitchFamily="34" charset="0"/>
              </a:rPr>
              <a:t>0 </a:t>
            </a:r>
            <a:r>
              <a:rPr lang="en-US" sz="800" dirty="0" smtClean="0">
                <a:cs typeface="Arial" pitchFamily="34" charset="0"/>
              </a:rPr>
              <a:t>to </a:t>
            </a:r>
            <a:r>
              <a:rPr lang="ru-RU" sz="800" dirty="0" smtClean="0">
                <a:cs typeface="Arial" pitchFamily="34" charset="0"/>
              </a:rPr>
              <a:t>13 </a:t>
            </a:r>
            <a:r>
              <a:rPr lang="en-US" sz="800" dirty="0" smtClean="0">
                <a:cs typeface="Arial" pitchFamily="34" charset="0"/>
              </a:rPr>
              <a:t>kg</a:t>
            </a:r>
            <a:r>
              <a:rPr lang="ru-RU" sz="800" dirty="0" smtClean="0">
                <a:cs typeface="Arial" pitchFamily="34" charset="0"/>
              </a:rPr>
              <a:t>. </a:t>
            </a:r>
            <a:r>
              <a:rPr lang="en-US" sz="800" dirty="0" smtClean="0">
                <a:cs typeface="Arial" pitchFamily="34" charset="0"/>
              </a:rPr>
              <a:t>For weight group </a:t>
            </a:r>
            <a:r>
              <a:rPr lang="ru-RU" sz="800" dirty="0" smtClean="0">
                <a:cs typeface="Arial" pitchFamily="34" charset="0"/>
              </a:rPr>
              <a:t>0+ </a:t>
            </a:r>
            <a:r>
              <a:rPr lang="en-US" sz="800" dirty="0" smtClean="0">
                <a:cs typeface="Arial" pitchFamily="34" charset="0"/>
              </a:rPr>
              <a:t>the car seat must be placed in the direction opposite to the direction of movement of the car and the child must be facing the rear seat</a:t>
            </a:r>
            <a:r>
              <a:rPr lang="ru-RU" sz="800" dirty="0" smtClean="0">
                <a:cs typeface="Arial" pitchFamily="34" charset="0"/>
              </a:rPr>
              <a:t>.</a:t>
            </a:r>
          </a:p>
          <a:p>
            <a:pPr algn="just"/>
            <a:r>
              <a:rPr lang="en-US" sz="800" dirty="0" smtClean="0">
                <a:cs typeface="Arial" pitchFamily="34" charset="0"/>
              </a:rPr>
              <a:t>This restraint system is suitable only if the approved cars are equipped with </a:t>
            </a:r>
            <a:r>
              <a:rPr lang="ru-RU" sz="800" dirty="0" smtClean="0">
                <a:cs typeface="Arial" pitchFamily="34" charset="0"/>
              </a:rPr>
              <a:t>3-</a:t>
            </a:r>
            <a:r>
              <a:rPr lang="en-US" sz="800" dirty="0" smtClean="0">
                <a:cs typeface="Arial" pitchFamily="34" charset="0"/>
              </a:rPr>
              <a:t>point static or retracting safety belts, complying with the requirement of Ordinance </a:t>
            </a:r>
            <a:r>
              <a:rPr lang="ru-RU" sz="800" dirty="0" smtClean="0">
                <a:cs typeface="Arial" pitchFamily="34" charset="0"/>
              </a:rPr>
              <a:t>No. 16 </a:t>
            </a:r>
            <a:r>
              <a:rPr lang="en-US" sz="800" dirty="0" smtClean="0">
                <a:cs typeface="Arial" pitchFamily="34" charset="0"/>
              </a:rPr>
              <a:t>of the </a:t>
            </a:r>
            <a:r>
              <a:rPr lang="ru-RU" sz="800" dirty="0" smtClean="0">
                <a:cs typeface="Arial" pitchFamily="34" charset="0"/>
              </a:rPr>
              <a:t>UN/ECE </a:t>
            </a:r>
            <a:r>
              <a:rPr lang="en-US" sz="800" dirty="0" smtClean="0">
                <a:cs typeface="Arial" pitchFamily="34" charset="0"/>
              </a:rPr>
              <a:t>or other equivalent standards</a:t>
            </a:r>
            <a:r>
              <a:rPr lang="ru-RU" sz="800" dirty="0" smtClean="0">
                <a:cs typeface="Arial" pitchFamily="34" charset="0"/>
              </a:rPr>
              <a:t>.</a:t>
            </a:r>
            <a:r>
              <a:rPr lang="en-US" sz="800" dirty="0" smtClean="0">
                <a:cs typeface="Arial" pitchFamily="34" charset="0"/>
              </a:rPr>
              <a:t> Check in the instructions of your car if this universal restraint system for children from the mentioned weight groups can be placed</a:t>
            </a:r>
            <a:r>
              <a:rPr lang="ru-RU" sz="800" dirty="0" smtClean="0">
                <a:cs typeface="Arial" pitchFamily="34" charset="0"/>
              </a:rPr>
              <a:t>.</a:t>
            </a:r>
          </a:p>
          <a:p>
            <a:pPr algn="just"/>
            <a:r>
              <a:rPr lang="en-US" sz="800" b="1" dirty="0" smtClean="0">
                <a:cs typeface="Arial" pitchFamily="34" charset="0"/>
              </a:rPr>
              <a:t>WARNING</a:t>
            </a:r>
            <a:r>
              <a:rPr lang="ru-RU" sz="800" b="1" dirty="0" smtClean="0">
                <a:cs typeface="Arial" pitchFamily="34" charset="0"/>
              </a:rPr>
              <a:t>! </a:t>
            </a:r>
            <a:r>
              <a:rPr lang="en-US" sz="800" dirty="0" smtClean="0">
                <a:cs typeface="Arial" pitchFamily="34" charset="0"/>
              </a:rPr>
              <a:t>The restraint system complies with the requirement of Ordinance </a:t>
            </a:r>
            <a:r>
              <a:rPr lang="ru-RU" sz="800" dirty="0" smtClean="0">
                <a:cs typeface="Arial" pitchFamily="34" charset="0"/>
              </a:rPr>
              <a:t>44 </a:t>
            </a:r>
            <a:r>
              <a:rPr lang="en-US" sz="800" dirty="0" smtClean="0">
                <a:cs typeface="Arial" pitchFamily="34" charset="0"/>
              </a:rPr>
              <a:t>of the Economic committee of Europe of the Organization of United Nations</a:t>
            </a:r>
            <a:r>
              <a:rPr lang="ru-RU" sz="800" dirty="0" smtClean="0">
                <a:cs typeface="Arial" pitchFamily="34" charset="0"/>
              </a:rPr>
              <a:t> (UN/ECE Регулация No.16). </a:t>
            </a:r>
          </a:p>
          <a:p>
            <a:pPr algn="just"/>
            <a:r>
              <a:rPr lang="en-US" sz="800" b="1" dirty="0" smtClean="0">
                <a:cs typeface="Arial" pitchFamily="34" charset="0"/>
              </a:rPr>
              <a:t>WARNING</a:t>
            </a:r>
            <a:r>
              <a:rPr lang="ru-RU" sz="800" b="1" dirty="0" smtClean="0">
                <a:cs typeface="Arial" pitchFamily="34" charset="0"/>
              </a:rPr>
              <a:t>! </a:t>
            </a:r>
            <a:r>
              <a:rPr lang="en-US" sz="800" dirty="0" smtClean="0">
                <a:cs typeface="Arial" pitchFamily="34" charset="0"/>
              </a:rPr>
              <a:t>If you do not follow any of these instructions, your child might get injured in case of a sudden stop of your car or in case of an accident</a:t>
            </a:r>
            <a:r>
              <a:rPr lang="ru-RU" sz="800" dirty="0" smtClean="0">
                <a:cs typeface="Arial" pitchFamily="34" charset="0"/>
              </a:rPr>
              <a:t>. </a:t>
            </a:r>
            <a:r>
              <a:rPr lang="en-US" sz="800" dirty="0" smtClean="0">
                <a:cs typeface="Arial" pitchFamily="34" charset="0"/>
              </a:rPr>
              <a:t>You are responsible for the safety of your child in case you do not follow and not comply with the guidelines and recommendations listed in this manual! Make sure that anyone who uses the car seat is familiar with the instructions and recommendations and follows them</a:t>
            </a:r>
            <a:r>
              <a:rPr lang="ru-RU" sz="800" dirty="0" smtClean="0">
                <a:cs typeface="Arial" pitchFamily="34" charset="0"/>
              </a:rPr>
              <a:t>.</a:t>
            </a:r>
          </a:p>
          <a:p>
            <a:pPr algn="just"/>
            <a:r>
              <a:rPr lang="en-US" sz="800" dirty="0" smtClean="0">
                <a:cs typeface="Arial" pitchFamily="34" charset="0"/>
              </a:rPr>
              <a:t>Please</a:t>
            </a:r>
            <a:r>
              <a:rPr lang="ru-RU" sz="800" dirty="0" smtClean="0">
                <a:cs typeface="Arial" pitchFamily="34" charset="0"/>
              </a:rPr>
              <a:t>, </a:t>
            </a:r>
            <a:r>
              <a:rPr lang="en-US" sz="800" dirty="0" smtClean="0">
                <a:cs typeface="Arial" pitchFamily="34" charset="0"/>
              </a:rPr>
              <a:t>remember that no child restraint system can guarantee absolute protection from injury during a sudden stop, collision or an accident</a:t>
            </a:r>
            <a:r>
              <a:rPr lang="ru-RU" sz="800" dirty="0" smtClean="0">
                <a:cs typeface="Arial" pitchFamily="34" charset="0"/>
              </a:rPr>
              <a:t>. </a:t>
            </a:r>
            <a:r>
              <a:rPr lang="en-US" sz="800" dirty="0" smtClean="0">
                <a:cs typeface="Arial" pitchFamily="34" charset="0"/>
              </a:rPr>
              <a:t>Drive carefully</a:t>
            </a:r>
            <a:r>
              <a:rPr lang="ru-RU" sz="800" dirty="0" smtClean="0">
                <a:cs typeface="Arial" pitchFamily="34" charset="0"/>
              </a:rPr>
              <a:t>, </a:t>
            </a:r>
            <a:r>
              <a:rPr lang="en-US" sz="800" dirty="0" smtClean="0">
                <a:cs typeface="Arial" pitchFamily="34" charset="0"/>
              </a:rPr>
              <a:t>when your child is in the car</a:t>
            </a:r>
            <a:r>
              <a:rPr lang="ru-RU" sz="800" dirty="0" smtClean="0">
                <a:cs typeface="Arial" pitchFamily="34" charset="0"/>
              </a:rPr>
              <a:t>! </a:t>
            </a:r>
            <a:r>
              <a:rPr lang="en-US" sz="800" dirty="0" smtClean="0">
                <a:cs typeface="Arial" pitchFamily="34" charset="0"/>
              </a:rPr>
              <a:t>Pay attention to the warnings and provide all necessary measures in order to prevent the risk of injury or damage of your child and to ensure its safety</a:t>
            </a:r>
            <a:r>
              <a:rPr lang="ru-RU" sz="800" dirty="0" smtClean="0">
                <a:cs typeface="Arial" pitchFamily="34" charset="0"/>
              </a:rPr>
              <a:t>.</a:t>
            </a:r>
            <a:endParaRPr lang="ru-RU" sz="800" b="1" dirty="0" smtClean="0">
              <a:cs typeface="Arial" pitchFamily="34" charset="0"/>
            </a:endParaRPr>
          </a:p>
          <a:p>
            <a:pPr algn="just"/>
            <a:r>
              <a:rPr lang="en-US" sz="800" b="1" dirty="0" smtClean="0">
                <a:cs typeface="Arial" pitchFamily="34" charset="0"/>
              </a:rPr>
              <a:t>WARNING</a:t>
            </a:r>
            <a:r>
              <a:rPr lang="ru-RU" sz="800" b="1" dirty="0" smtClean="0">
                <a:cs typeface="Arial" pitchFamily="34" charset="0"/>
              </a:rPr>
              <a:t>! </a:t>
            </a:r>
            <a:r>
              <a:rPr lang="en-US" sz="800" b="1" dirty="0" smtClean="0">
                <a:cs typeface="Arial" pitchFamily="34" charset="0"/>
              </a:rPr>
              <a:t>EXTREME HAZARD</a:t>
            </a:r>
            <a:r>
              <a:rPr lang="ru-RU" sz="800" b="1" dirty="0" smtClean="0">
                <a:cs typeface="Arial" pitchFamily="34" charset="0"/>
              </a:rPr>
              <a:t>! </a:t>
            </a:r>
            <a:r>
              <a:rPr lang="en-US" sz="800" b="1" dirty="0" smtClean="0">
                <a:cs typeface="Arial" pitchFamily="34" charset="0"/>
              </a:rPr>
              <a:t>DO NOT PLACE THE CAR SEAT IN A VEHICLE ON CAR SEATS WITH AIR BAGS </a:t>
            </a:r>
            <a:r>
              <a:rPr lang="ru-RU" sz="800" b="1" dirty="0" smtClean="0">
                <a:cs typeface="Arial" pitchFamily="34" charset="0"/>
              </a:rPr>
              <a:t>(SRS).</a:t>
            </a:r>
            <a:endParaRPr lang="en-US" sz="800" b="1" dirty="0" smtClean="0">
              <a:cs typeface="Arial" pitchFamily="34" charset="0"/>
            </a:endParaRPr>
          </a:p>
          <a:p>
            <a:pPr algn="just"/>
            <a:r>
              <a:rPr lang="en-US" sz="800" b="1" dirty="0" smtClean="0">
                <a:cs typeface="Arial" pitchFamily="34" charset="0"/>
              </a:rPr>
              <a:t>PLEASE, REAR THE INSTRUCTIONS CAREFULLY BEFORE YOU INSTALL THE CAR SEAT IN THE VEHICLE, BECAUSE ITS INCORRECT USE CAN BE DANGEROUS.</a:t>
            </a:r>
            <a:endParaRPr lang="ru-RU" sz="800" b="1" dirty="0" smtClean="0">
              <a:cs typeface="Arial" pitchFamily="34" charset="0"/>
            </a:endParaRPr>
          </a:p>
        </p:txBody>
      </p:sp>
      <p:sp>
        <p:nvSpPr>
          <p:cNvPr id="4" name="TextBox 3"/>
          <p:cNvSpPr txBox="1"/>
          <p:nvPr/>
        </p:nvSpPr>
        <p:spPr>
          <a:xfrm>
            <a:off x="179512" y="3203684"/>
            <a:ext cx="3960000" cy="3293209"/>
          </a:xfrm>
          <a:prstGeom prst="rect">
            <a:avLst/>
          </a:prstGeom>
          <a:noFill/>
        </p:spPr>
        <p:txBody>
          <a:bodyPr wrap="square" rtlCol="0">
            <a:spAutoFit/>
          </a:bodyPr>
          <a:lstStyle/>
          <a:p>
            <a:pPr algn="ctr"/>
            <a:r>
              <a:rPr lang="en-US" sz="800" b="1" dirty="0" smtClean="0"/>
              <a:t>I. WARNINGS FOR SAFE USE</a:t>
            </a:r>
            <a:endParaRPr lang="bg-BG" sz="800" b="1" dirty="0" smtClean="0"/>
          </a:p>
          <a:p>
            <a:pPr algn="just"/>
            <a:r>
              <a:rPr lang="en-US" sz="800" dirty="0" smtClean="0"/>
              <a:t>1. Never leave the child without adult supervision while in the car seat</a:t>
            </a:r>
            <a:endParaRPr lang="bg-BG" sz="800" dirty="0" smtClean="0"/>
          </a:p>
          <a:p>
            <a:pPr algn="just"/>
            <a:r>
              <a:rPr lang="en-US" sz="800" dirty="0" smtClean="0"/>
              <a:t>2. For maximum protection , the safest position in most cars the central position on the rear seat is recommended.</a:t>
            </a:r>
          </a:p>
          <a:p>
            <a:pPr algn="just"/>
            <a:r>
              <a:rPr lang="en-US" sz="800" dirty="0" smtClean="0"/>
              <a:t>3. This car seat is placed in direction opposite to the direction of movement!</a:t>
            </a:r>
            <a:endParaRPr lang="bg-BG" sz="800" dirty="0" smtClean="0"/>
          </a:p>
          <a:p>
            <a:pPr algn="just"/>
            <a:r>
              <a:rPr lang="en-US" sz="800" dirty="0" smtClean="0"/>
              <a:t>4.</a:t>
            </a:r>
            <a:r>
              <a:rPr lang="bg-BG" sz="800" dirty="0" smtClean="0"/>
              <a:t>.</a:t>
            </a:r>
            <a:r>
              <a:rPr lang="en-US" sz="800" dirty="0" smtClean="0"/>
              <a:t>Use the car seat for its intended purpose only! It is not designed to be used in domestic conditions, use it in the car only!</a:t>
            </a:r>
            <a:endParaRPr lang="bg-BG" sz="800" dirty="0" smtClean="0"/>
          </a:p>
          <a:p>
            <a:pPr algn="just"/>
            <a:r>
              <a:rPr lang="bg-BG" sz="800" dirty="0" smtClean="0"/>
              <a:t>5. </a:t>
            </a:r>
            <a:r>
              <a:rPr lang="en-US" sz="800" dirty="0" smtClean="0"/>
              <a:t>Make sure that all belts attaching the restraint system to the vehicle are as tight as possible</a:t>
            </a:r>
            <a:r>
              <a:rPr lang="bg-BG" sz="800" dirty="0" smtClean="0"/>
              <a:t>.</a:t>
            </a:r>
            <a:r>
              <a:rPr lang="en-US" sz="800" dirty="0" smtClean="0"/>
              <a:t> Make sure that the belts that secure the child are adjusted to fit the child’s body, tightened as much as possible without causing discomfort to your child and are not twisted.</a:t>
            </a:r>
            <a:endParaRPr lang="bg-BG" sz="800" dirty="0" smtClean="0"/>
          </a:p>
          <a:p>
            <a:pPr algn="just"/>
            <a:r>
              <a:rPr lang="bg-BG" sz="800" dirty="0" smtClean="0"/>
              <a:t>6. </a:t>
            </a:r>
            <a:r>
              <a:rPr lang="en-US" sz="800" dirty="0" smtClean="0"/>
              <a:t>It is very important to use the waist belt down low, so that the pelvis is firmly engaged</a:t>
            </a:r>
            <a:r>
              <a:rPr lang="bg-BG" sz="800" dirty="0" smtClean="0"/>
              <a:t>.</a:t>
            </a:r>
            <a:r>
              <a:rPr lang="en-US" sz="800" dirty="0" smtClean="0"/>
              <a:t>.</a:t>
            </a:r>
            <a:endParaRPr lang="bg-BG" sz="800" dirty="0" smtClean="0"/>
          </a:p>
          <a:p>
            <a:pPr algn="just"/>
            <a:r>
              <a:rPr lang="bg-BG" sz="800" dirty="0" smtClean="0"/>
              <a:t>7. </a:t>
            </a:r>
            <a:r>
              <a:rPr lang="en-US" sz="800" dirty="0" smtClean="0"/>
              <a:t>After a strong collision the car seat and belts can be damaged, that is why it is recommended for you to replace them.</a:t>
            </a:r>
          </a:p>
          <a:p>
            <a:pPr algn="just"/>
            <a:r>
              <a:rPr lang="bg-BG" sz="800" dirty="0" smtClean="0"/>
              <a:t>8. </a:t>
            </a:r>
            <a:r>
              <a:rPr lang="en-US" sz="800" dirty="0" smtClean="0"/>
              <a:t>Always check for unsecured objects behind the car seat or on the vehicle seat next to it, objects and luggage, which can lead to injuries of the child in case of a sudden stop, collision or an accident. They must be removed or securely fixed, at a safe distance from the car seat and the child..</a:t>
            </a:r>
          </a:p>
          <a:p>
            <a:pPr algn="just"/>
            <a:r>
              <a:rPr lang="en-US" sz="800" dirty="0" smtClean="0"/>
              <a:t>9. The product must be fixed safely to the vehicle seat with the belts, even if it is not used, because otherwise in case of an accident or a sudden stop of the vehicle, the car seat can injure the passengers in it.</a:t>
            </a:r>
          </a:p>
          <a:p>
            <a:pPr algn="just"/>
            <a:r>
              <a:rPr lang="en-US" sz="800" dirty="0" smtClean="0"/>
              <a:t>10. If a damage of the car seat occurs do not try to remove it by yourselves, contact an authorized repair shop or the importer.</a:t>
            </a:r>
          </a:p>
          <a:p>
            <a:pPr algn="just"/>
            <a:r>
              <a:rPr lang="en-US" sz="800" dirty="0" smtClean="0"/>
              <a:t>11. Make sure that all parts of the restraint system are fastened correctly in place and there is no danger during daily use of the car, for them to get pinched in the adjustable seats and doors.</a:t>
            </a:r>
            <a:endParaRPr lang="bg-BG" sz="800" dirty="0"/>
          </a:p>
        </p:txBody>
      </p:sp>
      <p:sp>
        <p:nvSpPr>
          <p:cNvPr id="5" name="TextBox 4"/>
          <p:cNvSpPr txBox="1"/>
          <p:nvPr/>
        </p:nvSpPr>
        <p:spPr>
          <a:xfrm>
            <a:off x="171358" y="6523386"/>
            <a:ext cx="396000"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16</a:t>
            </a:r>
            <a:endParaRPr lang="bg-BG" sz="900" b="1" dirty="0">
              <a:latin typeface="Arial" pitchFamily="34" charset="0"/>
              <a:cs typeface="Arial" pitchFamily="34" charset="0"/>
            </a:endParaRPr>
          </a:p>
        </p:txBody>
      </p:sp>
      <p:sp>
        <p:nvSpPr>
          <p:cNvPr id="6" name="TextBox 5"/>
          <p:cNvSpPr txBox="1"/>
          <p:nvPr/>
        </p:nvSpPr>
        <p:spPr>
          <a:xfrm>
            <a:off x="5039544" y="65820"/>
            <a:ext cx="396000" cy="272415"/>
          </a:xfrm>
          <a:prstGeom prst="round2DiagRect">
            <a:avLst/>
          </a:prstGeom>
          <a:noFill/>
          <a:ln w="28575">
            <a:solidFill>
              <a:schemeClr val="tx1"/>
            </a:solidFill>
          </a:ln>
        </p:spPr>
        <p:txBody>
          <a:bodyPr wrap="square" rtlCol="0" anchor="ctr">
            <a:spAutoFit/>
          </a:bodyPr>
          <a:lstStyle/>
          <a:p>
            <a:pPr algn="ctr"/>
            <a:r>
              <a:rPr lang="en-US" sz="1000" b="1" dirty="0" smtClean="0"/>
              <a:t>DE</a:t>
            </a:r>
            <a:endParaRPr lang="bg-BG" sz="1000" b="1" dirty="0"/>
          </a:p>
        </p:txBody>
      </p:sp>
      <p:sp>
        <p:nvSpPr>
          <p:cNvPr id="7" name="TextBox 6"/>
          <p:cNvSpPr txBox="1"/>
          <p:nvPr/>
        </p:nvSpPr>
        <p:spPr>
          <a:xfrm>
            <a:off x="5184000" y="312434"/>
            <a:ext cx="3960000" cy="3046988"/>
          </a:xfrm>
          <a:prstGeom prst="rect">
            <a:avLst/>
          </a:prstGeom>
          <a:noFill/>
        </p:spPr>
        <p:txBody>
          <a:bodyPr wrap="square" rtlCol="0">
            <a:spAutoFit/>
          </a:bodyPr>
          <a:lstStyle/>
          <a:p>
            <a:pPr algn="just"/>
            <a:r>
              <a:rPr lang="de-DE" sz="800" dirty="0" smtClean="0"/>
              <a:t>Das Produkt bietet Schutz für das Kind und ist laut ECE R44/04 für Gruppe 0+, 0 bis 13 kg, hergestellt.  KindersitzE dieser Gruppe solln entgegen der Fahrtrichtung im Auto befestigt werden!</a:t>
            </a:r>
            <a:endParaRPr lang="bg-BG" sz="800" dirty="0" smtClean="0"/>
          </a:p>
          <a:p>
            <a:pPr algn="just"/>
            <a:r>
              <a:rPr lang="de-DE" sz="800" b="1" dirty="0" smtClean="0"/>
              <a:t>ACHTUNG</a:t>
            </a:r>
            <a:r>
              <a:rPr lang="de-DE" sz="800" dirty="0" smtClean="0"/>
              <a:t>! Das Sicherheitssystem erfüllt die Anforderungen der Verordnung 44 der Wirtschaftskommission für Europa der Organisation der Vereinten Nationen (UN / ECE-Regelung Nr. 16) und ist nur für Fahrzeuge geeignet, die mit einem 3-Punkt-Gurt ausgestattet sind.</a:t>
            </a:r>
            <a:endParaRPr lang="bg-BG" sz="800" dirty="0" smtClean="0"/>
          </a:p>
          <a:p>
            <a:pPr algn="just"/>
            <a:r>
              <a:rPr lang="de-DE" sz="800" b="1" dirty="0" smtClean="0"/>
              <a:t>ACHTUNG!</a:t>
            </a:r>
            <a:r>
              <a:rPr lang="de-DE" sz="800" dirty="0" smtClean="0"/>
              <a:t> Das Nichtbeachten einer der folgenden Anweisungen kann zur Verletzungen Ihres Kindes bei einem plötzlichen Bremsen des Autos oder bei einem Autounfall führen. Sie sind für die Sicherheit des Kindes im Falle der Nichtbeachtung der angegebenen Anweisungen verantwortlich! </a:t>
            </a:r>
            <a:endParaRPr lang="bg-BG" sz="800" dirty="0" smtClean="0"/>
          </a:p>
          <a:p>
            <a:pPr algn="just"/>
            <a:r>
              <a:rPr lang="de-DE" sz="800" dirty="0" smtClean="0"/>
              <a:t>Stellen Sie sich sicher, dass Jeder, der das Produkt benutzt, die Anweisungen gelesen hat und diese folgt.</a:t>
            </a:r>
            <a:endParaRPr lang="bg-BG" sz="800" dirty="0" smtClean="0"/>
          </a:p>
          <a:p>
            <a:pPr algn="just"/>
            <a:r>
              <a:rPr lang="de-DE" sz="800" dirty="0" smtClean="0"/>
              <a:t>Bitte beachten Sie, dass kein Kindersicherungssystem bei plötzlichem Bremsen oder Autounfall Vollschutz vor Verletzungen gewährleisten kann.</a:t>
            </a:r>
            <a:endParaRPr lang="bg-BG" sz="800" dirty="0" smtClean="0"/>
          </a:p>
          <a:p>
            <a:pPr algn="just"/>
            <a:r>
              <a:rPr lang="de-DE" sz="800" dirty="0" smtClean="0"/>
              <a:t>Fahren Sie mit Vorsicht, wenn Ihr Kind im Auto ist!</a:t>
            </a:r>
            <a:endParaRPr lang="bg-BG" sz="800" dirty="0" smtClean="0"/>
          </a:p>
          <a:p>
            <a:pPr algn="just"/>
            <a:r>
              <a:rPr lang="de-DE" sz="800" dirty="0" smtClean="0"/>
              <a:t>Bitte achten Sie auf die Hinweise und stellen Sie sich sicher, dass alle notwendigen Vorkehrungen vorhanden sind, um das Risiko einer Verletzung für das Kind zu vermeiden und seine Sicherheit zu gewährleisten.</a:t>
            </a:r>
            <a:endParaRPr lang="bg-BG" sz="800" dirty="0" smtClean="0"/>
          </a:p>
          <a:p>
            <a:pPr algn="just"/>
            <a:r>
              <a:rPr lang="de-DE" sz="800" b="1" dirty="0" smtClean="0"/>
              <a:t>ACHTUNG! ÄUßERST GEFÄHRLICH!</a:t>
            </a:r>
            <a:r>
              <a:rPr lang="de-DE" sz="800" dirty="0" smtClean="0"/>
              <a:t> DAS PRODUKT NICHT AUF EINEN SITZ MIT AIRBAG EINBAUEN(SRS).</a:t>
            </a:r>
            <a:endParaRPr lang="bg-BG" sz="800" dirty="0" smtClean="0"/>
          </a:p>
          <a:p>
            <a:pPr algn="just"/>
            <a:r>
              <a:rPr lang="de-DE" sz="800" b="1" dirty="0" smtClean="0"/>
              <a:t>BITTE LESEN SIE DIE BEDIENUNGSANLEITUNG SORGFÄLTIG DURCH, BEVOR SIE DEN KINDERSITZ IM FAHRZEUG EINBAUEN, DA DER INKORREKTE EINBAU DAS LEBEN DES KINDES GEFÄHRDEN KANN.</a:t>
            </a:r>
            <a:endParaRPr lang="bg-BG" sz="800" dirty="0"/>
          </a:p>
        </p:txBody>
      </p:sp>
      <p:sp>
        <p:nvSpPr>
          <p:cNvPr id="8" name="TextBox 7"/>
          <p:cNvSpPr txBox="1"/>
          <p:nvPr/>
        </p:nvSpPr>
        <p:spPr>
          <a:xfrm>
            <a:off x="5184000" y="3192754"/>
            <a:ext cx="3960000" cy="3539430"/>
          </a:xfrm>
          <a:prstGeom prst="rect">
            <a:avLst/>
          </a:prstGeom>
          <a:noFill/>
        </p:spPr>
        <p:txBody>
          <a:bodyPr wrap="square" rtlCol="0">
            <a:spAutoFit/>
          </a:bodyPr>
          <a:lstStyle/>
          <a:p>
            <a:pPr algn="ctr"/>
            <a:r>
              <a:rPr lang="de-DE" sz="800" b="1" dirty="0" smtClean="0"/>
              <a:t>EMPFEHLUNGEN UND SICHERHEITSHINWEISE</a:t>
            </a:r>
            <a:endParaRPr lang="bg-BG" sz="800" dirty="0" smtClean="0"/>
          </a:p>
          <a:p>
            <a:pPr lvl="0" algn="just"/>
            <a:r>
              <a:rPr lang="de-DE" sz="800" dirty="0" smtClean="0"/>
              <a:t>1.Das Kind nie unbeaufsigtigt in dem Sitz lassen.</a:t>
            </a:r>
            <a:endParaRPr lang="bg-BG" sz="800" dirty="0" smtClean="0"/>
          </a:p>
          <a:p>
            <a:pPr lvl="0" algn="just"/>
            <a:r>
              <a:rPr lang="de-DE" sz="800" dirty="0" smtClean="0"/>
              <a:t>2.Für maximalen Schutz wird die mittlere Position des Rücksitzes als die sicherste Position in den meisten Fahrzeugen empfohlen.</a:t>
            </a:r>
            <a:endParaRPr lang="bg-BG" sz="800" dirty="0" smtClean="0"/>
          </a:p>
          <a:p>
            <a:pPr lvl="0" algn="just"/>
            <a:r>
              <a:rPr lang="de-DE" sz="800" dirty="0" smtClean="0"/>
              <a:t>3.Bitte beachten Sie vor dem Einbau des Sitzes die Anweisungen des Fahrzeugs -die Information über die Airbags und über die Beförderung von Kindern. ACHTUNG! DER KINDERSITZT NICHT AUF EINEM SITZ MIT AIRBAG EINBAUEN! DAS KANN ZUM TOD ODER ERNSTHAFTEN VERLETZUNGEN FÜHREN!</a:t>
            </a:r>
            <a:endParaRPr lang="bg-BG" sz="800" dirty="0" smtClean="0"/>
          </a:p>
          <a:p>
            <a:pPr algn="just"/>
            <a:r>
              <a:rPr lang="de-DE" sz="800" dirty="0" smtClean="0"/>
              <a:t>4.Nehmen Sie keine Änderungen am Produkt vor oder fügen Sie keine Zubehörteile oder Pads der Fahrzeugsitzstruktur hinzu, die nicht vom Hersteller genehmigt sind. Bitte bei der Installation und Einstellung des Kinderrückhaltesystems die Anweisungen des Herstellers beachten.</a:t>
            </a:r>
            <a:endParaRPr lang="bg-BG" sz="800" dirty="0" smtClean="0"/>
          </a:p>
          <a:p>
            <a:pPr lvl="0" algn="just"/>
            <a:r>
              <a:rPr lang="de-DE" sz="800" b="1" dirty="0" smtClean="0"/>
              <a:t>5.Der Kindersitz nur entgegen der Fahrtrichtung einbauen! </a:t>
            </a:r>
            <a:r>
              <a:rPr lang="de-DE" sz="800" dirty="0" smtClean="0"/>
              <a:t>Setzen Sie den nie auf die von der Fahrtrichtung abgewandten Sitze oder auf Sitze, die entgegen der Fahrtrichtung angewandt sind.</a:t>
            </a:r>
            <a:endParaRPr lang="bg-BG" sz="800" dirty="0" smtClean="0"/>
          </a:p>
          <a:p>
            <a:pPr lvl="0" algn="just"/>
            <a:r>
              <a:rPr lang="de-DE" sz="800" dirty="0" smtClean="0"/>
              <a:t>6.Benutzen Sie den Kindersitz nur für den vorgesehenen Zweck! Es ist nicht für den Gebrauch zu Hause geeignet und soll nur im Auto verwendet werden!</a:t>
            </a:r>
            <a:endParaRPr lang="bg-BG" sz="800" dirty="0" smtClean="0"/>
          </a:p>
          <a:p>
            <a:pPr lvl="0" algn="just"/>
            <a:r>
              <a:rPr lang="de-DE" sz="800" dirty="0" smtClean="0"/>
              <a:t>7.Stellen Sie sich sicher, dass der Kindersicherheitsgurt und die Autogürtel korrekt eingebaut und angezogen sind, um einen maximalen Schutz für Ihr Kind zu gewährleisten.</a:t>
            </a:r>
            <a:endParaRPr lang="bg-BG" sz="800" dirty="0" smtClean="0"/>
          </a:p>
          <a:p>
            <a:pPr lvl="0" algn="just"/>
            <a:r>
              <a:rPr lang="de-DE" sz="800" dirty="0" smtClean="0"/>
              <a:t>8.Bevor Sie das Produkt verwenden, stellen Sie sich sicher, dass Sie die Sicherheitsgurte richtig am Autositz befestigt haben. Es ist sehr wichtig, den Oberschenkelgurt tief unten zu verwenden, damit das Becken fest gegriffen wird. Überprüfen Sie, ob die Gurte nicht verdreht sind oder von der Tür oder einem anderen Teil des Fahrzeugs gequetscht sind, und diese nicht gegen scharfe Kanten und Teile des Sitzes oder der Karosserie reiben. Falls der Gürtel zerrissen ist, den Kindersitz nicht benutzen, bis den Gürtel ausgetauscht ist, da es Risiko für die Sicherheit des Kindes besteht.</a:t>
            </a:r>
            <a:endParaRPr lang="bg-BG" sz="800" dirty="0" smtClean="0"/>
          </a:p>
          <a:p>
            <a:pPr lvl="0" algn="just"/>
            <a:r>
              <a:rPr lang="de-DE" sz="800" dirty="0" smtClean="0"/>
              <a:t>9.Justieren Sie die Sicherheitsgurte, die das Kind gemäß des Körpers und der Größe halten, damit es gut umgefaßt ist.</a:t>
            </a:r>
            <a:endParaRPr lang="bg-BG" sz="800" dirty="0"/>
          </a:p>
        </p:txBody>
      </p:sp>
      <p:sp>
        <p:nvSpPr>
          <p:cNvPr id="9" name="TextBox 8"/>
          <p:cNvSpPr txBox="1"/>
          <p:nvPr/>
        </p:nvSpPr>
        <p:spPr>
          <a:xfrm>
            <a:off x="8748000" y="6539436"/>
            <a:ext cx="396000"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21</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2129780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png"/>
          <p:cNvPicPr>
            <a:picLocks noChangeAspect="1"/>
          </p:cNvPicPr>
          <p:nvPr/>
        </p:nvPicPr>
        <p:blipFill>
          <a:blip r:embed="rId2" cstate="print"/>
          <a:stretch>
            <a:fillRect/>
          </a:stretch>
        </p:blipFill>
        <p:spPr>
          <a:xfrm>
            <a:off x="1331640" y="2284959"/>
            <a:ext cx="1799317" cy="1573461"/>
          </a:xfrm>
          <a:prstGeom prst="rect">
            <a:avLst/>
          </a:prstGeom>
        </p:spPr>
      </p:pic>
      <p:pic>
        <p:nvPicPr>
          <p:cNvPr id="3" name="Picture 2" descr="3.png"/>
          <p:cNvPicPr>
            <a:picLocks noChangeAspect="1"/>
          </p:cNvPicPr>
          <p:nvPr/>
        </p:nvPicPr>
        <p:blipFill>
          <a:blip r:embed="rId3" cstate="print"/>
          <a:stretch>
            <a:fillRect/>
          </a:stretch>
        </p:blipFill>
        <p:spPr>
          <a:xfrm>
            <a:off x="1979712" y="3797127"/>
            <a:ext cx="1032576" cy="1264068"/>
          </a:xfrm>
          <a:prstGeom prst="rect">
            <a:avLst/>
          </a:prstGeom>
        </p:spPr>
      </p:pic>
      <p:sp>
        <p:nvSpPr>
          <p:cNvPr id="4" name="TextBox 3"/>
          <p:cNvSpPr txBox="1"/>
          <p:nvPr/>
        </p:nvSpPr>
        <p:spPr>
          <a:xfrm>
            <a:off x="179512" y="-19297"/>
            <a:ext cx="3923934" cy="2185214"/>
          </a:xfrm>
          <a:prstGeom prst="rect">
            <a:avLst/>
          </a:prstGeom>
          <a:noFill/>
        </p:spPr>
        <p:txBody>
          <a:bodyPr wrap="square" rtlCol="0">
            <a:spAutoFit/>
          </a:bodyPr>
          <a:lstStyle/>
          <a:p>
            <a:pPr algn="just"/>
            <a:r>
              <a:rPr lang="bg-BG" sz="800" dirty="0" smtClean="0"/>
              <a:t>12. </a:t>
            </a:r>
            <a:r>
              <a:rPr lang="en-US" sz="800" dirty="0" smtClean="0"/>
              <a:t>Do not make any changes, improvements and do not add new accessories or pads on the construction of the car seat except for those approved by the manufacturer and without prior proof of an authorized organization. Please, make sure that you follow carefully the instructions of the manufacturer, when you place and adjust this restraint system</a:t>
            </a:r>
            <a:r>
              <a:rPr lang="bg-BG" sz="800" dirty="0" smtClean="0"/>
              <a:t>.</a:t>
            </a:r>
          </a:p>
          <a:p>
            <a:pPr algn="just"/>
            <a:r>
              <a:rPr lang="bg-BG" sz="800" dirty="0" smtClean="0"/>
              <a:t>13. </a:t>
            </a:r>
            <a:r>
              <a:rPr lang="en-US" sz="800" dirty="0" smtClean="0"/>
              <a:t>If you leave your car exposed to direct sunlight</a:t>
            </a:r>
            <a:r>
              <a:rPr lang="bg-BG" sz="800" dirty="0" smtClean="0"/>
              <a:t>, </a:t>
            </a:r>
            <a:r>
              <a:rPr lang="en-US" sz="800" dirty="0" smtClean="0"/>
              <a:t>we recommend you to cover the car seat</a:t>
            </a:r>
            <a:r>
              <a:rPr lang="bg-BG" sz="800" dirty="0" smtClean="0"/>
              <a:t>, </a:t>
            </a:r>
            <a:r>
              <a:rPr lang="en-US" sz="800" dirty="0" smtClean="0"/>
              <a:t>because it and its plastic parts can get overheated and deformed</a:t>
            </a:r>
            <a:r>
              <a:rPr lang="bg-BG" sz="800" dirty="0" smtClean="0"/>
              <a:t>. </a:t>
            </a:r>
            <a:r>
              <a:rPr lang="en-US" sz="800" dirty="0" smtClean="0"/>
              <a:t>Also before you place the child in the car seat, check whether the car seat is heated, in order to prevent it from burning itself</a:t>
            </a:r>
            <a:r>
              <a:rPr lang="bg-BG" sz="800" dirty="0" smtClean="0"/>
              <a:t>.</a:t>
            </a:r>
          </a:p>
          <a:p>
            <a:pPr algn="just"/>
            <a:r>
              <a:rPr lang="bg-BG" sz="800" dirty="0" smtClean="0"/>
              <a:t>14. </a:t>
            </a:r>
            <a:r>
              <a:rPr lang="en-US" sz="800" dirty="0" smtClean="0"/>
              <a:t>Do not use other load bearing points, except for those described in the instructions and indicated on the car seat</a:t>
            </a:r>
            <a:r>
              <a:rPr lang="bg-BG" sz="800" dirty="0" smtClean="0"/>
              <a:t>.</a:t>
            </a:r>
          </a:p>
          <a:p>
            <a:pPr algn="just"/>
            <a:r>
              <a:rPr lang="bg-BG" sz="800" dirty="0" smtClean="0"/>
              <a:t>15. </a:t>
            </a:r>
            <a:r>
              <a:rPr lang="en-US" sz="800" dirty="0" smtClean="0"/>
              <a:t>The child restraint system must not be used without a cover</a:t>
            </a:r>
            <a:r>
              <a:rPr lang="bg-BG" sz="800" dirty="0" smtClean="0"/>
              <a:t>.</a:t>
            </a:r>
            <a:endParaRPr lang="en-US" sz="800" dirty="0" smtClean="0"/>
          </a:p>
          <a:p>
            <a:pPr algn="just"/>
            <a:r>
              <a:rPr lang="bg-BG" sz="800" dirty="0" smtClean="0"/>
              <a:t>16. </a:t>
            </a:r>
            <a:r>
              <a:rPr lang="en-US" sz="800" dirty="0" smtClean="0"/>
              <a:t>The cover of the child’s car seat must not be replaced with a cover that has not been approved by the manufacturer. The cover is integral part of the restraint system’s safety</a:t>
            </a:r>
            <a:r>
              <a:rPr lang="bg-BG" sz="800" dirty="0" smtClean="0"/>
              <a:t>.</a:t>
            </a:r>
            <a:endParaRPr lang="en-US" sz="800" dirty="0" smtClean="0"/>
          </a:p>
          <a:p>
            <a:pPr algn="just"/>
            <a:r>
              <a:rPr lang="bg-BG" sz="800" dirty="0" smtClean="0"/>
              <a:t>17. </a:t>
            </a:r>
            <a:r>
              <a:rPr lang="en-US" sz="800" dirty="0" smtClean="0"/>
              <a:t>Do not use the restraint system in a car with waist belt only</a:t>
            </a:r>
            <a:r>
              <a:rPr lang="bg-BG" sz="800" dirty="0" smtClean="0"/>
              <a:t>.</a:t>
            </a:r>
            <a:endParaRPr lang="en-US" sz="800" dirty="0" smtClean="0"/>
          </a:p>
          <a:p>
            <a:pPr algn="just"/>
            <a:r>
              <a:rPr lang="en-US" sz="800" dirty="0" smtClean="0"/>
              <a:t>DO NOT TRY TO REPAIR THE CAR SEAT BY YOURSELVES. THIS MAY LEAD TO RESULTING DAMAGE</a:t>
            </a:r>
            <a:r>
              <a:rPr lang="bg-BG" sz="800" dirty="0" smtClean="0"/>
              <a:t>, </a:t>
            </a:r>
            <a:r>
              <a:rPr lang="en-US" sz="800" dirty="0" smtClean="0"/>
              <a:t>IF IT IS NOT DONE BY A PROFESSIONAL</a:t>
            </a:r>
            <a:endParaRPr lang="bg-BG" sz="800" dirty="0" smtClean="0"/>
          </a:p>
        </p:txBody>
      </p:sp>
      <p:sp>
        <p:nvSpPr>
          <p:cNvPr id="5" name="TextBox 4"/>
          <p:cNvSpPr txBox="1"/>
          <p:nvPr/>
        </p:nvSpPr>
        <p:spPr>
          <a:xfrm>
            <a:off x="251520" y="2141523"/>
            <a:ext cx="1640193" cy="215444"/>
          </a:xfrm>
          <a:prstGeom prst="rect">
            <a:avLst/>
          </a:prstGeom>
          <a:noFill/>
        </p:spPr>
        <p:txBody>
          <a:bodyPr wrap="none" rtlCol="0">
            <a:spAutoFit/>
          </a:bodyPr>
          <a:lstStyle/>
          <a:p>
            <a:r>
              <a:rPr lang="ru-RU" sz="800" b="1" dirty="0" smtClean="0"/>
              <a:t>3. Части и вътрешно оборудване</a:t>
            </a:r>
            <a:endParaRPr lang="bg-BG" sz="800" dirty="0"/>
          </a:p>
        </p:txBody>
      </p:sp>
      <p:cxnSp>
        <p:nvCxnSpPr>
          <p:cNvPr id="6" name="Straight Connector 5"/>
          <p:cNvCxnSpPr/>
          <p:nvPr/>
        </p:nvCxnSpPr>
        <p:spPr>
          <a:xfrm flipH="1" flipV="1">
            <a:off x="1547665" y="2428976"/>
            <a:ext cx="576063" cy="216023"/>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275903" y="2284959"/>
            <a:ext cx="559793" cy="215444"/>
          </a:xfrm>
          <a:prstGeom prst="rect">
            <a:avLst/>
          </a:prstGeom>
          <a:noFill/>
        </p:spPr>
        <p:txBody>
          <a:bodyPr wrap="square" rtlCol="0">
            <a:spAutoFit/>
          </a:bodyPr>
          <a:lstStyle/>
          <a:p>
            <a:r>
              <a:rPr lang="en-US" sz="800" dirty="0" smtClean="0"/>
              <a:t>Shell</a:t>
            </a:r>
            <a:endParaRPr lang="bg-BG" sz="800" dirty="0"/>
          </a:p>
        </p:txBody>
      </p:sp>
      <p:cxnSp>
        <p:nvCxnSpPr>
          <p:cNvPr id="8" name="Straight Connector 7"/>
          <p:cNvCxnSpPr/>
          <p:nvPr/>
        </p:nvCxnSpPr>
        <p:spPr>
          <a:xfrm flipH="1" flipV="1">
            <a:off x="1547664" y="2644999"/>
            <a:ext cx="732976" cy="583494"/>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043608" y="2500983"/>
            <a:ext cx="887876" cy="215444"/>
          </a:xfrm>
          <a:prstGeom prst="rect">
            <a:avLst/>
          </a:prstGeom>
          <a:noFill/>
        </p:spPr>
        <p:txBody>
          <a:bodyPr wrap="square" rtlCol="0">
            <a:spAutoFit/>
          </a:bodyPr>
          <a:lstStyle/>
          <a:p>
            <a:r>
              <a:rPr lang="en-US" sz="800" dirty="0" smtClean="0"/>
              <a:t>Chest pad</a:t>
            </a:r>
            <a:endParaRPr lang="bg-BG" sz="800" dirty="0"/>
          </a:p>
        </p:txBody>
      </p:sp>
      <p:cxnSp>
        <p:nvCxnSpPr>
          <p:cNvPr id="10" name="Straight Connector 9"/>
          <p:cNvCxnSpPr/>
          <p:nvPr/>
        </p:nvCxnSpPr>
        <p:spPr>
          <a:xfrm flipH="1" flipV="1">
            <a:off x="1259632" y="3293071"/>
            <a:ext cx="504056" cy="216024"/>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064622" y="2717587"/>
            <a:ext cx="627058" cy="215444"/>
          </a:xfrm>
          <a:prstGeom prst="rect">
            <a:avLst/>
          </a:prstGeom>
          <a:noFill/>
        </p:spPr>
        <p:txBody>
          <a:bodyPr wrap="square" rtlCol="0">
            <a:spAutoFit/>
          </a:bodyPr>
          <a:lstStyle/>
          <a:p>
            <a:r>
              <a:rPr lang="en-US" sz="800" dirty="0" smtClean="0"/>
              <a:t>Buckle</a:t>
            </a:r>
            <a:endParaRPr lang="bg-BG" sz="800" dirty="0"/>
          </a:p>
        </p:txBody>
      </p:sp>
      <p:cxnSp>
        <p:nvCxnSpPr>
          <p:cNvPr id="12" name="Straight Connector 11"/>
          <p:cNvCxnSpPr/>
          <p:nvPr/>
        </p:nvCxnSpPr>
        <p:spPr>
          <a:xfrm flipH="1" flipV="1">
            <a:off x="1403648" y="2861023"/>
            <a:ext cx="717538" cy="53936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39552" y="3098533"/>
            <a:ext cx="792088" cy="338554"/>
          </a:xfrm>
          <a:prstGeom prst="rect">
            <a:avLst/>
          </a:prstGeom>
          <a:noFill/>
        </p:spPr>
        <p:txBody>
          <a:bodyPr wrap="square" rtlCol="0">
            <a:spAutoFit/>
          </a:bodyPr>
          <a:lstStyle/>
          <a:p>
            <a:pPr algn="r"/>
            <a:r>
              <a:rPr lang="en-US" sz="800" dirty="0" smtClean="0"/>
              <a:t>Harness adjuster lever </a:t>
            </a:r>
            <a:endParaRPr lang="bg-BG" sz="800" dirty="0"/>
          </a:p>
        </p:txBody>
      </p:sp>
      <p:sp>
        <p:nvSpPr>
          <p:cNvPr id="14" name="TextBox 13"/>
          <p:cNvSpPr txBox="1"/>
          <p:nvPr/>
        </p:nvSpPr>
        <p:spPr>
          <a:xfrm>
            <a:off x="899592" y="2933031"/>
            <a:ext cx="707184" cy="215444"/>
          </a:xfrm>
          <a:prstGeom prst="rect">
            <a:avLst/>
          </a:prstGeom>
          <a:noFill/>
        </p:spPr>
        <p:txBody>
          <a:bodyPr wrap="square" rtlCol="0">
            <a:spAutoFit/>
          </a:bodyPr>
          <a:lstStyle/>
          <a:p>
            <a:r>
              <a:rPr lang="en-US" sz="800" dirty="0" smtClean="0"/>
              <a:t>Soft pad</a:t>
            </a:r>
            <a:endParaRPr lang="bg-BG" sz="800" dirty="0"/>
          </a:p>
        </p:txBody>
      </p:sp>
      <p:cxnSp>
        <p:nvCxnSpPr>
          <p:cNvPr id="15" name="Straight Connector 14"/>
          <p:cNvCxnSpPr/>
          <p:nvPr/>
        </p:nvCxnSpPr>
        <p:spPr>
          <a:xfrm flipH="1" flipV="1">
            <a:off x="1331640" y="3077047"/>
            <a:ext cx="478358" cy="273494"/>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1115616" y="3509095"/>
            <a:ext cx="504056" cy="144016"/>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23528" y="3365079"/>
            <a:ext cx="864096" cy="338554"/>
          </a:xfrm>
          <a:prstGeom prst="rect">
            <a:avLst/>
          </a:prstGeom>
          <a:noFill/>
        </p:spPr>
        <p:txBody>
          <a:bodyPr wrap="square" rtlCol="0">
            <a:spAutoFit/>
          </a:bodyPr>
          <a:lstStyle/>
          <a:p>
            <a:pPr algn="r"/>
            <a:r>
              <a:rPr lang="en-US" sz="800" dirty="0" smtClean="0"/>
              <a:t>Harness adjuster strap</a:t>
            </a:r>
            <a:endParaRPr lang="bg-BG" sz="800" dirty="0"/>
          </a:p>
        </p:txBody>
      </p:sp>
      <p:cxnSp>
        <p:nvCxnSpPr>
          <p:cNvPr id="18" name="Straight Connector 17"/>
          <p:cNvCxnSpPr/>
          <p:nvPr/>
        </p:nvCxnSpPr>
        <p:spPr>
          <a:xfrm flipV="1">
            <a:off x="2555776" y="2284959"/>
            <a:ext cx="360040" cy="233678"/>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843808" y="2140943"/>
            <a:ext cx="504056" cy="215444"/>
          </a:xfrm>
          <a:prstGeom prst="rect">
            <a:avLst/>
          </a:prstGeom>
          <a:noFill/>
        </p:spPr>
        <p:txBody>
          <a:bodyPr wrap="square" rtlCol="0">
            <a:spAutoFit/>
          </a:bodyPr>
          <a:lstStyle/>
          <a:p>
            <a:r>
              <a:rPr lang="en-US" sz="800" dirty="0" smtClean="0"/>
              <a:t>Handle</a:t>
            </a:r>
            <a:endParaRPr lang="bg-BG" sz="800" dirty="0"/>
          </a:p>
        </p:txBody>
      </p:sp>
      <p:cxnSp>
        <p:nvCxnSpPr>
          <p:cNvPr id="20" name="Straight Connector 19"/>
          <p:cNvCxnSpPr/>
          <p:nvPr/>
        </p:nvCxnSpPr>
        <p:spPr>
          <a:xfrm flipV="1">
            <a:off x="2771800" y="2500983"/>
            <a:ext cx="360040" cy="16167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059832" y="2356967"/>
            <a:ext cx="576064" cy="215444"/>
          </a:xfrm>
          <a:prstGeom prst="rect">
            <a:avLst/>
          </a:prstGeom>
          <a:noFill/>
        </p:spPr>
        <p:txBody>
          <a:bodyPr wrap="square" rtlCol="0">
            <a:spAutoFit/>
          </a:bodyPr>
          <a:lstStyle/>
          <a:p>
            <a:r>
              <a:rPr lang="en-US" sz="800" dirty="0" smtClean="0"/>
              <a:t>Canopy</a:t>
            </a:r>
            <a:endParaRPr lang="bg-BG" sz="800" dirty="0"/>
          </a:p>
        </p:txBody>
      </p:sp>
      <p:cxnSp>
        <p:nvCxnSpPr>
          <p:cNvPr id="22" name="Straight Connector 21"/>
          <p:cNvCxnSpPr/>
          <p:nvPr/>
        </p:nvCxnSpPr>
        <p:spPr>
          <a:xfrm flipV="1">
            <a:off x="2771800" y="3221063"/>
            <a:ext cx="504056" cy="201218"/>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203848" y="3047430"/>
            <a:ext cx="827584" cy="461665"/>
          </a:xfrm>
          <a:prstGeom prst="rect">
            <a:avLst/>
          </a:prstGeom>
          <a:noFill/>
        </p:spPr>
        <p:txBody>
          <a:bodyPr wrap="square" rtlCol="0">
            <a:spAutoFit/>
          </a:bodyPr>
          <a:lstStyle/>
          <a:p>
            <a:r>
              <a:rPr lang="en-US" sz="800" dirty="0" smtClean="0"/>
              <a:t>Handle adjustment button</a:t>
            </a:r>
            <a:endParaRPr lang="bg-BG" sz="800" dirty="0"/>
          </a:p>
        </p:txBody>
      </p:sp>
      <p:cxnSp>
        <p:nvCxnSpPr>
          <p:cNvPr id="24" name="Straight Connector 23"/>
          <p:cNvCxnSpPr/>
          <p:nvPr/>
        </p:nvCxnSpPr>
        <p:spPr>
          <a:xfrm flipV="1">
            <a:off x="2627784" y="4085159"/>
            <a:ext cx="576064" cy="144016"/>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131840" y="3941143"/>
            <a:ext cx="992579" cy="215444"/>
          </a:xfrm>
          <a:prstGeom prst="rect">
            <a:avLst/>
          </a:prstGeom>
          <a:noFill/>
        </p:spPr>
        <p:txBody>
          <a:bodyPr wrap="none" rtlCol="0">
            <a:spAutoFit/>
          </a:bodyPr>
          <a:lstStyle/>
          <a:p>
            <a:r>
              <a:rPr lang="en-US" sz="800" dirty="0" smtClean="0"/>
              <a:t>Diagonal belt guide</a:t>
            </a:r>
            <a:endParaRPr lang="bg-BG" sz="800" dirty="0"/>
          </a:p>
        </p:txBody>
      </p:sp>
      <p:sp>
        <p:nvSpPr>
          <p:cNvPr id="26" name="TextBox 25"/>
          <p:cNvSpPr txBox="1"/>
          <p:nvPr/>
        </p:nvSpPr>
        <p:spPr>
          <a:xfrm>
            <a:off x="2931475" y="4301763"/>
            <a:ext cx="920445" cy="215444"/>
          </a:xfrm>
          <a:prstGeom prst="rect">
            <a:avLst/>
          </a:prstGeom>
          <a:noFill/>
        </p:spPr>
        <p:txBody>
          <a:bodyPr wrap="none" rtlCol="0">
            <a:spAutoFit/>
          </a:bodyPr>
          <a:lstStyle/>
          <a:p>
            <a:r>
              <a:rPr lang="en-US" sz="800" dirty="0" smtClean="0"/>
              <a:t>Shoulder belt slot</a:t>
            </a:r>
            <a:endParaRPr lang="bg-BG" sz="800" dirty="0"/>
          </a:p>
        </p:txBody>
      </p:sp>
      <p:sp>
        <p:nvSpPr>
          <p:cNvPr id="27" name="TextBox 26"/>
          <p:cNvSpPr txBox="1"/>
          <p:nvPr/>
        </p:nvSpPr>
        <p:spPr>
          <a:xfrm>
            <a:off x="251520" y="4610701"/>
            <a:ext cx="1512168" cy="338554"/>
          </a:xfrm>
          <a:prstGeom prst="rect">
            <a:avLst/>
          </a:prstGeom>
          <a:noFill/>
        </p:spPr>
        <p:txBody>
          <a:bodyPr wrap="square" rtlCol="0">
            <a:spAutoFit/>
          </a:bodyPr>
          <a:lstStyle/>
          <a:p>
            <a:r>
              <a:rPr lang="ru-RU" sz="800" b="1" dirty="0" smtClean="0"/>
              <a:t>4. </a:t>
            </a:r>
            <a:r>
              <a:rPr lang="en-US" sz="800" b="1" dirty="0" smtClean="0"/>
              <a:t>General</a:t>
            </a:r>
            <a:endParaRPr lang="ru-RU" sz="800" b="1" dirty="0" smtClean="0"/>
          </a:p>
          <a:p>
            <a:r>
              <a:rPr lang="ru-RU" sz="800" b="1" dirty="0" smtClean="0"/>
              <a:t>4.1. </a:t>
            </a:r>
            <a:r>
              <a:rPr lang="en-US" sz="800" b="1" dirty="0" smtClean="0"/>
              <a:t> Adjusting the handle</a:t>
            </a:r>
            <a:endParaRPr lang="bg-BG" sz="800" dirty="0"/>
          </a:p>
        </p:txBody>
      </p:sp>
      <p:pic>
        <p:nvPicPr>
          <p:cNvPr id="28" name="Picture 27" descr="4.png"/>
          <p:cNvPicPr>
            <a:picLocks noChangeAspect="1"/>
          </p:cNvPicPr>
          <p:nvPr/>
        </p:nvPicPr>
        <p:blipFill>
          <a:blip r:embed="rId4" cstate="print"/>
          <a:stretch>
            <a:fillRect/>
          </a:stretch>
        </p:blipFill>
        <p:spPr>
          <a:xfrm>
            <a:off x="251520" y="5005081"/>
            <a:ext cx="1656184" cy="1600358"/>
          </a:xfrm>
          <a:prstGeom prst="rect">
            <a:avLst/>
          </a:prstGeom>
        </p:spPr>
      </p:pic>
      <p:sp>
        <p:nvSpPr>
          <p:cNvPr id="29" name="TextBox 28"/>
          <p:cNvSpPr txBox="1"/>
          <p:nvPr/>
        </p:nvSpPr>
        <p:spPr>
          <a:xfrm>
            <a:off x="1763688" y="5165279"/>
            <a:ext cx="2411760" cy="1200329"/>
          </a:xfrm>
          <a:prstGeom prst="rect">
            <a:avLst/>
          </a:prstGeom>
          <a:noFill/>
        </p:spPr>
        <p:txBody>
          <a:bodyPr wrap="square" rtlCol="0">
            <a:spAutoFit/>
          </a:bodyPr>
          <a:lstStyle/>
          <a:p>
            <a:pPr algn="just"/>
            <a:r>
              <a:rPr lang="en-US" sz="800" dirty="0" smtClean="0"/>
              <a:t>The handle for the baby car seat can be snapped into 4 stable positions.</a:t>
            </a:r>
          </a:p>
          <a:p>
            <a:pPr algn="just"/>
            <a:endParaRPr lang="en-US" sz="800" dirty="0" smtClean="0"/>
          </a:p>
          <a:p>
            <a:pPr algn="just"/>
            <a:r>
              <a:rPr lang="en-US" sz="800" dirty="0" smtClean="0"/>
              <a:t>To adjust the handle, please press the red button of the handle on both sides at the same time, now it can be rotated. </a:t>
            </a:r>
          </a:p>
          <a:p>
            <a:pPr algn="just"/>
            <a:endParaRPr lang="en-US" sz="800" dirty="0" smtClean="0"/>
          </a:p>
          <a:p>
            <a:pPr algn="just"/>
            <a:r>
              <a:rPr lang="en-US" sz="800" dirty="0" smtClean="0"/>
              <a:t>Adjust the handle of the baby car seat when locking to suitable position and check if it is  locked well. </a:t>
            </a:r>
            <a:endParaRPr lang="bg-BG" sz="800" dirty="0"/>
          </a:p>
        </p:txBody>
      </p:sp>
      <p:sp>
        <p:nvSpPr>
          <p:cNvPr id="30" name="TextBox 29"/>
          <p:cNvSpPr txBox="1"/>
          <p:nvPr/>
        </p:nvSpPr>
        <p:spPr>
          <a:xfrm>
            <a:off x="116582" y="6533570"/>
            <a:ext cx="396000"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17</a:t>
            </a:r>
            <a:endParaRPr lang="bg-BG" sz="900" b="1" dirty="0">
              <a:latin typeface="Arial" pitchFamily="34" charset="0"/>
              <a:cs typeface="Arial" pitchFamily="34" charset="0"/>
            </a:endParaRPr>
          </a:p>
        </p:txBody>
      </p:sp>
      <p:pic>
        <p:nvPicPr>
          <p:cNvPr id="31" name="Picture 30" descr="13.png"/>
          <p:cNvPicPr>
            <a:picLocks noChangeAspect="1"/>
          </p:cNvPicPr>
          <p:nvPr/>
        </p:nvPicPr>
        <p:blipFill>
          <a:blip r:embed="rId5" cstate="print"/>
          <a:stretch>
            <a:fillRect/>
          </a:stretch>
        </p:blipFill>
        <p:spPr>
          <a:xfrm>
            <a:off x="5487251" y="3549821"/>
            <a:ext cx="2880320" cy="955995"/>
          </a:xfrm>
          <a:prstGeom prst="rect">
            <a:avLst/>
          </a:prstGeom>
        </p:spPr>
      </p:pic>
      <p:pic>
        <p:nvPicPr>
          <p:cNvPr id="32" name="Picture 31" descr="11.png"/>
          <p:cNvPicPr>
            <a:picLocks noChangeAspect="1"/>
          </p:cNvPicPr>
          <p:nvPr/>
        </p:nvPicPr>
        <p:blipFill>
          <a:blip r:embed="rId6" cstate="print"/>
          <a:srcRect l="3374" t="2700" r="8889" b="5514"/>
          <a:stretch>
            <a:fillRect/>
          </a:stretch>
        </p:blipFill>
        <p:spPr>
          <a:xfrm>
            <a:off x="7719499" y="93438"/>
            <a:ext cx="1008112" cy="1318300"/>
          </a:xfrm>
          <a:prstGeom prst="rect">
            <a:avLst/>
          </a:prstGeom>
        </p:spPr>
      </p:pic>
      <p:sp>
        <p:nvSpPr>
          <p:cNvPr id="33" name="TextBox 32"/>
          <p:cNvSpPr txBox="1"/>
          <p:nvPr/>
        </p:nvSpPr>
        <p:spPr>
          <a:xfrm>
            <a:off x="5127211" y="126536"/>
            <a:ext cx="2520280" cy="830997"/>
          </a:xfrm>
          <a:prstGeom prst="rect">
            <a:avLst/>
          </a:prstGeom>
          <a:noFill/>
        </p:spPr>
        <p:txBody>
          <a:bodyPr wrap="square" rtlCol="0">
            <a:spAutoFit/>
          </a:bodyPr>
          <a:lstStyle/>
          <a:p>
            <a:pPr algn="just"/>
            <a:r>
              <a:rPr lang="ru-RU" sz="800" b="1" dirty="0" smtClean="0"/>
              <a:t>6.2. </a:t>
            </a:r>
            <a:r>
              <a:rPr lang="en-US" sz="800" b="1" dirty="0" smtClean="0"/>
              <a:t>Loosening the shoulder straps</a:t>
            </a:r>
            <a:endParaRPr lang="ru-RU" sz="800" b="1" dirty="0" smtClean="0"/>
          </a:p>
          <a:p>
            <a:pPr algn="just"/>
            <a:r>
              <a:rPr lang="ru-RU" sz="800" dirty="0" smtClean="0"/>
              <a:t>• </a:t>
            </a:r>
            <a:r>
              <a:rPr lang="en-US" sz="800" dirty="0" smtClean="0"/>
              <a:t>The shoulder straps are slackened by pressing the lever (under the seat cover) on the front of the seat.</a:t>
            </a:r>
            <a:endParaRPr lang="ru-RU" sz="800" dirty="0" smtClean="0"/>
          </a:p>
          <a:p>
            <a:pPr algn="just"/>
            <a:r>
              <a:rPr lang="ru-RU" sz="800" dirty="0" smtClean="0"/>
              <a:t>• </a:t>
            </a:r>
            <a:r>
              <a:rPr lang="en-US" sz="800" dirty="0" smtClean="0"/>
              <a:t>Press down on the label marked “press” as you grip the two shoulder straps with your other hand. Pull the shoulder straps towards you to loosen it.</a:t>
            </a:r>
            <a:endParaRPr lang="bg-BG" sz="800" dirty="0" smtClean="0"/>
          </a:p>
        </p:txBody>
      </p:sp>
      <p:sp>
        <p:nvSpPr>
          <p:cNvPr id="34" name="TextBox 33"/>
          <p:cNvSpPr txBox="1"/>
          <p:nvPr/>
        </p:nvSpPr>
        <p:spPr>
          <a:xfrm>
            <a:off x="5199219" y="1101549"/>
            <a:ext cx="1853392" cy="215444"/>
          </a:xfrm>
          <a:prstGeom prst="rect">
            <a:avLst/>
          </a:prstGeom>
          <a:noFill/>
        </p:spPr>
        <p:txBody>
          <a:bodyPr wrap="none" rtlCol="0">
            <a:spAutoFit/>
          </a:bodyPr>
          <a:lstStyle/>
          <a:p>
            <a:r>
              <a:rPr lang="en-US" sz="800" b="1" dirty="0" smtClean="0"/>
              <a:t>6.3. Securing the baby with the harness</a:t>
            </a:r>
            <a:endParaRPr lang="bg-BG" sz="800" dirty="0"/>
          </a:p>
        </p:txBody>
      </p:sp>
      <p:pic>
        <p:nvPicPr>
          <p:cNvPr id="35" name="Picture 2"/>
          <p:cNvPicPr>
            <a:picLocks noChangeAspect="1" noChangeArrowheads="1"/>
          </p:cNvPicPr>
          <p:nvPr/>
        </p:nvPicPr>
        <p:blipFill>
          <a:blip r:embed="rId7" cstate="print"/>
          <a:srcRect/>
          <a:stretch>
            <a:fillRect/>
          </a:stretch>
        </p:blipFill>
        <p:spPr bwMode="auto">
          <a:xfrm>
            <a:off x="5127211" y="1245565"/>
            <a:ext cx="1224136" cy="1615458"/>
          </a:xfrm>
          <a:prstGeom prst="rect">
            <a:avLst/>
          </a:prstGeom>
          <a:noFill/>
          <a:ln w="9525">
            <a:noFill/>
            <a:miter lim="800000"/>
            <a:headEnd/>
            <a:tailEnd/>
          </a:ln>
        </p:spPr>
      </p:pic>
      <p:sp>
        <p:nvSpPr>
          <p:cNvPr id="36" name="TextBox 35"/>
          <p:cNvSpPr txBox="1"/>
          <p:nvPr/>
        </p:nvSpPr>
        <p:spPr>
          <a:xfrm>
            <a:off x="6207331" y="1389581"/>
            <a:ext cx="2843808" cy="1692771"/>
          </a:xfrm>
          <a:prstGeom prst="rect">
            <a:avLst/>
          </a:prstGeom>
          <a:noFill/>
        </p:spPr>
        <p:txBody>
          <a:bodyPr wrap="square" rtlCol="0">
            <a:spAutoFit/>
          </a:bodyPr>
          <a:lstStyle/>
          <a:p>
            <a:pPr algn="just"/>
            <a:r>
              <a:rPr lang="ru-RU" sz="800" dirty="0" smtClean="0"/>
              <a:t>• </a:t>
            </a:r>
            <a:r>
              <a:rPr lang="en-US" sz="800" dirty="0" smtClean="0"/>
              <a:t>Firstly, adjust the shoulder straps height (see point 6.1), proceed as follows.</a:t>
            </a:r>
            <a:endParaRPr lang="ru-RU" sz="800" dirty="0" smtClean="0"/>
          </a:p>
          <a:p>
            <a:pPr algn="just"/>
            <a:r>
              <a:rPr lang="ru-RU" sz="800" dirty="0" smtClean="0"/>
              <a:t>• Разх</a:t>
            </a:r>
            <a:r>
              <a:rPr lang="en-US" sz="800" dirty="0" smtClean="0"/>
              <a:t>Loosen the harness (see point 6.2), open the buckle, and place them down sideways. Seat your child in the child car seat. Place both shoulder straps over your child’s shoulders. </a:t>
            </a:r>
            <a:endParaRPr lang="ru-RU" sz="800" dirty="0" smtClean="0"/>
          </a:p>
          <a:p>
            <a:pPr algn="just"/>
            <a:r>
              <a:rPr lang="ru-RU" sz="800" dirty="0" smtClean="0"/>
              <a:t>• </a:t>
            </a:r>
            <a:r>
              <a:rPr lang="en-US" sz="800" dirty="0" smtClean="0"/>
              <a:t>Lock the buckle tightly</a:t>
            </a:r>
            <a:endParaRPr lang="bg-BG" sz="800" dirty="0" smtClean="0"/>
          </a:p>
          <a:p>
            <a:pPr algn="just"/>
            <a:r>
              <a:rPr lang="ru-RU" sz="800" dirty="0" smtClean="0"/>
              <a:t>• </a:t>
            </a:r>
            <a:r>
              <a:rPr lang="en-US" sz="800" dirty="0" smtClean="0"/>
              <a:t>Ensure that the straps are close to the shoulder of the child by pulling the straps tightly. </a:t>
            </a:r>
            <a:endParaRPr lang="ru-RU" sz="800" dirty="0" smtClean="0"/>
          </a:p>
          <a:p>
            <a:pPr algn="just"/>
            <a:r>
              <a:rPr lang="ru-RU" sz="800" dirty="0" smtClean="0"/>
              <a:t>• </a:t>
            </a:r>
            <a:r>
              <a:rPr lang="en-US" sz="800" dirty="0" smtClean="0"/>
              <a:t>The harness should be adjusted as tightly as possible without causing discomfort to your child. </a:t>
            </a:r>
            <a:endParaRPr lang="ru-RU" sz="800" dirty="0" smtClean="0"/>
          </a:p>
          <a:p>
            <a:pPr algn="just"/>
            <a:r>
              <a:rPr lang="ru-RU" sz="800" dirty="0" smtClean="0"/>
              <a:t>• </a:t>
            </a:r>
            <a:r>
              <a:rPr lang="en-US" sz="800" dirty="0" smtClean="0"/>
              <a:t>It is dangerous not to tighten the straps. Check the adjuster and be sure that the straps are pulled tightly, not twisted after install it each time. </a:t>
            </a:r>
            <a:endParaRPr lang="bg-BG" sz="800" dirty="0"/>
          </a:p>
        </p:txBody>
      </p:sp>
      <p:sp>
        <p:nvSpPr>
          <p:cNvPr id="37" name="TextBox 36"/>
          <p:cNvSpPr txBox="1"/>
          <p:nvPr/>
        </p:nvSpPr>
        <p:spPr>
          <a:xfrm>
            <a:off x="5127211" y="2862840"/>
            <a:ext cx="3888432" cy="830997"/>
          </a:xfrm>
          <a:prstGeom prst="rect">
            <a:avLst/>
          </a:prstGeom>
          <a:noFill/>
        </p:spPr>
        <p:txBody>
          <a:bodyPr wrap="square" rtlCol="0">
            <a:spAutoFit/>
          </a:bodyPr>
          <a:lstStyle/>
          <a:p>
            <a:pPr algn="just"/>
            <a:r>
              <a:rPr lang="en-US" sz="800" b="1" dirty="0" smtClean="0"/>
              <a:t>6.4. The use of buckle</a:t>
            </a:r>
          </a:p>
          <a:p>
            <a:pPr algn="just"/>
            <a:r>
              <a:rPr lang="en-US" sz="800" dirty="0" smtClean="0"/>
              <a:t>1.Put the two metal sections of the buckle connectors together (1)</a:t>
            </a:r>
          </a:p>
          <a:p>
            <a:pPr algn="just"/>
            <a:r>
              <a:rPr lang="en-US" sz="800" dirty="0" smtClean="0"/>
              <a:t>2.Slot the two buckle connectors into the slot on the top of the buckle until they “click” into place. </a:t>
            </a:r>
          </a:p>
          <a:p>
            <a:pPr algn="just"/>
            <a:r>
              <a:rPr lang="en-US" sz="800" dirty="0" smtClean="0"/>
              <a:t>3.Check the harness is correctly  locked by pulling the shoulder straps upwards. (3)</a:t>
            </a:r>
          </a:p>
          <a:p>
            <a:pPr algn="just"/>
            <a:r>
              <a:rPr lang="en-US" sz="800" dirty="0" smtClean="0"/>
              <a:t>4.To release the harness, press the red button on the buckle downwards.</a:t>
            </a:r>
          </a:p>
        </p:txBody>
      </p:sp>
      <p:sp>
        <p:nvSpPr>
          <p:cNvPr id="38" name="TextBox 37"/>
          <p:cNvSpPr txBox="1"/>
          <p:nvPr/>
        </p:nvSpPr>
        <p:spPr>
          <a:xfrm>
            <a:off x="5127212" y="4413917"/>
            <a:ext cx="3995936" cy="2185214"/>
          </a:xfrm>
          <a:prstGeom prst="rect">
            <a:avLst/>
          </a:prstGeom>
          <a:noFill/>
        </p:spPr>
        <p:txBody>
          <a:bodyPr wrap="square" rtlCol="0">
            <a:spAutoFit/>
          </a:bodyPr>
          <a:lstStyle/>
          <a:p>
            <a:r>
              <a:rPr lang="en-US" sz="800" b="1" dirty="0" smtClean="0"/>
              <a:t>7.Maintenance and Cleaning</a:t>
            </a:r>
          </a:p>
          <a:p>
            <a:r>
              <a:rPr lang="en-US" sz="800" b="1" dirty="0" smtClean="0"/>
              <a:t>7.1. Take off the fabric cover</a:t>
            </a:r>
          </a:p>
          <a:p>
            <a:r>
              <a:rPr lang="en-US" sz="800" dirty="0" smtClean="0"/>
              <a:t>Step 1: First pull out the harness from the seat.</a:t>
            </a:r>
          </a:p>
          <a:p>
            <a:r>
              <a:rPr lang="en-US" sz="800" dirty="0" smtClean="0"/>
              <a:t>Step 2: Unfasten the bottles crew on the handle, then take off the canopy from backwards.</a:t>
            </a:r>
          </a:p>
          <a:p>
            <a:r>
              <a:rPr lang="en-US" sz="800" dirty="0" smtClean="0"/>
              <a:t>Step 3: Loosen the elastic, you can take off the fabric cover from upwards.</a:t>
            </a:r>
          </a:p>
          <a:p>
            <a:r>
              <a:rPr lang="en-US" sz="800" dirty="0" smtClean="0"/>
              <a:t>You can put on the canopy if you act the above steps in reversal ways.</a:t>
            </a:r>
          </a:p>
          <a:p>
            <a:r>
              <a:rPr lang="en-US" sz="800" b="1" dirty="0" smtClean="0"/>
              <a:t>7.2. Cleaning of the fabric cover </a:t>
            </a:r>
            <a:r>
              <a:rPr lang="en-US" sz="800" dirty="0" smtClean="0"/>
              <a:t>Use only neutral detergent and warm water to wash. Do not wash by machine, spin-dry or tumble-dry are not recommended.</a:t>
            </a:r>
          </a:p>
          <a:p>
            <a:r>
              <a:rPr lang="en-US" sz="800" b="1" dirty="0" smtClean="0"/>
              <a:t>7.3. Maintenance and cleaning</a:t>
            </a:r>
          </a:p>
          <a:p>
            <a:r>
              <a:rPr lang="en-US" sz="800" dirty="0" smtClean="0"/>
              <a:t>1.Pease often check the function and spare parts of the baby car seat are in good condition to avoid accident.</a:t>
            </a:r>
          </a:p>
          <a:p>
            <a:r>
              <a:rPr lang="en-US" sz="800" dirty="0" smtClean="0"/>
              <a:t>2.Before using , please check the locking fastness of the buckle by pulling in effort the straps and see whether the buckle is loose or not.</a:t>
            </a:r>
          </a:p>
          <a:p>
            <a:r>
              <a:rPr lang="en-US" sz="800" dirty="0" smtClean="0"/>
              <a:t>3.Do not use the baby car seat in cold, wet or hot circumstance for long time.</a:t>
            </a:r>
          </a:p>
          <a:p>
            <a:r>
              <a:rPr lang="en-US" sz="800" b="1" dirty="0" smtClean="0"/>
              <a:t>8. Procedure after an accident</a:t>
            </a:r>
          </a:p>
          <a:p>
            <a:r>
              <a:rPr lang="en-US" sz="800" dirty="0" smtClean="0"/>
              <a:t>The child car seat must be replace when it has been subject to violent stresses in an accident.</a:t>
            </a:r>
            <a:endParaRPr lang="bg-BG" sz="800" dirty="0"/>
          </a:p>
        </p:txBody>
      </p:sp>
      <p:sp>
        <p:nvSpPr>
          <p:cNvPr id="39" name="TextBox 38"/>
          <p:cNvSpPr txBox="1"/>
          <p:nvPr/>
        </p:nvSpPr>
        <p:spPr>
          <a:xfrm>
            <a:off x="8619643" y="6464455"/>
            <a:ext cx="396000"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20</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3313159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6.png"/>
          <p:cNvPicPr>
            <a:picLocks noChangeAspect="1"/>
          </p:cNvPicPr>
          <p:nvPr/>
        </p:nvPicPr>
        <p:blipFill>
          <a:blip r:embed="rId2" cstate="print"/>
          <a:srcRect l="1579" t="348" r="47388" b="57669"/>
          <a:stretch>
            <a:fillRect/>
          </a:stretch>
        </p:blipFill>
        <p:spPr>
          <a:xfrm>
            <a:off x="611560" y="2957368"/>
            <a:ext cx="1656184" cy="1656184"/>
          </a:xfrm>
          <a:prstGeom prst="rect">
            <a:avLst/>
          </a:prstGeom>
        </p:spPr>
      </p:pic>
      <p:pic>
        <p:nvPicPr>
          <p:cNvPr id="3" name="Picture 2" descr="5.png"/>
          <p:cNvPicPr>
            <a:picLocks noChangeAspect="1"/>
          </p:cNvPicPr>
          <p:nvPr/>
        </p:nvPicPr>
        <p:blipFill>
          <a:blip r:embed="rId3" cstate="print"/>
          <a:srcRect l="7743" t="5112" r="13541" b="2879"/>
          <a:stretch>
            <a:fillRect/>
          </a:stretch>
        </p:blipFill>
        <p:spPr>
          <a:xfrm>
            <a:off x="251519" y="5040"/>
            <a:ext cx="3744416" cy="1104910"/>
          </a:xfrm>
          <a:prstGeom prst="rect">
            <a:avLst/>
          </a:prstGeom>
        </p:spPr>
      </p:pic>
      <p:sp>
        <p:nvSpPr>
          <p:cNvPr id="4" name="TextBox 3"/>
          <p:cNvSpPr txBox="1"/>
          <p:nvPr/>
        </p:nvSpPr>
        <p:spPr>
          <a:xfrm>
            <a:off x="179512" y="1157168"/>
            <a:ext cx="3888432" cy="1077218"/>
          </a:xfrm>
          <a:prstGeom prst="rect">
            <a:avLst/>
          </a:prstGeom>
          <a:noFill/>
        </p:spPr>
        <p:txBody>
          <a:bodyPr wrap="square" rtlCol="0">
            <a:spAutoFit/>
          </a:bodyPr>
          <a:lstStyle/>
          <a:p>
            <a:pPr algn="just"/>
            <a:r>
              <a:rPr lang="ru-RU" sz="800" b="1" dirty="0" smtClean="0"/>
              <a:t>Фиг. 1:</a:t>
            </a:r>
            <a:r>
              <a:rPr lang="en-US" sz="800" b="1" dirty="0" smtClean="0"/>
              <a:t> </a:t>
            </a:r>
            <a:r>
              <a:rPr lang="en-US" sz="800" dirty="0" smtClean="0"/>
              <a:t>Installed in the car (Position when  the vehicle is been driving.) The position (only  this position) is suitable for the baby car seat installed on the vehicle seat.</a:t>
            </a:r>
            <a:endParaRPr lang="bg-BG" sz="800" dirty="0" smtClean="0"/>
          </a:p>
          <a:p>
            <a:pPr algn="just"/>
            <a:r>
              <a:rPr lang="ru-RU" sz="800" b="1" dirty="0" smtClean="0"/>
              <a:t>Фиг. 2: </a:t>
            </a:r>
            <a:r>
              <a:rPr lang="en-US" sz="800" dirty="0" smtClean="0"/>
              <a:t>Straight up for carrying. </a:t>
            </a:r>
            <a:endParaRPr lang="ru-RU" sz="800" dirty="0" smtClean="0"/>
          </a:p>
          <a:p>
            <a:pPr algn="just"/>
            <a:r>
              <a:rPr lang="ru-RU" sz="800" b="1" dirty="0" smtClean="0"/>
              <a:t>Фиг. 3:</a:t>
            </a:r>
            <a:r>
              <a:rPr lang="en-US" sz="800" b="1" dirty="0" smtClean="0"/>
              <a:t> </a:t>
            </a:r>
            <a:r>
              <a:rPr lang="en-US" sz="800" dirty="0" smtClean="0"/>
              <a:t>Handle clicked back to initiate the rocking feature.</a:t>
            </a:r>
            <a:endParaRPr lang="bg-BG" sz="800" dirty="0" smtClean="0"/>
          </a:p>
          <a:p>
            <a:pPr algn="just"/>
            <a:r>
              <a:rPr lang="ru-RU" sz="800" b="1" dirty="0" smtClean="0"/>
              <a:t>Фиг. 4: </a:t>
            </a:r>
            <a:r>
              <a:rPr lang="en-US" sz="800" dirty="0" smtClean="0"/>
              <a:t>Handle clicked down for a more upright sitting position, easy for feeding. </a:t>
            </a:r>
          </a:p>
          <a:p>
            <a:pPr algn="just"/>
            <a:endParaRPr lang="en-US" sz="800" dirty="0" smtClean="0"/>
          </a:p>
          <a:p>
            <a:pPr algn="just"/>
            <a:r>
              <a:rPr lang="en-US" sz="800" b="1" dirty="0" smtClean="0"/>
              <a:t>WARNING! </a:t>
            </a:r>
            <a:r>
              <a:rPr lang="en-US" sz="800" dirty="0" smtClean="0"/>
              <a:t>Always ensure that the baby was fitted in the seat firmly by the harness, and the handle is locked in position. </a:t>
            </a:r>
            <a:endParaRPr lang="en-US" sz="800" b="1" dirty="0" smtClean="0"/>
          </a:p>
        </p:txBody>
      </p:sp>
      <p:sp>
        <p:nvSpPr>
          <p:cNvPr id="5" name="TextBox 4"/>
          <p:cNvSpPr txBox="1"/>
          <p:nvPr/>
        </p:nvSpPr>
        <p:spPr>
          <a:xfrm>
            <a:off x="215008" y="2165280"/>
            <a:ext cx="3888432" cy="954107"/>
          </a:xfrm>
          <a:prstGeom prst="rect">
            <a:avLst/>
          </a:prstGeom>
          <a:noFill/>
        </p:spPr>
        <p:txBody>
          <a:bodyPr wrap="square" rtlCol="0">
            <a:spAutoFit/>
          </a:bodyPr>
          <a:lstStyle/>
          <a:p>
            <a:pPr algn="just"/>
            <a:r>
              <a:rPr lang="ru-RU" sz="800" b="1" dirty="0" smtClean="0"/>
              <a:t>5. </a:t>
            </a:r>
            <a:r>
              <a:rPr lang="en-US" sz="800" b="1" dirty="0" smtClean="0"/>
              <a:t>Securing the infant carrier</a:t>
            </a:r>
            <a:endParaRPr lang="ru-RU" sz="800" b="1" dirty="0" smtClean="0"/>
          </a:p>
          <a:p>
            <a:pPr algn="just"/>
            <a:r>
              <a:rPr lang="ru-RU" sz="800" dirty="0" smtClean="0"/>
              <a:t>* </a:t>
            </a:r>
            <a:r>
              <a:rPr lang="en-US" sz="800" dirty="0" smtClean="0"/>
              <a:t>Please read the operating handbook in your vehicle to inform yourself about the basics concerning children’s seats in vehicles.</a:t>
            </a:r>
            <a:endParaRPr lang="ru-RU" sz="800" dirty="0" smtClean="0"/>
          </a:p>
          <a:p>
            <a:pPr algn="just"/>
            <a:r>
              <a:rPr lang="ru-RU" sz="800" dirty="0" smtClean="0"/>
              <a:t>* </a:t>
            </a:r>
            <a:r>
              <a:rPr lang="en-US" sz="800" dirty="0" smtClean="0"/>
              <a:t>DO NOT place this baby seat on seats with front airbags.</a:t>
            </a:r>
            <a:endParaRPr lang="ru-RU" sz="800" dirty="0" smtClean="0"/>
          </a:p>
          <a:p>
            <a:pPr algn="just"/>
            <a:r>
              <a:rPr lang="ru-RU" sz="800" dirty="0" smtClean="0"/>
              <a:t>* </a:t>
            </a:r>
            <a:r>
              <a:rPr lang="en-US" sz="800" dirty="0" smtClean="0"/>
              <a:t>This baby car seat can only be installed using a three-point vehicle belt.</a:t>
            </a:r>
            <a:endParaRPr lang="ru-RU" sz="800" dirty="0" smtClean="0"/>
          </a:p>
          <a:p>
            <a:pPr algn="just"/>
            <a:r>
              <a:rPr lang="ru-RU" sz="800" dirty="0" smtClean="0"/>
              <a:t>* </a:t>
            </a:r>
            <a:r>
              <a:rPr lang="en-US" sz="800" dirty="0" smtClean="0"/>
              <a:t>The baby car seat  must be installed rearwards facing (in the direction opposite the one in which you are travelling) </a:t>
            </a:r>
            <a:endParaRPr lang="bg-BG" sz="800" dirty="0"/>
          </a:p>
        </p:txBody>
      </p:sp>
      <p:sp>
        <p:nvSpPr>
          <p:cNvPr id="6" name="TextBox 5"/>
          <p:cNvSpPr txBox="1"/>
          <p:nvPr/>
        </p:nvSpPr>
        <p:spPr>
          <a:xfrm>
            <a:off x="1979712" y="4685560"/>
            <a:ext cx="2123728" cy="1569660"/>
          </a:xfrm>
          <a:prstGeom prst="rect">
            <a:avLst/>
          </a:prstGeom>
          <a:noFill/>
        </p:spPr>
        <p:txBody>
          <a:bodyPr wrap="square" rtlCol="0">
            <a:spAutoFit/>
          </a:bodyPr>
          <a:lstStyle/>
          <a:p>
            <a:r>
              <a:rPr lang="en-US" sz="800" b="1" dirty="0" smtClean="0"/>
              <a:t>Step. 1: </a:t>
            </a:r>
            <a:r>
              <a:rPr lang="en-US" sz="800" dirty="0" smtClean="0"/>
              <a:t>Adjust the handle to the forward position (1)</a:t>
            </a:r>
          </a:p>
          <a:p>
            <a:r>
              <a:rPr lang="en-US" sz="800" b="1" dirty="0" smtClean="0"/>
              <a:t>Step. 2: </a:t>
            </a:r>
            <a:r>
              <a:rPr lang="en-US" sz="800" dirty="0" smtClean="0"/>
              <a:t>Put the seat in the car’s seat. (2) Put the baby car seat against the backrest of the vehicle seat. </a:t>
            </a:r>
          </a:p>
          <a:p>
            <a:r>
              <a:rPr lang="en-US" sz="800" b="1" dirty="0" smtClean="0"/>
              <a:t>Step. 3: </a:t>
            </a:r>
            <a:r>
              <a:rPr lang="en-US" sz="800" dirty="0" smtClean="0"/>
              <a:t>Slide the lap belt of the vehicle’s 3-point seatbelt through both lap belt guides. Let the tongue plate snap in the belt lock with a clearly audible “click”. Pull the shoulder belt in narrow direction to tighten the lap belt. Check to make sure the tongue plate is locked by pulling on the belt (3).</a:t>
            </a:r>
            <a:endParaRPr lang="bg-BG" sz="800" b="1" dirty="0"/>
          </a:p>
        </p:txBody>
      </p:sp>
      <p:pic>
        <p:nvPicPr>
          <p:cNvPr id="7" name="Picture 6" descr="6.png"/>
          <p:cNvPicPr>
            <a:picLocks noChangeAspect="1"/>
          </p:cNvPicPr>
          <p:nvPr/>
        </p:nvPicPr>
        <p:blipFill>
          <a:blip r:embed="rId2" cstate="print"/>
          <a:srcRect l="19805" t="42331" r="7290" b="3692"/>
          <a:stretch>
            <a:fillRect/>
          </a:stretch>
        </p:blipFill>
        <p:spPr>
          <a:xfrm>
            <a:off x="211516" y="4685560"/>
            <a:ext cx="1840204" cy="1656184"/>
          </a:xfrm>
          <a:prstGeom prst="rect">
            <a:avLst/>
          </a:prstGeom>
        </p:spPr>
      </p:pic>
      <p:pic>
        <p:nvPicPr>
          <p:cNvPr id="8" name="Picture 7" descr="6.png"/>
          <p:cNvPicPr>
            <a:picLocks noChangeAspect="1"/>
          </p:cNvPicPr>
          <p:nvPr/>
        </p:nvPicPr>
        <p:blipFill>
          <a:blip r:embed="rId2" cstate="print"/>
          <a:srcRect l="56257" t="348" b="57669"/>
          <a:stretch>
            <a:fillRect/>
          </a:stretch>
        </p:blipFill>
        <p:spPr>
          <a:xfrm>
            <a:off x="2411760" y="3005373"/>
            <a:ext cx="1440160" cy="1680187"/>
          </a:xfrm>
          <a:prstGeom prst="rect">
            <a:avLst/>
          </a:prstGeom>
        </p:spPr>
      </p:pic>
      <p:sp>
        <p:nvSpPr>
          <p:cNvPr id="9" name="TextBox 8"/>
          <p:cNvSpPr txBox="1"/>
          <p:nvPr/>
        </p:nvSpPr>
        <p:spPr>
          <a:xfrm>
            <a:off x="179512" y="6497625"/>
            <a:ext cx="396000"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18</a:t>
            </a:r>
            <a:endParaRPr lang="bg-BG" sz="900" b="1" dirty="0">
              <a:latin typeface="Arial" pitchFamily="34" charset="0"/>
              <a:cs typeface="Arial" pitchFamily="34" charset="0"/>
            </a:endParaRPr>
          </a:p>
        </p:txBody>
      </p:sp>
      <p:pic>
        <p:nvPicPr>
          <p:cNvPr id="10" name="Picture 9" descr="7.png"/>
          <p:cNvPicPr>
            <a:picLocks noChangeAspect="1"/>
          </p:cNvPicPr>
          <p:nvPr/>
        </p:nvPicPr>
        <p:blipFill>
          <a:blip r:embed="rId4" cstate="print"/>
          <a:stretch>
            <a:fillRect/>
          </a:stretch>
        </p:blipFill>
        <p:spPr>
          <a:xfrm>
            <a:off x="5088218" y="44835"/>
            <a:ext cx="1374313" cy="1949241"/>
          </a:xfrm>
          <a:prstGeom prst="rect">
            <a:avLst/>
          </a:prstGeom>
        </p:spPr>
      </p:pic>
      <p:sp>
        <p:nvSpPr>
          <p:cNvPr id="11" name="TextBox 10"/>
          <p:cNvSpPr txBox="1"/>
          <p:nvPr/>
        </p:nvSpPr>
        <p:spPr>
          <a:xfrm>
            <a:off x="6240346" y="68642"/>
            <a:ext cx="2808312" cy="1077218"/>
          </a:xfrm>
          <a:prstGeom prst="rect">
            <a:avLst/>
          </a:prstGeom>
          <a:noFill/>
        </p:spPr>
        <p:txBody>
          <a:bodyPr wrap="square" rtlCol="0">
            <a:spAutoFit/>
          </a:bodyPr>
          <a:lstStyle/>
          <a:p>
            <a:pPr algn="just"/>
            <a:r>
              <a:rPr lang="en-US" sz="800" b="1" dirty="0" smtClean="0"/>
              <a:t>Step 4: </a:t>
            </a:r>
            <a:r>
              <a:rPr lang="en-US" sz="800" dirty="0" smtClean="0"/>
              <a:t>Place the diagonal belt in the diagonal belt guide at the back of the seat. Turn the handle of the seat to the appropriate place in the car. (Hearing “click” to be sure the handle has been locked and it should be firmly against the backrest of car’s seat. </a:t>
            </a:r>
            <a:endParaRPr lang="ru-RU" sz="800" dirty="0" smtClean="0"/>
          </a:p>
          <a:p>
            <a:pPr algn="just"/>
            <a:endParaRPr lang="en-US" sz="800" dirty="0" smtClean="0"/>
          </a:p>
          <a:p>
            <a:pPr algn="just"/>
            <a:endParaRPr lang="en-US" sz="800" dirty="0" smtClean="0"/>
          </a:p>
          <a:p>
            <a:pPr algn="just"/>
            <a:r>
              <a:rPr lang="en-US" sz="800" b="1" dirty="0" smtClean="0"/>
              <a:t>Step 5: </a:t>
            </a:r>
            <a:r>
              <a:rPr lang="en-US" sz="800" dirty="0" smtClean="0"/>
              <a:t>Tighten the vehicle’s own 3-point seatbelt by puling hard on the positions showed in fig.5 </a:t>
            </a:r>
            <a:endParaRPr lang="ru-RU" sz="800" b="1" dirty="0" smtClean="0"/>
          </a:p>
        </p:txBody>
      </p:sp>
      <p:sp>
        <p:nvSpPr>
          <p:cNvPr id="12" name="TextBox 11"/>
          <p:cNvSpPr txBox="1"/>
          <p:nvPr/>
        </p:nvSpPr>
        <p:spPr>
          <a:xfrm>
            <a:off x="6240346" y="1052947"/>
            <a:ext cx="2808311" cy="954107"/>
          </a:xfrm>
          <a:prstGeom prst="rect">
            <a:avLst/>
          </a:prstGeom>
          <a:noFill/>
        </p:spPr>
        <p:txBody>
          <a:bodyPr wrap="square" rtlCol="0">
            <a:spAutoFit/>
          </a:bodyPr>
          <a:lstStyle/>
          <a:p>
            <a:pPr algn="just"/>
            <a:r>
              <a:rPr lang="ru-RU" sz="800" dirty="0" smtClean="0"/>
              <a:t>*</a:t>
            </a:r>
            <a:r>
              <a:rPr lang="en-US" sz="800" dirty="0" smtClean="0"/>
              <a:t> Attention: The handle of the seat must be firmly against the backrest of car seat. </a:t>
            </a:r>
            <a:r>
              <a:rPr lang="bg-BG" sz="800" dirty="0" smtClean="0"/>
              <a:t>.</a:t>
            </a:r>
          </a:p>
          <a:p>
            <a:pPr algn="just"/>
            <a:r>
              <a:rPr lang="ru-RU" sz="800" dirty="0" smtClean="0"/>
              <a:t>* </a:t>
            </a:r>
            <a:r>
              <a:rPr lang="en-US" sz="800" dirty="0" smtClean="0"/>
              <a:t>You can release the child if you act the above steps in reversal ways.</a:t>
            </a:r>
            <a:endParaRPr lang="bg-BG" sz="800" dirty="0" smtClean="0"/>
          </a:p>
          <a:p>
            <a:pPr algn="just"/>
            <a:r>
              <a:rPr lang="ru-RU" sz="800" dirty="0" smtClean="0"/>
              <a:t>*</a:t>
            </a:r>
            <a:r>
              <a:rPr lang="en-US" sz="800" dirty="0" smtClean="0"/>
              <a:t> Make sure all the belts’ position is right and they are not twisted. Also check that the cover is not impeding the movement or fit of the belt webbing in any way. </a:t>
            </a:r>
            <a:endParaRPr lang="ru-RU" sz="800" dirty="0" smtClean="0"/>
          </a:p>
        </p:txBody>
      </p:sp>
      <p:pic>
        <p:nvPicPr>
          <p:cNvPr id="13" name="Picture 12" descr="8.png"/>
          <p:cNvPicPr>
            <a:picLocks noChangeAspect="1"/>
          </p:cNvPicPr>
          <p:nvPr/>
        </p:nvPicPr>
        <p:blipFill>
          <a:blip r:embed="rId5" cstate="print"/>
          <a:stretch>
            <a:fillRect/>
          </a:stretch>
        </p:blipFill>
        <p:spPr>
          <a:xfrm>
            <a:off x="5664282" y="2165280"/>
            <a:ext cx="3240360" cy="1335939"/>
          </a:xfrm>
          <a:prstGeom prst="rect">
            <a:avLst/>
          </a:prstGeom>
        </p:spPr>
      </p:pic>
      <p:sp>
        <p:nvSpPr>
          <p:cNvPr id="14" name="TextBox 13"/>
          <p:cNvSpPr txBox="1"/>
          <p:nvPr/>
        </p:nvSpPr>
        <p:spPr>
          <a:xfrm>
            <a:off x="5267730" y="3276484"/>
            <a:ext cx="3888432" cy="584775"/>
          </a:xfrm>
          <a:prstGeom prst="rect">
            <a:avLst/>
          </a:prstGeom>
          <a:noFill/>
        </p:spPr>
        <p:txBody>
          <a:bodyPr wrap="square" rtlCol="0">
            <a:spAutoFit/>
          </a:bodyPr>
          <a:lstStyle/>
          <a:p>
            <a:r>
              <a:rPr lang="ru-RU" sz="800" b="1" dirty="0" smtClean="0"/>
              <a:t>6. </a:t>
            </a:r>
            <a:r>
              <a:rPr lang="en-US" sz="800" b="1" dirty="0" smtClean="0"/>
              <a:t>Securing your baby</a:t>
            </a:r>
            <a:endParaRPr lang="ru-RU" sz="800" b="1" dirty="0" smtClean="0"/>
          </a:p>
          <a:p>
            <a:r>
              <a:rPr lang="ru-RU" sz="800" b="1" dirty="0" smtClean="0"/>
              <a:t>6.1</a:t>
            </a:r>
            <a:r>
              <a:rPr lang="en-US" sz="800" b="1" dirty="0" smtClean="0"/>
              <a:t> Setting the shoulder belt height. </a:t>
            </a:r>
          </a:p>
          <a:p>
            <a:r>
              <a:rPr lang="en-US" sz="800" dirty="0" smtClean="0"/>
              <a:t>Check whether the shoulder belts are set at the right  height for your child. The shoulder belts should be fed into the belt slots that lie at shoulder height or just above. </a:t>
            </a:r>
            <a:r>
              <a:rPr lang="ru-RU" sz="800" b="1" dirty="0" smtClean="0"/>
              <a:t> </a:t>
            </a:r>
            <a:endParaRPr lang="bg-BG" sz="800" dirty="0"/>
          </a:p>
        </p:txBody>
      </p:sp>
      <p:pic>
        <p:nvPicPr>
          <p:cNvPr id="15" name="Picture 2"/>
          <p:cNvPicPr>
            <a:picLocks noChangeAspect="1" noChangeArrowheads="1"/>
          </p:cNvPicPr>
          <p:nvPr/>
        </p:nvPicPr>
        <p:blipFill>
          <a:blip r:embed="rId6" cstate="print"/>
          <a:srcRect/>
          <a:stretch>
            <a:fillRect/>
          </a:stretch>
        </p:blipFill>
        <p:spPr bwMode="auto">
          <a:xfrm>
            <a:off x="5376249" y="3789831"/>
            <a:ext cx="3485510" cy="864096"/>
          </a:xfrm>
          <a:prstGeom prst="rect">
            <a:avLst/>
          </a:prstGeom>
          <a:noFill/>
          <a:ln w="9525">
            <a:noFill/>
            <a:miter lim="800000"/>
            <a:headEnd/>
            <a:tailEnd/>
          </a:ln>
        </p:spPr>
      </p:pic>
      <p:sp>
        <p:nvSpPr>
          <p:cNvPr id="16" name="TextBox 15"/>
          <p:cNvSpPr txBox="1"/>
          <p:nvPr/>
        </p:nvSpPr>
        <p:spPr>
          <a:xfrm>
            <a:off x="5582909" y="4581919"/>
            <a:ext cx="537327" cy="215444"/>
          </a:xfrm>
          <a:prstGeom prst="rect">
            <a:avLst/>
          </a:prstGeom>
          <a:noFill/>
        </p:spPr>
        <p:txBody>
          <a:bodyPr wrap="none" rtlCol="0">
            <a:spAutoFit/>
          </a:bodyPr>
          <a:lstStyle/>
          <a:p>
            <a:pPr algn="just"/>
            <a:r>
              <a:rPr lang="en-US" sz="800" dirty="0" smtClean="0"/>
              <a:t>Too Low</a:t>
            </a:r>
            <a:endParaRPr lang="bg-BG" sz="800" dirty="0"/>
          </a:p>
        </p:txBody>
      </p:sp>
      <p:sp>
        <p:nvSpPr>
          <p:cNvPr id="17" name="TextBox 16"/>
          <p:cNvSpPr txBox="1"/>
          <p:nvPr/>
        </p:nvSpPr>
        <p:spPr>
          <a:xfrm>
            <a:off x="6845529" y="4581919"/>
            <a:ext cx="546945" cy="215444"/>
          </a:xfrm>
          <a:prstGeom prst="rect">
            <a:avLst/>
          </a:prstGeom>
          <a:noFill/>
        </p:spPr>
        <p:txBody>
          <a:bodyPr wrap="none" rtlCol="0">
            <a:spAutoFit/>
          </a:bodyPr>
          <a:lstStyle/>
          <a:p>
            <a:r>
              <a:rPr lang="en-US" sz="800" dirty="0" smtClean="0"/>
              <a:t>Too high</a:t>
            </a:r>
            <a:endParaRPr lang="bg-BG" sz="800" dirty="0"/>
          </a:p>
        </p:txBody>
      </p:sp>
      <p:sp>
        <p:nvSpPr>
          <p:cNvPr id="18" name="TextBox 17"/>
          <p:cNvSpPr txBox="1"/>
          <p:nvPr/>
        </p:nvSpPr>
        <p:spPr>
          <a:xfrm>
            <a:off x="8098264" y="4581919"/>
            <a:ext cx="612668" cy="215444"/>
          </a:xfrm>
          <a:prstGeom prst="rect">
            <a:avLst/>
          </a:prstGeom>
          <a:noFill/>
        </p:spPr>
        <p:txBody>
          <a:bodyPr wrap="none" rtlCol="0">
            <a:spAutoFit/>
          </a:bodyPr>
          <a:lstStyle/>
          <a:p>
            <a:r>
              <a:rPr lang="en-US" sz="800" b="1" dirty="0" smtClean="0"/>
              <a:t>CORRECT!</a:t>
            </a:r>
            <a:endParaRPr lang="bg-BG" sz="800" b="1" dirty="0"/>
          </a:p>
        </p:txBody>
      </p:sp>
      <p:sp>
        <p:nvSpPr>
          <p:cNvPr id="19" name="TextBox 18"/>
          <p:cNvSpPr txBox="1"/>
          <p:nvPr/>
        </p:nvSpPr>
        <p:spPr>
          <a:xfrm>
            <a:off x="5232234" y="4818849"/>
            <a:ext cx="3888432" cy="338554"/>
          </a:xfrm>
          <a:prstGeom prst="rect">
            <a:avLst/>
          </a:prstGeom>
          <a:noFill/>
        </p:spPr>
        <p:txBody>
          <a:bodyPr wrap="square" rtlCol="0">
            <a:spAutoFit/>
          </a:bodyPr>
          <a:lstStyle/>
          <a:p>
            <a:pPr algn="just"/>
            <a:r>
              <a:rPr lang="en-US" sz="800" dirty="0" smtClean="0"/>
              <a:t>If the height of your shoulder belts in child car seat is not fit for your child, adjust the height of the shoulder belts , please proceed as follows:</a:t>
            </a:r>
            <a:endParaRPr lang="bg-BG" sz="800" dirty="0"/>
          </a:p>
        </p:txBody>
      </p:sp>
      <p:pic>
        <p:nvPicPr>
          <p:cNvPr id="20" name="Picture 19" descr="10.png"/>
          <p:cNvPicPr>
            <a:picLocks noChangeAspect="1"/>
          </p:cNvPicPr>
          <p:nvPr/>
        </p:nvPicPr>
        <p:blipFill>
          <a:blip r:embed="rId7" cstate="print"/>
          <a:srcRect l="10000" t="4212" r="5000" b="7335"/>
          <a:stretch>
            <a:fillRect/>
          </a:stretch>
        </p:blipFill>
        <p:spPr>
          <a:xfrm>
            <a:off x="5376250" y="5102338"/>
            <a:ext cx="1152128" cy="1423217"/>
          </a:xfrm>
          <a:prstGeom prst="rect">
            <a:avLst/>
          </a:prstGeom>
        </p:spPr>
      </p:pic>
      <p:sp>
        <p:nvSpPr>
          <p:cNvPr id="21" name="TextBox 20"/>
          <p:cNvSpPr txBox="1"/>
          <p:nvPr/>
        </p:nvSpPr>
        <p:spPr>
          <a:xfrm>
            <a:off x="6600386" y="5446015"/>
            <a:ext cx="2448271" cy="215444"/>
          </a:xfrm>
          <a:prstGeom prst="rect">
            <a:avLst/>
          </a:prstGeom>
          <a:noFill/>
        </p:spPr>
        <p:txBody>
          <a:bodyPr wrap="square" rtlCol="0">
            <a:spAutoFit/>
          </a:bodyPr>
          <a:lstStyle/>
          <a:p>
            <a:r>
              <a:rPr lang="en-US" sz="800" b="1" dirty="0" smtClean="0"/>
              <a:t>Step 1: </a:t>
            </a:r>
            <a:r>
              <a:rPr lang="en-US" sz="800" dirty="0" smtClean="0"/>
              <a:t>Loosen the shoulder harness (see point 6.2)</a:t>
            </a:r>
            <a:endParaRPr lang="bg-BG" sz="800" b="1" dirty="0"/>
          </a:p>
        </p:txBody>
      </p:sp>
      <p:sp>
        <p:nvSpPr>
          <p:cNvPr id="22" name="TextBox 21"/>
          <p:cNvSpPr txBox="1"/>
          <p:nvPr/>
        </p:nvSpPr>
        <p:spPr>
          <a:xfrm>
            <a:off x="6600386" y="5991882"/>
            <a:ext cx="2520280" cy="461665"/>
          </a:xfrm>
          <a:prstGeom prst="rect">
            <a:avLst/>
          </a:prstGeom>
          <a:noFill/>
        </p:spPr>
        <p:txBody>
          <a:bodyPr wrap="square" rtlCol="0">
            <a:spAutoFit/>
          </a:bodyPr>
          <a:lstStyle/>
          <a:p>
            <a:pPr algn="just"/>
            <a:r>
              <a:rPr lang="en-US" sz="800" b="1" dirty="0" smtClean="0"/>
              <a:t>Step 2:  </a:t>
            </a:r>
            <a:r>
              <a:rPr lang="en-US" sz="800" dirty="0" smtClean="0"/>
              <a:t>Pull out the buckle tongues from the chest pad and the slots on the cover and the shell, then thread them into the corresponding belt slots. </a:t>
            </a:r>
            <a:endParaRPr lang="bg-BG" sz="800" b="1" dirty="0"/>
          </a:p>
        </p:txBody>
      </p:sp>
      <p:sp>
        <p:nvSpPr>
          <p:cNvPr id="23" name="TextBox 22"/>
          <p:cNvSpPr txBox="1"/>
          <p:nvPr/>
        </p:nvSpPr>
        <p:spPr>
          <a:xfrm>
            <a:off x="5304242" y="1980340"/>
            <a:ext cx="3851920" cy="584775"/>
          </a:xfrm>
          <a:prstGeom prst="rect">
            <a:avLst/>
          </a:prstGeom>
          <a:noFill/>
        </p:spPr>
        <p:txBody>
          <a:bodyPr wrap="square" rtlCol="0">
            <a:spAutoFit/>
          </a:bodyPr>
          <a:lstStyle/>
          <a:p>
            <a:r>
              <a:rPr lang="ru-RU" sz="800" dirty="0" smtClean="0"/>
              <a:t>* </a:t>
            </a:r>
            <a:r>
              <a:rPr lang="en-US" sz="800" dirty="0" smtClean="0"/>
              <a:t>The satisfactory position of the adult safety-belt buckle relative to the child car seat is as (6). (7) is incorrect. You can contact the child car seat manufacturer if in doubt about this point. </a:t>
            </a:r>
            <a:endParaRPr lang="bg-BG" sz="800" b="1" dirty="0" smtClean="0"/>
          </a:p>
          <a:p>
            <a:endParaRPr lang="bg-BG" sz="800" dirty="0"/>
          </a:p>
        </p:txBody>
      </p:sp>
      <p:sp>
        <p:nvSpPr>
          <p:cNvPr id="24" name="TextBox 23"/>
          <p:cNvSpPr txBox="1"/>
          <p:nvPr/>
        </p:nvSpPr>
        <p:spPr>
          <a:xfrm>
            <a:off x="8652658" y="6487861"/>
            <a:ext cx="396000"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19</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1533560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4034" y="6535148"/>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a:t>
            </a:r>
            <a:endParaRPr lang="bg-BG" sz="900" b="1" dirty="0">
              <a:latin typeface="Arial" pitchFamily="34" charset="0"/>
              <a:cs typeface="Arial" pitchFamily="34" charset="0"/>
            </a:endParaRPr>
          </a:p>
        </p:txBody>
      </p:sp>
      <p:sp>
        <p:nvSpPr>
          <p:cNvPr id="8" name="TextBox 7"/>
          <p:cNvSpPr txBox="1"/>
          <p:nvPr/>
        </p:nvSpPr>
        <p:spPr>
          <a:xfrm>
            <a:off x="179512" y="3991704"/>
            <a:ext cx="3816424" cy="2431435"/>
          </a:xfrm>
          <a:prstGeom prst="rect">
            <a:avLst/>
          </a:prstGeom>
          <a:noFill/>
        </p:spPr>
        <p:txBody>
          <a:bodyPr wrap="square" rtlCol="0">
            <a:spAutoFit/>
          </a:bodyPr>
          <a:lstStyle/>
          <a:p>
            <a:pPr algn="just"/>
            <a:r>
              <a:rPr lang="en-US" sz="800" b="1" dirty="0" smtClean="0"/>
              <a:t>I. </a:t>
            </a:r>
            <a:r>
              <a:rPr lang="bg-BG" sz="800" b="1" dirty="0" smtClean="0"/>
              <a:t>ПРЕПОРЪКИ И ПРЕДУПРЕЖДЕНИЯ ЗА БЕЗОПАСНА УПОТРЕБА</a:t>
            </a:r>
            <a:endParaRPr lang="bg-BG" sz="800" dirty="0" smtClean="0"/>
          </a:p>
          <a:p>
            <a:pPr algn="just"/>
            <a:r>
              <a:rPr lang="ru-RU" sz="800" dirty="0" smtClean="0"/>
              <a:t>1. Никога не оставяйте детето без надзор от възрастен, докато е в столчето за</a:t>
            </a:r>
            <a:r>
              <a:rPr lang="en-US" sz="800" dirty="0" smtClean="0"/>
              <a:t> </a:t>
            </a:r>
            <a:r>
              <a:rPr lang="ru-RU" sz="800" dirty="0" smtClean="0"/>
              <a:t>автомобил.</a:t>
            </a:r>
          </a:p>
          <a:p>
            <a:pPr algn="just"/>
            <a:r>
              <a:rPr lang="ru-RU" sz="800" dirty="0" smtClean="0"/>
              <a:t>2. За максимална защита, като най-безопасна позиция в повечето автомобили се</a:t>
            </a:r>
            <a:r>
              <a:rPr lang="en-US" sz="800" dirty="0" smtClean="0"/>
              <a:t> </a:t>
            </a:r>
            <a:r>
              <a:rPr lang="ru-RU" sz="800" dirty="0" smtClean="0"/>
              <a:t>препоръчва</a:t>
            </a:r>
            <a:r>
              <a:rPr lang="en-US" sz="800" dirty="0" smtClean="0"/>
              <a:t> </a:t>
            </a:r>
            <a:r>
              <a:rPr lang="ru-RU" sz="800" dirty="0" smtClean="0"/>
              <a:t>централната позиция на задната седалка.</a:t>
            </a:r>
          </a:p>
          <a:p>
            <a:pPr algn="just"/>
            <a:r>
              <a:rPr lang="ru-RU" sz="800" dirty="0" smtClean="0"/>
              <a:t>3. Преди монтиране на столчето, моля, прегледайте инструкциите на Вашия</a:t>
            </a:r>
            <a:r>
              <a:rPr lang="en-US" sz="800" dirty="0" smtClean="0"/>
              <a:t> </a:t>
            </a:r>
            <a:r>
              <a:rPr lang="ru-RU" sz="800" dirty="0" smtClean="0"/>
              <a:t>автомобил за</a:t>
            </a:r>
            <a:r>
              <a:rPr lang="en-US" sz="800" dirty="0" smtClean="0"/>
              <a:t> </a:t>
            </a:r>
            <a:r>
              <a:rPr lang="ru-RU" sz="800" dirty="0" smtClean="0"/>
              <a:t>информация относно въздушните възглавници и условията за превоз на деца. </a:t>
            </a:r>
            <a:endParaRPr lang="en-US" sz="800" dirty="0" smtClean="0"/>
          </a:p>
          <a:p>
            <a:pPr algn="just"/>
            <a:r>
              <a:rPr lang="ru-RU" sz="800" dirty="0" smtClean="0"/>
              <a:t>ВНИМАНИЕ!</a:t>
            </a:r>
            <a:r>
              <a:rPr lang="en-US" sz="800" dirty="0" smtClean="0"/>
              <a:t> </a:t>
            </a:r>
            <a:r>
              <a:rPr lang="ru-RU" sz="800" dirty="0" smtClean="0"/>
              <a:t>НИКОГА НЕ ПОСТАВЯЙТЕ СТОЛЧЕТО НА ПЪТНИЧЕСКА СЕДАЛКА, ОБОРУДВАНА С</a:t>
            </a:r>
            <a:r>
              <a:rPr lang="en-US" sz="800" dirty="0" smtClean="0"/>
              <a:t> </a:t>
            </a:r>
            <a:r>
              <a:rPr lang="ru-RU" sz="800" dirty="0" smtClean="0"/>
              <a:t>ВЪЗДУШНА ВЪЗГЛАВНИЦА! ТОВА МОЖЕ ДА ДОВЕДЕ ДО СМЪРТ ИЛИ СЕРИОЗНО</a:t>
            </a:r>
            <a:r>
              <a:rPr lang="en-US" sz="800" dirty="0" smtClean="0"/>
              <a:t> </a:t>
            </a:r>
            <a:r>
              <a:rPr lang="bg-BG" sz="800" dirty="0" smtClean="0"/>
              <a:t>НАРАНЯВАНЕ!</a:t>
            </a:r>
          </a:p>
          <a:p>
            <a:pPr algn="just"/>
            <a:r>
              <a:rPr lang="ru-RU" sz="800" dirty="0" smtClean="0"/>
              <a:t>3. Не правете изменения, подобрения и не добавяйте нови аксесоари или подложки</a:t>
            </a:r>
            <a:r>
              <a:rPr lang="en-US" sz="800" dirty="0" smtClean="0"/>
              <a:t> </a:t>
            </a:r>
            <a:r>
              <a:rPr lang="ru-RU" sz="800" dirty="0" smtClean="0"/>
              <a:t>върху</a:t>
            </a:r>
            <a:r>
              <a:rPr lang="en-US" sz="800" dirty="0" smtClean="0"/>
              <a:t> </a:t>
            </a:r>
            <a:r>
              <a:rPr lang="ru-RU" sz="800" dirty="0" smtClean="0"/>
              <a:t>конструкцията на столчето за автомобил освен тези предвидени от</a:t>
            </a:r>
            <a:r>
              <a:rPr lang="en-US" sz="800" dirty="0" smtClean="0"/>
              <a:t> </a:t>
            </a:r>
            <a:r>
              <a:rPr lang="ru-RU" sz="800" dirty="0" smtClean="0"/>
              <a:t>производителя и без</a:t>
            </a:r>
            <a:r>
              <a:rPr lang="en-US" sz="800" dirty="0" smtClean="0"/>
              <a:t> </a:t>
            </a:r>
            <a:r>
              <a:rPr lang="ru-RU" sz="800" dirty="0" smtClean="0"/>
              <a:t>предварителното одобрение на оторизирана организация. Моля, уверете се, че следвате</a:t>
            </a:r>
            <a:r>
              <a:rPr lang="en-US" sz="800" dirty="0" smtClean="0"/>
              <a:t> </a:t>
            </a:r>
            <a:r>
              <a:rPr lang="ru-RU" sz="800" dirty="0" smtClean="0"/>
              <a:t>внимателно инструкциите на производителя, когато поставяте и нагласяте тази</a:t>
            </a:r>
            <a:r>
              <a:rPr lang="en-US" sz="800" dirty="0" smtClean="0"/>
              <a:t> </a:t>
            </a:r>
            <a:r>
              <a:rPr lang="bg-BG" sz="800" dirty="0" smtClean="0"/>
              <a:t>обезопасяваща система за деца.</a:t>
            </a:r>
          </a:p>
          <a:p>
            <a:pPr algn="just"/>
            <a:r>
              <a:rPr lang="ru-RU" sz="800" b="1" dirty="0" smtClean="0"/>
              <a:t>4. Това столче за кола се поставя само по посоката, обратна на движение!</a:t>
            </a:r>
            <a:r>
              <a:rPr lang="en-US" sz="800" b="1" dirty="0" smtClean="0"/>
              <a:t> </a:t>
            </a:r>
            <a:r>
              <a:rPr lang="ru-RU" sz="800" dirty="0" smtClean="0"/>
              <a:t>Никога не поставяйте на седалки, обърнати настрани на посоката на движение или насочени</a:t>
            </a:r>
            <a:r>
              <a:rPr lang="en-US" sz="800" dirty="0" smtClean="0"/>
              <a:t> </a:t>
            </a:r>
            <a:r>
              <a:rPr lang="ru-RU" sz="800" dirty="0" smtClean="0"/>
              <a:t>в посока, обратна на посоката на движение.</a:t>
            </a:r>
          </a:p>
        </p:txBody>
      </p:sp>
      <p:sp>
        <p:nvSpPr>
          <p:cNvPr id="14" name="TextBox 13"/>
          <p:cNvSpPr txBox="1"/>
          <p:nvPr/>
        </p:nvSpPr>
        <p:spPr>
          <a:xfrm>
            <a:off x="71406" y="60241"/>
            <a:ext cx="396000" cy="180000"/>
          </a:xfrm>
          <a:prstGeom prst="round2DiagRect">
            <a:avLst/>
          </a:prstGeom>
          <a:noFill/>
          <a:ln w="28575">
            <a:solidFill>
              <a:schemeClr val="tx1"/>
            </a:solidFill>
          </a:ln>
        </p:spPr>
        <p:txBody>
          <a:bodyPr wrap="square" rtlCol="0" anchor="ctr">
            <a:spAutoFit/>
          </a:bodyPr>
          <a:lstStyle/>
          <a:p>
            <a:pPr algn="ctr"/>
            <a:r>
              <a:rPr lang="en-US" sz="1000" b="1" dirty="0" smtClean="0"/>
              <a:t>BG</a:t>
            </a:r>
            <a:endParaRPr lang="bg-BG" sz="1000" b="1" dirty="0"/>
          </a:p>
        </p:txBody>
      </p:sp>
      <p:sp>
        <p:nvSpPr>
          <p:cNvPr id="15" name="TextBox 14"/>
          <p:cNvSpPr txBox="1"/>
          <p:nvPr/>
        </p:nvSpPr>
        <p:spPr>
          <a:xfrm>
            <a:off x="179952" y="260648"/>
            <a:ext cx="3815984" cy="3785652"/>
          </a:xfrm>
          <a:prstGeom prst="rect">
            <a:avLst/>
          </a:prstGeom>
          <a:noFill/>
        </p:spPr>
        <p:txBody>
          <a:bodyPr wrap="square" rtlCol="0">
            <a:spAutoFit/>
          </a:bodyPr>
          <a:lstStyle/>
          <a:p>
            <a:pPr algn="just"/>
            <a:r>
              <a:rPr lang="ru-RU" sz="800" dirty="0" smtClean="0">
                <a:cs typeface="Arial" pitchFamily="34" charset="0"/>
              </a:rPr>
              <a:t>Този продукт представлява универсална  обезопасяваща система за деца, одобрена под стандарт ECE R44/04 за тегловна група 0+ за деца с тегло от 0 до 13 кг. За тегловна група 0+ столчето се поставя в посока обратна на посоката на движение на автомобила и детето е с лице към задната седалка.</a:t>
            </a:r>
          </a:p>
          <a:p>
            <a:pPr algn="just"/>
            <a:r>
              <a:rPr lang="ru-RU" sz="800" dirty="0" smtClean="0">
                <a:cs typeface="Arial" pitchFamily="34" charset="0"/>
              </a:rPr>
              <a:t>Тази система за обезопасяване на децата е подходяща само ако одобрените автомобили са оборудвани с 3-точкови статични или прибиращи се предпазни колани, съответстващи на изискванията на Наредба No. 16 на UN/ECE или други еквивалентни стандарти.</a:t>
            </a:r>
            <a:r>
              <a:rPr lang="en-US" sz="800" dirty="0" smtClean="0">
                <a:cs typeface="Arial" pitchFamily="34" charset="0"/>
              </a:rPr>
              <a:t> </a:t>
            </a:r>
            <a:r>
              <a:rPr lang="ru-RU" sz="800" dirty="0" smtClean="0">
                <a:cs typeface="Arial" pitchFamily="34" charset="0"/>
              </a:rPr>
              <a:t>Проверете в инструкциите на ваш</a:t>
            </a:r>
            <a:r>
              <a:rPr lang="bg-BG" sz="800" dirty="0" smtClean="0">
                <a:cs typeface="Arial" pitchFamily="34" charset="0"/>
              </a:rPr>
              <a:t>ия автомобил </a:t>
            </a:r>
            <a:r>
              <a:rPr lang="ru-RU" sz="800" dirty="0" smtClean="0">
                <a:cs typeface="Arial" pitchFamily="34" charset="0"/>
              </a:rPr>
              <a:t>дали може да се постави в нея тази универсална предпазна система за деца от упоменатите тегловни групи.</a:t>
            </a:r>
          </a:p>
          <a:p>
            <a:pPr algn="just"/>
            <a:r>
              <a:rPr lang="ru-RU" sz="800" b="1" dirty="0" smtClean="0">
                <a:cs typeface="Arial" pitchFamily="34" charset="0"/>
              </a:rPr>
              <a:t>ВНИМАНИЕ! </a:t>
            </a:r>
            <a:r>
              <a:rPr lang="ru-RU" sz="800" dirty="0" smtClean="0">
                <a:cs typeface="Arial" pitchFamily="34" charset="0"/>
              </a:rPr>
              <a:t>Обезопасяващата система съответства на изискванията на Наредба 44 на Икономическата комисия за Европа на Организацията на Обединените нации (UN/ECE Регулация No.16). </a:t>
            </a:r>
          </a:p>
          <a:p>
            <a:pPr algn="just"/>
            <a:r>
              <a:rPr lang="ru-RU" sz="800" b="1" dirty="0" smtClean="0">
                <a:cs typeface="Arial" pitchFamily="34" charset="0"/>
              </a:rPr>
              <a:t>ВНИМАНИЕ! </a:t>
            </a:r>
            <a:r>
              <a:rPr lang="ru-RU" sz="800" dirty="0" smtClean="0">
                <a:cs typeface="Arial" pitchFamily="34" charset="0"/>
              </a:rPr>
              <a:t>Ако не следвате която и да е от следните инструкции, може да се стигне до нараняване на вашето дете при едно внезапно спиране на вашия автомобил или при катастрофа. Вие носите отговорност за безопасността на детето при неспазване и несъобразяване с  указанията и препоръките, изброени в този наръчник! Уверете се, че всеки, който ползва столчето, е запознат с инструкциите и препоръките и ги спазва.</a:t>
            </a:r>
          </a:p>
          <a:p>
            <a:pPr algn="just"/>
            <a:r>
              <a:rPr lang="ru-RU" sz="800" dirty="0" smtClean="0">
                <a:cs typeface="Arial" pitchFamily="34" charset="0"/>
              </a:rPr>
              <a:t>Моля, запомнете, че нито една обезопасяваща система за деца не може да гарантира абсолютно предпазване от нараняване по време на внезапно спиране, удар или катастрофа. Шофирайте с повишено внимание, когато детето Ви е в автомобила! Обърнете внимание на предупрежденията и осигурете всички необходими предпазни мерки, за да предотвратите риска от нараняване или увреждане на детето и да осигурите неговата безопасност.</a:t>
            </a:r>
            <a:endParaRPr lang="ru-RU" sz="800" b="1" dirty="0" smtClean="0">
              <a:cs typeface="Arial" pitchFamily="34" charset="0"/>
            </a:endParaRPr>
          </a:p>
          <a:p>
            <a:pPr algn="just"/>
            <a:r>
              <a:rPr lang="ru-RU" sz="800" b="1" dirty="0" smtClean="0">
                <a:cs typeface="Arial" pitchFamily="34" charset="0"/>
              </a:rPr>
              <a:t>ВНИМАНИЕ! ИЗКЛЮЧИТЕЛНО ОПАСНО! НЕ ПОСТАВЯЙТЕ СТОЛА ЗА КОЛА В ПРЕВОЗНОТО СРЕДСТВО НА СЕДАЛКИ С ВЪЗДУШНИ ВЪЗГЛАВНИЦИ (SRS).</a:t>
            </a:r>
            <a:endParaRPr lang="ru-RU" sz="800" dirty="0" smtClean="0">
              <a:cs typeface="Arial" pitchFamily="34" charset="0"/>
            </a:endParaRPr>
          </a:p>
          <a:p>
            <a:pPr algn="just"/>
            <a:r>
              <a:rPr lang="ru-RU" sz="800" b="1" dirty="0" smtClean="0">
                <a:cs typeface="Arial" pitchFamily="34" charset="0"/>
              </a:rPr>
              <a:t>МОЛЯ, ПРОЧЕТЕТЕ ИНСТРУКЦИИТЕ ВНИМАТЕЛНО ПРЕДИ МОНТИРАНЕТО НА СТОЛА ЗА КОЛА В ПРЕВОЗНОТО СРЕДСТВО, ЗАЩОТО НЕПРАВИЛНОТО МУ ПОСТАВЯНЕ МОЖЕ ДА БЪДЕ ОПАСНО.</a:t>
            </a:r>
            <a:endParaRPr lang="bg-BG" sz="800" b="1" dirty="0">
              <a:cs typeface="Arial" pitchFamily="34" charset="0"/>
            </a:endParaRPr>
          </a:p>
        </p:txBody>
      </p:sp>
      <p:pic>
        <p:nvPicPr>
          <p:cNvPr id="16" name="Picture 15" descr="13.png"/>
          <p:cNvPicPr>
            <a:picLocks noChangeAspect="1"/>
          </p:cNvPicPr>
          <p:nvPr/>
        </p:nvPicPr>
        <p:blipFill>
          <a:blip r:embed="rId2" cstate="print"/>
          <a:stretch>
            <a:fillRect/>
          </a:stretch>
        </p:blipFill>
        <p:spPr>
          <a:xfrm>
            <a:off x="5724128" y="5836506"/>
            <a:ext cx="2736304" cy="908195"/>
          </a:xfrm>
          <a:prstGeom prst="rect">
            <a:avLst/>
          </a:prstGeom>
        </p:spPr>
      </p:pic>
      <p:sp>
        <p:nvSpPr>
          <p:cNvPr id="17" name="TextBox 16"/>
          <p:cNvSpPr txBox="1"/>
          <p:nvPr/>
        </p:nvSpPr>
        <p:spPr>
          <a:xfrm>
            <a:off x="5004049" y="88612"/>
            <a:ext cx="3888432" cy="338554"/>
          </a:xfrm>
          <a:prstGeom prst="rect">
            <a:avLst/>
          </a:prstGeom>
          <a:noFill/>
        </p:spPr>
        <p:txBody>
          <a:bodyPr wrap="square" rtlCol="0">
            <a:spAutoFit/>
          </a:bodyPr>
          <a:lstStyle/>
          <a:p>
            <a:r>
              <a:rPr lang="ru-RU" sz="800" dirty="0"/>
              <a:t>Убедитесь, что петли ремней полностью закреплены на металлической пластине, и что обе петли находятся по обе стороны лямок.</a:t>
            </a:r>
            <a:endParaRPr lang="bg-BG" sz="800" dirty="0"/>
          </a:p>
        </p:txBody>
      </p:sp>
      <p:pic>
        <p:nvPicPr>
          <p:cNvPr id="18" name="Picture 17" descr="11.png"/>
          <p:cNvPicPr>
            <a:picLocks noChangeAspect="1"/>
          </p:cNvPicPr>
          <p:nvPr/>
        </p:nvPicPr>
        <p:blipFill>
          <a:blip r:embed="rId3" cstate="print"/>
          <a:srcRect l="3374" t="2700" r="8889" b="5514"/>
          <a:stretch>
            <a:fillRect/>
          </a:stretch>
        </p:blipFill>
        <p:spPr>
          <a:xfrm>
            <a:off x="7812360" y="448652"/>
            <a:ext cx="1152128" cy="1506629"/>
          </a:xfrm>
          <a:prstGeom prst="rect">
            <a:avLst/>
          </a:prstGeom>
        </p:spPr>
      </p:pic>
      <p:sp>
        <p:nvSpPr>
          <p:cNvPr id="19" name="TextBox 18"/>
          <p:cNvSpPr txBox="1"/>
          <p:nvPr/>
        </p:nvSpPr>
        <p:spPr>
          <a:xfrm>
            <a:off x="5040052" y="419360"/>
            <a:ext cx="2376264" cy="1692771"/>
          </a:xfrm>
          <a:prstGeom prst="rect">
            <a:avLst/>
          </a:prstGeom>
          <a:noFill/>
        </p:spPr>
        <p:txBody>
          <a:bodyPr wrap="square" rtlCol="0">
            <a:spAutoFit/>
          </a:bodyPr>
          <a:lstStyle/>
          <a:p>
            <a:r>
              <a:rPr lang="bg-BG" sz="800" b="1" dirty="0"/>
              <a:t>6.2. Ослабление ремней безопасности автокресла</a:t>
            </a:r>
            <a:endParaRPr lang="bg-BG" sz="800" dirty="0"/>
          </a:p>
          <a:p>
            <a:r>
              <a:rPr lang="bg-BG" sz="800" dirty="0"/>
              <a:t>• Ремни безопасности могут быть ослаблены, нажав кнопку под обивкой в передней части мягкого сиденья.</a:t>
            </a:r>
          </a:p>
          <a:p>
            <a:r>
              <a:rPr lang="bg-BG" sz="800" dirty="0"/>
              <a:t>• При нажатии двух грудных лямок одной рукой, нажмите кнопку с надписью «PRESS». Потяните грудные лямки на себя, чтобы расслабить их (см. рисунок справа).</a:t>
            </a:r>
          </a:p>
          <a:p>
            <a:r>
              <a:rPr lang="bg-BG" sz="800" dirty="0"/>
              <a:t>• При нажатии кнопки, чтобы настроить грудные лямки, будьте осторожны, чтобы не прищемить лямку регулировки.</a:t>
            </a:r>
          </a:p>
          <a:p>
            <a:pPr algn="just"/>
            <a:endParaRPr lang="bg-BG" sz="800" dirty="0"/>
          </a:p>
        </p:txBody>
      </p:sp>
      <p:sp>
        <p:nvSpPr>
          <p:cNvPr id="20" name="TextBox 19"/>
          <p:cNvSpPr txBox="1"/>
          <p:nvPr/>
        </p:nvSpPr>
        <p:spPr>
          <a:xfrm>
            <a:off x="7308304" y="808692"/>
            <a:ext cx="576064" cy="584775"/>
          </a:xfrm>
          <a:prstGeom prst="rect">
            <a:avLst/>
          </a:prstGeom>
          <a:noFill/>
        </p:spPr>
        <p:txBody>
          <a:bodyPr wrap="square" rtlCol="0">
            <a:spAutoFit/>
          </a:bodyPr>
          <a:lstStyle/>
          <a:p>
            <a:r>
              <a:rPr lang="bg-BG" sz="800" b="1" dirty="0"/>
              <a:t>Ремни под подушками</a:t>
            </a:r>
          </a:p>
        </p:txBody>
      </p:sp>
      <p:sp>
        <p:nvSpPr>
          <p:cNvPr id="21" name="TextBox 20"/>
          <p:cNvSpPr txBox="1"/>
          <p:nvPr/>
        </p:nvSpPr>
        <p:spPr>
          <a:xfrm>
            <a:off x="5004048" y="2033408"/>
            <a:ext cx="1885453" cy="338554"/>
          </a:xfrm>
          <a:prstGeom prst="rect">
            <a:avLst/>
          </a:prstGeom>
          <a:noFill/>
        </p:spPr>
        <p:txBody>
          <a:bodyPr wrap="none" rtlCol="0">
            <a:spAutoFit/>
          </a:bodyPr>
          <a:lstStyle/>
          <a:p>
            <a:r>
              <a:rPr lang="bg-BG" sz="800" b="1" dirty="0"/>
              <a:t>6.3 Затягивание ремней безопасности</a:t>
            </a:r>
            <a:endParaRPr lang="bg-BG" sz="800" dirty="0"/>
          </a:p>
          <a:p>
            <a:endParaRPr lang="bg-BG" sz="800" dirty="0"/>
          </a:p>
        </p:txBody>
      </p:sp>
      <p:pic>
        <p:nvPicPr>
          <p:cNvPr id="32" name="Picture 2"/>
          <p:cNvPicPr>
            <a:picLocks noChangeAspect="1" noChangeArrowheads="1"/>
          </p:cNvPicPr>
          <p:nvPr/>
        </p:nvPicPr>
        <p:blipFill>
          <a:blip r:embed="rId4" cstate="print"/>
          <a:srcRect/>
          <a:stretch>
            <a:fillRect/>
          </a:stretch>
        </p:blipFill>
        <p:spPr bwMode="auto">
          <a:xfrm>
            <a:off x="5004048" y="2248852"/>
            <a:ext cx="1368152" cy="1805512"/>
          </a:xfrm>
          <a:prstGeom prst="rect">
            <a:avLst/>
          </a:prstGeom>
          <a:noFill/>
          <a:ln w="9525">
            <a:noFill/>
            <a:miter lim="800000"/>
            <a:headEnd/>
            <a:tailEnd/>
          </a:ln>
        </p:spPr>
      </p:pic>
      <p:sp>
        <p:nvSpPr>
          <p:cNvPr id="33" name="TextBox 32"/>
          <p:cNvSpPr txBox="1"/>
          <p:nvPr/>
        </p:nvSpPr>
        <p:spPr>
          <a:xfrm>
            <a:off x="6264188" y="2194902"/>
            <a:ext cx="2664296" cy="1938992"/>
          </a:xfrm>
          <a:prstGeom prst="rect">
            <a:avLst/>
          </a:prstGeom>
          <a:noFill/>
        </p:spPr>
        <p:txBody>
          <a:bodyPr wrap="square" rtlCol="0">
            <a:spAutoFit/>
          </a:bodyPr>
          <a:lstStyle/>
          <a:p>
            <a:r>
              <a:rPr lang="bg-BG" sz="800" dirty="0"/>
              <a:t>• Во-первых, отрегулируйте высоту ремней, как описано в разделе 6.1, а затем продолжите, как описано:</a:t>
            </a:r>
          </a:p>
          <a:p>
            <a:r>
              <a:rPr lang="bg-BG" sz="800" dirty="0"/>
              <a:t>• Освободите ремни, как описано в разделе 6.2, отстегните пряжку - т. 6.4.1 и отложите их в сторону.</a:t>
            </a:r>
          </a:p>
          <a:p>
            <a:r>
              <a:rPr lang="bg-BG" sz="800" dirty="0"/>
              <a:t>• Поместите ребёнка в автокресло. Положите ремни безопасности на плечи.</a:t>
            </a:r>
          </a:p>
          <a:p>
            <a:r>
              <a:rPr lang="bg-BG" sz="800" dirty="0"/>
              <a:t>• Закрепите пряжку, как описано в разделе 4.4.1.</a:t>
            </a:r>
          </a:p>
          <a:p>
            <a:r>
              <a:rPr lang="bg-BG" sz="800" dirty="0"/>
              <a:t>• Потяните грудные лямки вверх, чтобы растянуть поясную ветвь ремня, а затем потяните лямку регулировки, пока все ремни безопасности растянутся и затянутся.</a:t>
            </a:r>
          </a:p>
          <a:p>
            <a:r>
              <a:rPr lang="bg-BG" sz="800" dirty="0"/>
              <a:t>• Ремни безопасности автокресла должны быть оптимально растянуты и затянуты, чтобы не создавать дискомфорт для ребёнка.</a:t>
            </a:r>
          </a:p>
          <a:p>
            <a:pPr algn="just"/>
            <a:endParaRPr lang="bg-BG" sz="800" dirty="0"/>
          </a:p>
        </p:txBody>
      </p:sp>
      <p:sp>
        <p:nvSpPr>
          <p:cNvPr id="34" name="TextBox 33"/>
          <p:cNvSpPr txBox="1"/>
          <p:nvPr/>
        </p:nvSpPr>
        <p:spPr>
          <a:xfrm>
            <a:off x="5004049" y="3977044"/>
            <a:ext cx="3888432" cy="830997"/>
          </a:xfrm>
          <a:prstGeom prst="rect">
            <a:avLst/>
          </a:prstGeom>
          <a:noFill/>
        </p:spPr>
        <p:txBody>
          <a:bodyPr wrap="square" rtlCol="0">
            <a:spAutoFit/>
          </a:bodyPr>
          <a:lstStyle/>
          <a:p>
            <a:pPr algn="just"/>
            <a:r>
              <a:rPr lang="ru-RU" sz="800" dirty="0"/>
              <a:t>ВНИМАНИЕ! Свободные ремни безопасности могут быть опасны. Убедитесь, что они правильно настроены, и затягивайте ремни безопасности каждый раз, перед тем как поместить ребёнка в автокресло.</a:t>
            </a:r>
          </a:p>
          <a:p>
            <a:pPr algn="just"/>
            <a:r>
              <a:rPr lang="ru-RU" sz="800" dirty="0"/>
              <a:t>Ремни должны быть плотно прикреплены к младенцу, не слишком натануты и не слишком свободны.</a:t>
            </a:r>
          </a:p>
          <a:p>
            <a:pPr algn="just"/>
            <a:endParaRPr lang="bg-BG" sz="800" dirty="0"/>
          </a:p>
        </p:txBody>
      </p:sp>
      <p:sp>
        <p:nvSpPr>
          <p:cNvPr id="35" name="TextBox 34"/>
          <p:cNvSpPr txBox="1"/>
          <p:nvPr/>
        </p:nvSpPr>
        <p:spPr>
          <a:xfrm>
            <a:off x="5004049" y="4637001"/>
            <a:ext cx="3888432" cy="1446550"/>
          </a:xfrm>
          <a:prstGeom prst="rect">
            <a:avLst/>
          </a:prstGeom>
          <a:noFill/>
        </p:spPr>
        <p:txBody>
          <a:bodyPr wrap="square" rtlCol="0">
            <a:spAutoFit/>
          </a:bodyPr>
          <a:lstStyle/>
          <a:p>
            <a:r>
              <a:rPr lang="bg-BG" sz="800" b="1" dirty="0"/>
              <a:t>6.4 Использование пряжки ремней безопасности</a:t>
            </a:r>
            <a:endParaRPr lang="bg-BG" sz="800" dirty="0"/>
          </a:p>
          <a:p>
            <a:r>
              <a:rPr lang="bg-BG" sz="800" dirty="0"/>
              <a:t>Шаг 1: Соедините металлические части разъёмов ремня (рис. 1).</a:t>
            </a:r>
          </a:p>
          <a:p>
            <a:r>
              <a:rPr lang="bg-BG" sz="800" dirty="0"/>
              <a:t>Шаг 2: Передвиньте соединенные разъёмы в отверстие в верхней части пряжки, и нажмите, пока не услышите щелчок. (рис. 2)</a:t>
            </a:r>
          </a:p>
          <a:p>
            <a:r>
              <a:rPr lang="bg-BG" sz="800" dirty="0"/>
              <a:t>Шаг 3: Убедитесь, что ремни безопасности должным образом закреплены к пряжке, потянув грудные лямки вверх (рис. 3).</a:t>
            </a:r>
          </a:p>
          <a:p>
            <a:r>
              <a:rPr lang="bg-BG" sz="800" b="1" dirty="0"/>
              <a:t>ВАЖНО! Делайте это каждый раз, когда вы пристёгиваете ремни безопасности автокресла!</a:t>
            </a:r>
            <a:endParaRPr lang="bg-BG" sz="800" dirty="0"/>
          </a:p>
          <a:p>
            <a:r>
              <a:rPr lang="bg-BG" sz="800" b="1" dirty="0"/>
              <a:t>Чтобы освободить ремни безопасности автокресла, нажмите красную кнопку в нижней части пряжки.</a:t>
            </a:r>
            <a:endParaRPr lang="bg-BG" sz="800" dirty="0"/>
          </a:p>
          <a:p>
            <a:pPr algn="just"/>
            <a:endParaRPr lang="bg-BG" sz="800" dirty="0"/>
          </a:p>
        </p:txBody>
      </p:sp>
      <p:sp>
        <p:nvSpPr>
          <p:cNvPr id="36" name="TextBox 35"/>
          <p:cNvSpPr txBox="1"/>
          <p:nvPr/>
        </p:nvSpPr>
        <p:spPr>
          <a:xfrm>
            <a:off x="8624333" y="6557838"/>
            <a:ext cx="396000" cy="255389"/>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35</a:t>
            </a:r>
            <a:endParaRPr lang="bg-BG" sz="900" b="1"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952" y="44624"/>
            <a:ext cx="3815984" cy="6494085"/>
          </a:xfrm>
          <a:prstGeom prst="rect">
            <a:avLst/>
          </a:prstGeom>
          <a:noFill/>
        </p:spPr>
        <p:txBody>
          <a:bodyPr wrap="square" rtlCol="0">
            <a:spAutoFit/>
          </a:bodyPr>
          <a:lstStyle/>
          <a:p>
            <a:pPr algn="just"/>
            <a:r>
              <a:rPr lang="ru-RU" sz="800" dirty="0" smtClean="0"/>
              <a:t>5. Използвайте столчето само по предназначение! То не е конструирано за ползване в</a:t>
            </a:r>
            <a:r>
              <a:rPr lang="en-US" sz="800" dirty="0" smtClean="0"/>
              <a:t> </a:t>
            </a:r>
            <a:r>
              <a:rPr lang="ru-RU" sz="800" dirty="0" smtClean="0"/>
              <a:t>домашни условия и трябва да се използва само в колата!</a:t>
            </a:r>
          </a:p>
          <a:p>
            <a:pPr algn="just"/>
            <a:r>
              <a:rPr lang="ru-RU" sz="800" dirty="0" smtClean="0"/>
              <a:t>6. Уверете се, че предпазният колан за детето и коланът на автомобила са правилно</a:t>
            </a:r>
            <a:r>
              <a:rPr lang="en-US" sz="800" dirty="0" smtClean="0"/>
              <a:t> </a:t>
            </a:r>
            <a:r>
              <a:rPr lang="ru-RU" sz="800" dirty="0" smtClean="0"/>
              <a:t>поставени и затегнати, за да осигурят максимална протекция на вашето дете.</a:t>
            </a:r>
          </a:p>
          <a:p>
            <a:pPr algn="just"/>
            <a:r>
              <a:rPr lang="ru-RU" sz="800" dirty="0" smtClean="0"/>
              <a:t>7. Преди употребата на продукта се уверете, че сте поставили и затегнали правилно</a:t>
            </a:r>
            <a:r>
              <a:rPr lang="en-US" sz="800" dirty="0" smtClean="0"/>
              <a:t> </a:t>
            </a:r>
            <a:r>
              <a:rPr lang="ru-RU" sz="800" dirty="0" smtClean="0"/>
              <a:t>предпазните колани и че сте го прикрепили към пътническата седалка. Много е</a:t>
            </a:r>
            <a:r>
              <a:rPr lang="en-US" sz="800" dirty="0" smtClean="0"/>
              <a:t> </a:t>
            </a:r>
            <a:r>
              <a:rPr lang="ru-RU" sz="800" dirty="0" smtClean="0"/>
              <a:t>важно да</a:t>
            </a:r>
            <a:r>
              <a:rPr lang="en-US" sz="800" dirty="0" smtClean="0"/>
              <a:t> </a:t>
            </a:r>
            <a:r>
              <a:rPr lang="ru-RU" sz="800" dirty="0" smtClean="0"/>
              <a:t>използвате надбедрения колан ниско долу така, че тазът да е здраво</a:t>
            </a:r>
            <a:r>
              <a:rPr lang="en-US" sz="800" dirty="0" smtClean="0"/>
              <a:t> </a:t>
            </a:r>
            <a:r>
              <a:rPr lang="ru-RU" sz="800" dirty="0" smtClean="0"/>
              <a:t>захванат. Проверете</a:t>
            </a:r>
            <a:r>
              <a:rPr lang="en-US" sz="800" dirty="0" smtClean="0"/>
              <a:t> </a:t>
            </a:r>
            <a:r>
              <a:rPr lang="ru-RU" sz="800" dirty="0" smtClean="0"/>
              <a:t>дали коланите не са усукани или прищипани от врата или друга</a:t>
            </a:r>
            <a:r>
              <a:rPr lang="en-US" sz="800" dirty="0" smtClean="0"/>
              <a:t> </a:t>
            </a:r>
            <a:r>
              <a:rPr lang="ru-RU" sz="800" dirty="0" smtClean="0"/>
              <a:t>част на автомобила, а също</a:t>
            </a:r>
            <a:r>
              <a:rPr lang="en-US" sz="800" dirty="0" smtClean="0"/>
              <a:t> </a:t>
            </a:r>
            <a:r>
              <a:rPr lang="ru-RU" sz="800" dirty="0" smtClean="0"/>
              <a:t>така те не трябва да се трият в остри ръбове и части на</a:t>
            </a:r>
            <a:r>
              <a:rPr lang="en-US" sz="800" dirty="0" smtClean="0"/>
              <a:t> </a:t>
            </a:r>
            <a:r>
              <a:rPr lang="ru-RU" sz="800" dirty="0" smtClean="0"/>
              <a:t>седалката или корпуса на колата. Ако</a:t>
            </a:r>
            <a:r>
              <a:rPr lang="en-US" sz="800" dirty="0" smtClean="0"/>
              <a:t> </a:t>
            </a:r>
            <a:r>
              <a:rPr lang="ru-RU" sz="800" dirty="0" smtClean="0"/>
              <a:t>коланът е протрит или скъсан, не използвайте столчето за автомобил, докато не подмените</a:t>
            </a:r>
            <a:r>
              <a:rPr lang="en-US" sz="800" dirty="0" smtClean="0"/>
              <a:t> </a:t>
            </a:r>
            <a:r>
              <a:rPr lang="ru-RU" sz="800" dirty="0" smtClean="0"/>
              <a:t>колана с нов, защото съществува риск за безопасността на детето.</a:t>
            </a:r>
          </a:p>
          <a:p>
            <a:pPr algn="just"/>
            <a:r>
              <a:rPr lang="ru-RU" sz="800" dirty="0" smtClean="0"/>
              <a:t>8. Регулирайте предпазните колани на столчето, които задържат детето, според</a:t>
            </a:r>
            <a:r>
              <a:rPr lang="en-US" sz="800" dirty="0" smtClean="0"/>
              <a:t> </a:t>
            </a:r>
            <a:r>
              <a:rPr lang="ru-RU" sz="800" dirty="0" smtClean="0"/>
              <a:t>тялото и</a:t>
            </a:r>
            <a:r>
              <a:rPr lang="en-US" sz="800" dirty="0" smtClean="0"/>
              <a:t> </a:t>
            </a:r>
            <a:r>
              <a:rPr lang="ru-RU" sz="800" dirty="0" smtClean="0"/>
              <a:t>размерите му така, че да го обхващат добре.</a:t>
            </a:r>
          </a:p>
          <a:p>
            <a:pPr algn="just"/>
            <a:r>
              <a:rPr lang="en-US" sz="800" dirty="0" smtClean="0"/>
              <a:t>9</a:t>
            </a:r>
            <a:r>
              <a:rPr lang="ru-RU" sz="800" dirty="0" smtClean="0"/>
              <a:t>. След силен сблъсък столчето и коланите може да бъдат повредени, затова е</a:t>
            </a:r>
            <a:r>
              <a:rPr lang="en-US" sz="800" dirty="0" smtClean="0"/>
              <a:t> </a:t>
            </a:r>
            <a:r>
              <a:rPr lang="bg-BG" sz="800" dirty="0" smtClean="0"/>
              <a:t>препоръчително да ги подмените.</a:t>
            </a:r>
          </a:p>
          <a:p>
            <a:pPr algn="just"/>
            <a:r>
              <a:rPr lang="ru-RU" sz="800" dirty="0" smtClean="0"/>
              <a:t>10. Винаги проверявайте за необезопасени предмети зад столчето или на седалката</a:t>
            </a:r>
            <a:r>
              <a:rPr lang="en-US" sz="800" dirty="0" smtClean="0"/>
              <a:t> </a:t>
            </a:r>
            <a:r>
              <a:rPr lang="ru-RU" sz="800" dirty="0" smtClean="0"/>
              <a:t>до него,</a:t>
            </a:r>
            <a:r>
              <a:rPr lang="en-US" sz="800" dirty="0" smtClean="0"/>
              <a:t> </a:t>
            </a:r>
            <a:r>
              <a:rPr lang="ru-RU" sz="800" dirty="0" smtClean="0"/>
              <a:t>обекти или багаж, които могат да доведат до нараняване на детето в случай на внезапно</a:t>
            </a:r>
            <a:r>
              <a:rPr lang="en-US" sz="800" dirty="0" smtClean="0"/>
              <a:t> </a:t>
            </a:r>
            <a:r>
              <a:rPr lang="ru-RU" sz="800" dirty="0" smtClean="0"/>
              <a:t>спиране, сблъсък или катастрофа. Те трябва да бъдат отстранени или сигурно закрепени, но</a:t>
            </a:r>
            <a:r>
              <a:rPr lang="en-US" sz="800" dirty="0" smtClean="0"/>
              <a:t> </a:t>
            </a:r>
            <a:r>
              <a:rPr lang="ru-RU" sz="800" dirty="0" smtClean="0"/>
              <a:t>на безопасно разстояние от столчето и детето.</a:t>
            </a:r>
          </a:p>
          <a:p>
            <a:pPr algn="just"/>
            <a:r>
              <a:rPr lang="ru-RU" sz="800" dirty="0" smtClean="0"/>
              <a:t>11. Никога не използвайте обезопасителни системи за деца, които са втора употреба,</a:t>
            </a:r>
            <a:r>
              <a:rPr lang="en-US" sz="800" dirty="0" smtClean="0"/>
              <a:t> </a:t>
            </a:r>
            <a:r>
              <a:rPr lang="ru-RU" sz="800" dirty="0" smtClean="0"/>
              <a:t>тъй</a:t>
            </a:r>
            <a:r>
              <a:rPr lang="en-US" sz="800" dirty="0" smtClean="0"/>
              <a:t> </a:t>
            </a:r>
            <a:r>
              <a:rPr lang="ru-RU" sz="800" dirty="0" smtClean="0"/>
              <a:t>като те може да са претърпяли структурни повреди, като това може да застраши</a:t>
            </a:r>
            <a:r>
              <a:rPr lang="en-US" sz="800" dirty="0" smtClean="0"/>
              <a:t> </a:t>
            </a:r>
            <a:r>
              <a:rPr lang="ru-RU" sz="800" dirty="0" smtClean="0"/>
              <a:t>здравето и</a:t>
            </a:r>
            <a:r>
              <a:rPr lang="en-US" sz="800" dirty="0" smtClean="0"/>
              <a:t> </a:t>
            </a:r>
            <a:r>
              <a:rPr lang="bg-BG" sz="800" dirty="0" smtClean="0"/>
              <a:t>живота на Вашето дете.</a:t>
            </a:r>
          </a:p>
          <a:p>
            <a:pPr algn="just"/>
            <a:r>
              <a:rPr lang="ru-RU" sz="800" dirty="0" smtClean="0"/>
              <a:t>12. Поставянето на столчето трябва да бъде по начина, който е указан в тази инструкция.</a:t>
            </a:r>
            <a:r>
              <a:rPr lang="en-US" sz="800" dirty="0" smtClean="0"/>
              <a:t> </a:t>
            </a:r>
            <a:r>
              <a:rPr lang="ru-RU" sz="800" dirty="0" smtClean="0"/>
              <a:t>Опасно е да използвате други опорни контактни точки, освен посочените от производителя.</a:t>
            </a:r>
          </a:p>
          <a:p>
            <a:pPr algn="just"/>
            <a:r>
              <a:rPr lang="ru-RU" sz="800" dirty="0" smtClean="0"/>
              <a:t>13. Редовно проверявайте основните части от конструкцията на столчето -</a:t>
            </a:r>
            <a:r>
              <a:rPr lang="en-US" sz="800" dirty="0" smtClean="0"/>
              <a:t> </a:t>
            </a:r>
            <a:r>
              <a:rPr lang="ru-RU" sz="800" dirty="0" smtClean="0"/>
              <a:t>фиксаторите,</a:t>
            </a:r>
            <a:r>
              <a:rPr lang="en-US" sz="800" dirty="0" smtClean="0"/>
              <a:t> </a:t>
            </a:r>
            <a:r>
              <a:rPr lang="ru-RU" sz="800" dirty="0" smtClean="0"/>
              <a:t>корпусът, коланите и заключващите механизми, дали са в изправност. Ако установите някаква</a:t>
            </a:r>
            <a:r>
              <a:rPr lang="en-US" sz="800" dirty="0" smtClean="0"/>
              <a:t> </a:t>
            </a:r>
            <a:r>
              <a:rPr lang="ru-RU" sz="800" dirty="0" smtClean="0"/>
              <a:t>повреда, счупване, протриване или скъсване, трябва незабавно да подмените повредените</a:t>
            </a:r>
            <a:r>
              <a:rPr lang="en-US" sz="800" dirty="0" smtClean="0"/>
              <a:t> </a:t>
            </a:r>
            <a:r>
              <a:rPr lang="ru-RU" sz="800" dirty="0" smtClean="0"/>
              <a:t>части преди да използвате столчето за кола.</a:t>
            </a:r>
          </a:p>
          <a:p>
            <a:pPr algn="just"/>
            <a:r>
              <a:rPr lang="ru-RU" sz="800" dirty="0" smtClean="0"/>
              <a:t>14. Не изваждайте детето от столчето, докато автомобилът е в движение, не му</a:t>
            </a:r>
            <a:r>
              <a:rPr lang="en-US" sz="800" dirty="0" smtClean="0"/>
              <a:t> </a:t>
            </a:r>
            <a:r>
              <a:rPr lang="ru-RU" sz="800" dirty="0" smtClean="0"/>
              <a:t>давайте да</a:t>
            </a:r>
            <a:r>
              <a:rPr lang="en-US" sz="800" dirty="0" smtClean="0"/>
              <a:t> </a:t>
            </a:r>
            <a:r>
              <a:rPr lang="ru-RU" sz="800" dirty="0" smtClean="0"/>
              <a:t>яде или да пие течности!</a:t>
            </a:r>
            <a:endParaRPr lang="en-US" sz="800" dirty="0" smtClean="0"/>
          </a:p>
          <a:p>
            <a:pPr algn="just"/>
            <a:r>
              <a:rPr lang="ru-RU" sz="800" dirty="0" smtClean="0"/>
              <a:t>15. Поставяйте столчето само на автомобилни седалки, които са обърнати по посока</a:t>
            </a:r>
            <a:r>
              <a:rPr lang="en-US" sz="800" dirty="0" smtClean="0"/>
              <a:t> </a:t>
            </a:r>
            <a:r>
              <a:rPr lang="ru-RU" sz="800" dirty="0" smtClean="0"/>
              <a:t>на</a:t>
            </a:r>
            <a:r>
              <a:rPr lang="en-US" sz="800" dirty="0" smtClean="0"/>
              <a:t> </a:t>
            </a:r>
            <a:r>
              <a:rPr lang="ru-RU" sz="800" dirty="0" smtClean="0"/>
              <a:t>движението, а не настрани или назад!</a:t>
            </a:r>
          </a:p>
          <a:p>
            <a:pPr algn="just"/>
            <a:r>
              <a:rPr lang="ru-RU" sz="800" dirty="0" smtClean="0"/>
              <a:t>16. Продуктът трябва да бъде здраво фиксиран към автомобилната седалка посредством</a:t>
            </a:r>
            <a:r>
              <a:rPr lang="en-US" sz="800" dirty="0" smtClean="0"/>
              <a:t> </a:t>
            </a:r>
            <a:r>
              <a:rPr lang="ru-RU" sz="800" dirty="0" smtClean="0"/>
              <a:t>коланите, дори да не се използва, защото в противен случай при инцидент или при рязко</a:t>
            </a:r>
            <a:r>
              <a:rPr lang="en-US" sz="800" dirty="0" smtClean="0"/>
              <a:t> </a:t>
            </a:r>
            <a:r>
              <a:rPr lang="ru-RU" sz="800" dirty="0" smtClean="0"/>
              <a:t>спиране на автомобила, столчето може да нарани пътниците в него.</a:t>
            </a:r>
          </a:p>
          <a:p>
            <a:pPr algn="just"/>
            <a:r>
              <a:rPr lang="ru-RU" sz="800" dirty="0" smtClean="0"/>
              <a:t>17. Ако възникне повреда при използване на столчето, не извършвайте сами ремонт,</a:t>
            </a:r>
            <a:r>
              <a:rPr lang="en-US" sz="800" dirty="0" smtClean="0"/>
              <a:t> </a:t>
            </a:r>
            <a:r>
              <a:rPr lang="ru-RU" sz="800" dirty="0" smtClean="0"/>
              <a:t>не</a:t>
            </a:r>
            <a:r>
              <a:rPr lang="en-US" sz="800" dirty="0" smtClean="0"/>
              <a:t> </a:t>
            </a:r>
            <a:r>
              <a:rPr lang="ru-RU" sz="800" dirty="0" smtClean="0"/>
              <a:t>използвайте резервни части или други компоненти, които не са оригиналните</a:t>
            </a:r>
            <a:r>
              <a:rPr lang="en-US" sz="800" dirty="0" smtClean="0"/>
              <a:t> </a:t>
            </a:r>
            <a:r>
              <a:rPr lang="ru-RU" sz="800" dirty="0" smtClean="0"/>
              <a:t>части, предоставени от производителя. В противен случай вие застрашавате </a:t>
            </a:r>
            <a:r>
              <a:rPr lang="en-US" sz="800" dirty="0" smtClean="0"/>
              <a:t> </a:t>
            </a:r>
            <a:r>
              <a:rPr lang="ru-RU" sz="800" dirty="0" smtClean="0"/>
              <a:t>езопасността на</a:t>
            </a:r>
            <a:r>
              <a:rPr lang="en-US" sz="800" dirty="0" smtClean="0"/>
              <a:t> </a:t>
            </a:r>
            <a:r>
              <a:rPr lang="ru-RU" sz="800" dirty="0" smtClean="0"/>
              <a:t>Вашето дете и ще бъде анулирана вашата гаранция.</a:t>
            </a:r>
          </a:p>
          <a:p>
            <a:pPr algn="just"/>
            <a:r>
              <a:rPr lang="ru-RU" sz="800" dirty="0" smtClean="0"/>
              <a:t>18. Ако оставите Вашия автомобил на пряка слънчева светлина, Ви препоръчваме да</a:t>
            </a:r>
            <a:r>
              <a:rPr lang="en-US" sz="800" dirty="0" smtClean="0"/>
              <a:t> </a:t>
            </a:r>
            <a:r>
              <a:rPr lang="ru-RU" sz="800" dirty="0" smtClean="0"/>
              <a:t>покриете</a:t>
            </a:r>
            <a:r>
              <a:rPr lang="en-US" sz="800" dirty="0" smtClean="0"/>
              <a:t> </a:t>
            </a:r>
            <a:r>
              <a:rPr lang="ru-RU" sz="800" dirty="0" smtClean="0"/>
              <a:t>столчето за кола, защото то и прилежащите пластмасови части може да се нагреят много и да</a:t>
            </a:r>
            <a:r>
              <a:rPr lang="en-US" sz="800" dirty="0" smtClean="0"/>
              <a:t> </a:t>
            </a:r>
            <a:r>
              <a:rPr lang="ru-RU" sz="800" dirty="0" smtClean="0"/>
              <a:t>се деформират. Също така преди да поставите детето в седалката, проверете дали столчето</a:t>
            </a:r>
            <a:r>
              <a:rPr lang="en-US" sz="800" dirty="0" smtClean="0"/>
              <a:t> </a:t>
            </a:r>
            <a:r>
              <a:rPr lang="ru-RU" sz="800" dirty="0" smtClean="0"/>
              <a:t>се е нагряло, за да го предпазите от изгаряне.</a:t>
            </a:r>
          </a:p>
          <a:p>
            <a:pPr algn="just"/>
            <a:r>
              <a:rPr lang="ru-RU" sz="800" dirty="0" smtClean="0"/>
              <a:t>19. Ако столчето е било обект на разрушителни натоварвания по време на силен удар</a:t>
            </a:r>
            <a:r>
              <a:rPr lang="en-US" sz="800" dirty="0" smtClean="0"/>
              <a:t> </a:t>
            </a:r>
            <a:r>
              <a:rPr lang="ru-RU" sz="800" dirty="0" smtClean="0"/>
              <a:t>или</a:t>
            </a:r>
            <a:r>
              <a:rPr lang="en-US" sz="800" dirty="0" smtClean="0"/>
              <a:t> </a:t>
            </a:r>
            <a:r>
              <a:rPr lang="ru-RU" sz="800" dirty="0" smtClean="0"/>
              <a:t>пътен инцидент, столчето за кола и автомобилните колани и седалки може да се повредят.</a:t>
            </a:r>
            <a:r>
              <a:rPr lang="en-US" sz="800" dirty="0" smtClean="0"/>
              <a:t> </a:t>
            </a:r>
          </a:p>
        </p:txBody>
      </p:sp>
      <p:sp>
        <p:nvSpPr>
          <p:cNvPr id="36" name="TextBox 35"/>
          <p:cNvSpPr txBox="1"/>
          <p:nvPr/>
        </p:nvSpPr>
        <p:spPr>
          <a:xfrm>
            <a:off x="104034" y="6535148"/>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3</a:t>
            </a:r>
            <a:endParaRPr lang="bg-BG" sz="900" b="1" dirty="0">
              <a:latin typeface="Arial" pitchFamily="34" charset="0"/>
              <a:cs typeface="Arial" pitchFamily="34" charset="0"/>
            </a:endParaRPr>
          </a:p>
        </p:txBody>
      </p:sp>
      <p:pic>
        <p:nvPicPr>
          <p:cNvPr id="24" name="Picture 23" descr="8.png"/>
          <p:cNvPicPr>
            <a:picLocks noChangeAspect="1"/>
          </p:cNvPicPr>
          <p:nvPr/>
        </p:nvPicPr>
        <p:blipFill>
          <a:blip r:embed="rId2" cstate="print"/>
          <a:stretch>
            <a:fillRect/>
          </a:stretch>
        </p:blipFill>
        <p:spPr>
          <a:xfrm>
            <a:off x="5652120" y="422594"/>
            <a:ext cx="2880320" cy="1187501"/>
          </a:xfrm>
          <a:prstGeom prst="rect">
            <a:avLst/>
          </a:prstGeom>
        </p:spPr>
      </p:pic>
      <p:sp>
        <p:nvSpPr>
          <p:cNvPr id="25" name="TextBox 24"/>
          <p:cNvSpPr txBox="1"/>
          <p:nvPr/>
        </p:nvSpPr>
        <p:spPr>
          <a:xfrm>
            <a:off x="5076056" y="62554"/>
            <a:ext cx="3888432" cy="461665"/>
          </a:xfrm>
          <a:prstGeom prst="rect">
            <a:avLst/>
          </a:prstGeom>
          <a:noFill/>
        </p:spPr>
        <p:txBody>
          <a:bodyPr wrap="square" rtlCol="0">
            <a:spAutoFit/>
          </a:bodyPr>
          <a:lstStyle/>
          <a:p>
            <a:pPr algn="just"/>
            <a:r>
              <a:rPr lang="ru-RU" sz="800" dirty="0"/>
              <a:t>- Если не удаётся зафиксировать автокресло, переместите его на другое сиденье автомобилья и попробуйте ещё раз. Обратитесь за консультацией и помощью к автодилеру.</a:t>
            </a:r>
            <a:endParaRPr lang="bg-BG" sz="800" dirty="0"/>
          </a:p>
        </p:txBody>
      </p:sp>
      <p:sp>
        <p:nvSpPr>
          <p:cNvPr id="28" name="TextBox 27"/>
          <p:cNvSpPr txBox="1"/>
          <p:nvPr/>
        </p:nvSpPr>
        <p:spPr>
          <a:xfrm>
            <a:off x="5076056" y="1502714"/>
            <a:ext cx="3888432" cy="707886"/>
          </a:xfrm>
          <a:prstGeom prst="rect">
            <a:avLst/>
          </a:prstGeom>
          <a:noFill/>
        </p:spPr>
        <p:txBody>
          <a:bodyPr wrap="square" rtlCol="0">
            <a:spAutoFit/>
          </a:bodyPr>
          <a:lstStyle/>
          <a:p>
            <a:pPr algn="just"/>
            <a:r>
              <a:rPr lang="ru-RU" sz="800" dirty="0"/>
              <a:t>На рис. 6 указано правильное положение пряжки ремня по отношению к автокреслу. На рис. 7 положение пряжки неправильно. Вы можете связаться с импортером или продавцом, у которого вы купили автокресло, если у вас есть какие-либо вопросы или сомнения, что вы должным образом пристегнули автокресло с помощью ремней.</a:t>
            </a:r>
            <a:endParaRPr lang="bg-BG" sz="800" dirty="0"/>
          </a:p>
        </p:txBody>
      </p:sp>
      <p:sp>
        <p:nvSpPr>
          <p:cNvPr id="29" name="TextBox 28"/>
          <p:cNvSpPr txBox="1"/>
          <p:nvPr/>
        </p:nvSpPr>
        <p:spPr>
          <a:xfrm>
            <a:off x="5076056" y="2222794"/>
            <a:ext cx="3888432" cy="830997"/>
          </a:xfrm>
          <a:prstGeom prst="rect">
            <a:avLst/>
          </a:prstGeom>
          <a:noFill/>
        </p:spPr>
        <p:txBody>
          <a:bodyPr wrap="square" rtlCol="0">
            <a:spAutoFit/>
          </a:bodyPr>
          <a:lstStyle/>
          <a:p>
            <a:r>
              <a:rPr lang="bg-BG" sz="800" b="1" dirty="0"/>
              <a:t>6. Размещение младенца в автокресле</a:t>
            </a:r>
            <a:endParaRPr lang="bg-BG" sz="800" dirty="0"/>
          </a:p>
          <a:p>
            <a:r>
              <a:rPr lang="bg-BG" sz="800" b="1" dirty="0"/>
              <a:t>6.1 Регулировка уровня плечевых лямок безопасности</a:t>
            </a:r>
            <a:endParaRPr lang="bg-BG" sz="800" dirty="0"/>
          </a:p>
          <a:p>
            <a:r>
              <a:rPr lang="bg-BG" sz="800" dirty="0"/>
              <a:t>ВАЖНО! Всегда проверяйте, что грудные лямки находятся на нужной высоте для вашего ребёнка! Плечи ребёнка всегда должны быть под отверстием ремней безопасности!</a:t>
            </a:r>
          </a:p>
          <a:p>
            <a:endParaRPr lang="bg-BG" sz="800" dirty="0"/>
          </a:p>
        </p:txBody>
      </p:sp>
      <p:pic>
        <p:nvPicPr>
          <p:cNvPr id="30" name="Picture 2"/>
          <p:cNvPicPr>
            <a:picLocks noChangeAspect="1" noChangeArrowheads="1"/>
          </p:cNvPicPr>
          <p:nvPr/>
        </p:nvPicPr>
        <p:blipFill>
          <a:blip r:embed="rId3" cstate="print"/>
          <a:srcRect/>
          <a:stretch>
            <a:fillRect/>
          </a:stretch>
        </p:blipFill>
        <p:spPr bwMode="auto">
          <a:xfrm>
            <a:off x="5198578" y="2882199"/>
            <a:ext cx="3485510" cy="864096"/>
          </a:xfrm>
          <a:prstGeom prst="rect">
            <a:avLst/>
          </a:prstGeom>
          <a:noFill/>
          <a:ln w="9525">
            <a:noFill/>
            <a:miter lim="800000"/>
            <a:headEnd/>
            <a:tailEnd/>
          </a:ln>
        </p:spPr>
      </p:pic>
      <p:sp>
        <p:nvSpPr>
          <p:cNvPr id="33" name="TextBox 32"/>
          <p:cNvSpPr txBox="1"/>
          <p:nvPr/>
        </p:nvSpPr>
        <p:spPr>
          <a:xfrm>
            <a:off x="5287150" y="3557929"/>
            <a:ext cx="873957" cy="461665"/>
          </a:xfrm>
          <a:prstGeom prst="rect">
            <a:avLst/>
          </a:prstGeom>
          <a:noFill/>
        </p:spPr>
        <p:txBody>
          <a:bodyPr wrap="none" rtlCol="0">
            <a:spAutoFit/>
          </a:bodyPr>
          <a:lstStyle/>
          <a:p>
            <a:pPr algn="just"/>
            <a:endParaRPr lang="bg-BG" sz="800" dirty="0"/>
          </a:p>
          <a:p>
            <a:pPr algn="just"/>
            <a:r>
              <a:rPr lang="bg-BG" sz="800" dirty="0"/>
              <a:t>Неправильно!</a:t>
            </a:r>
          </a:p>
          <a:p>
            <a:pPr algn="just"/>
            <a:r>
              <a:rPr lang="bg-BG" sz="800" dirty="0"/>
              <a:t>Слишком низко</a:t>
            </a:r>
          </a:p>
        </p:txBody>
      </p:sp>
      <p:sp>
        <p:nvSpPr>
          <p:cNvPr id="34" name="TextBox 33"/>
          <p:cNvSpPr txBox="1"/>
          <p:nvPr/>
        </p:nvSpPr>
        <p:spPr>
          <a:xfrm>
            <a:off x="6624042" y="3543982"/>
            <a:ext cx="936475" cy="461665"/>
          </a:xfrm>
          <a:prstGeom prst="rect">
            <a:avLst/>
          </a:prstGeom>
          <a:noFill/>
        </p:spPr>
        <p:txBody>
          <a:bodyPr wrap="none" rtlCol="0">
            <a:spAutoFit/>
          </a:bodyPr>
          <a:lstStyle/>
          <a:p>
            <a:endParaRPr lang="bg-BG" sz="800" dirty="0"/>
          </a:p>
          <a:p>
            <a:r>
              <a:rPr lang="bg-BG" sz="800" dirty="0"/>
              <a:t>Неправильно!</a:t>
            </a:r>
          </a:p>
          <a:p>
            <a:r>
              <a:rPr lang="bg-BG" sz="800" dirty="0"/>
              <a:t>Слишком высоко</a:t>
            </a:r>
          </a:p>
        </p:txBody>
      </p:sp>
      <p:sp>
        <p:nvSpPr>
          <p:cNvPr id="35" name="TextBox 34"/>
          <p:cNvSpPr txBox="1"/>
          <p:nvPr/>
        </p:nvSpPr>
        <p:spPr>
          <a:xfrm>
            <a:off x="7845070" y="3587471"/>
            <a:ext cx="713657" cy="338554"/>
          </a:xfrm>
          <a:prstGeom prst="rect">
            <a:avLst/>
          </a:prstGeom>
          <a:noFill/>
        </p:spPr>
        <p:txBody>
          <a:bodyPr wrap="none" rtlCol="0">
            <a:spAutoFit/>
          </a:bodyPr>
          <a:lstStyle/>
          <a:p>
            <a:endParaRPr lang="bg-BG" sz="800" b="1" dirty="0"/>
          </a:p>
          <a:p>
            <a:r>
              <a:rPr lang="bg-BG" sz="800" b="1" dirty="0"/>
              <a:t>Правильно!</a:t>
            </a:r>
          </a:p>
        </p:txBody>
      </p:sp>
      <p:sp>
        <p:nvSpPr>
          <p:cNvPr id="37" name="TextBox 36"/>
          <p:cNvSpPr txBox="1"/>
          <p:nvPr/>
        </p:nvSpPr>
        <p:spPr>
          <a:xfrm>
            <a:off x="5076056" y="4095002"/>
            <a:ext cx="3888432" cy="830997"/>
          </a:xfrm>
          <a:prstGeom prst="rect">
            <a:avLst/>
          </a:prstGeom>
          <a:noFill/>
        </p:spPr>
        <p:txBody>
          <a:bodyPr wrap="square" rtlCol="0">
            <a:spAutoFit/>
          </a:bodyPr>
          <a:lstStyle/>
          <a:p>
            <a:pPr algn="just"/>
            <a:r>
              <a:rPr lang="bg-BG" sz="800" dirty="0"/>
              <a:t>Перед использованием автокресла, убедитесь, что ваши ремни безопасности находятся на нужной высоте, по отношению к высоте вашего ребёнка. Лямки ремней должны быть проткнуты в отверстия на уровне или чуть выше плеч ребёнка. Если ремни установлены на неподходящей для ребёнка высоте, их можно отрегулировать следующими шагами:</a:t>
            </a:r>
          </a:p>
          <a:p>
            <a:pPr algn="just"/>
            <a:endParaRPr lang="bg-BG" sz="800" dirty="0"/>
          </a:p>
        </p:txBody>
      </p:sp>
      <p:pic>
        <p:nvPicPr>
          <p:cNvPr id="38" name="Picture 37" descr="10.png"/>
          <p:cNvPicPr>
            <a:picLocks noChangeAspect="1"/>
          </p:cNvPicPr>
          <p:nvPr/>
        </p:nvPicPr>
        <p:blipFill>
          <a:blip r:embed="rId4" cstate="print"/>
          <a:stretch>
            <a:fillRect/>
          </a:stretch>
        </p:blipFill>
        <p:spPr>
          <a:xfrm>
            <a:off x="5004049" y="4840086"/>
            <a:ext cx="1440160" cy="1709578"/>
          </a:xfrm>
          <a:prstGeom prst="rect">
            <a:avLst/>
          </a:prstGeom>
        </p:spPr>
      </p:pic>
      <p:sp>
        <p:nvSpPr>
          <p:cNvPr id="39" name="TextBox 38"/>
          <p:cNvSpPr txBox="1"/>
          <p:nvPr/>
        </p:nvSpPr>
        <p:spPr>
          <a:xfrm>
            <a:off x="6444209" y="4743654"/>
            <a:ext cx="2448271" cy="338554"/>
          </a:xfrm>
          <a:prstGeom prst="rect">
            <a:avLst/>
          </a:prstGeom>
          <a:noFill/>
        </p:spPr>
        <p:txBody>
          <a:bodyPr wrap="square" rtlCol="0">
            <a:spAutoFit/>
          </a:bodyPr>
          <a:lstStyle/>
          <a:p>
            <a:r>
              <a:rPr lang="ru-RU" sz="800" b="1" dirty="0"/>
              <a:t>Шаг 1: </a:t>
            </a:r>
            <a:r>
              <a:rPr lang="ru-RU" sz="800" dirty="0"/>
              <a:t>Освободите лямки плечевых ремней безопасности (см. раздел 6.2).</a:t>
            </a:r>
            <a:endParaRPr lang="bg-BG" sz="800" dirty="0"/>
          </a:p>
        </p:txBody>
      </p:sp>
      <p:sp>
        <p:nvSpPr>
          <p:cNvPr id="40" name="TextBox 39"/>
          <p:cNvSpPr txBox="1"/>
          <p:nvPr/>
        </p:nvSpPr>
        <p:spPr>
          <a:xfrm>
            <a:off x="6444209" y="5103114"/>
            <a:ext cx="2520280" cy="1815882"/>
          </a:xfrm>
          <a:prstGeom prst="rect">
            <a:avLst/>
          </a:prstGeom>
          <a:noFill/>
        </p:spPr>
        <p:txBody>
          <a:bodyPr wrap="square" rtlCol="0">
            <a:spAutoFit/>
          </a:bodyPr>
          <a:lstStyle/>
          <a:p>
            <a:pPr algn="just"/>
            <a:r>
              <a:rPr lang="ru-RU" sz="800" b="1" dirty="0"/>
              <a:t>Шаг 2: </a:t>
            </a:r>
            <a:r>
              <a:rPr lang="ru-RU" sz="800" dirty="0"/>
              <a:t>Отсоедините ремни от пряжек на задней части автокресла, снимите их с передних отверстий обивки. Установите соответствующий уровень, на котором лямки должны пройти, и проткните их через соответствующие отверстия. Будьте осторожны, чтобы проткнуть лямки через отверстия, которые расположены на том же уровне. Вытяните их на другую сторону задней части автокресла и закрепите их в пряжке</a:t>
            </a:r>
            <a:r>
              <a:rPr lang="ru-RU" sz="800" dirty="0" smtClean="0"/>
              <a:t>.</a:t>
            </a:r>
          </a:p>
          <a:p>
            <a:pPr algn="just"/>
            <a:endParaRPr lang="ru-RU" sz="800" dirty="0"/>
          </a:p>
          <a:p>
            <a:pPr algn="just"/>
            <a:r>
              <a:rPr lang="bg-BG" sz="800" b="1" dirty="0"/>
              <a:t>ВНИМАНИЕ! </a:t>
            </a:r>
            <a:r>
              <a:rPr lang="bg-BG" sz="800" dirty="0"/>
              <a:t>Проверьте еще раз, проткнули ли лямки через отверстия на том же уровне, и что вы не запутали ремни.</a:t>
            </a:r>
          </a:p>
          <a:p>
            <a:pPr algn="just"/>
            <a:endParaRPr lang="bg-BG" sz="800" dirty="0"/>
          </a:p>
        </p:txBody>
      </p:sp>
      <p:sp>
        <p:nvSpPr>
          <p:cNvPr id="41" name="TextBox 40"/>
          <p:cNvSpPr txBox="1"/>
          <p:nvPr/>
        </p:nvSpPr>
        <p:spPr>
          <a:xfrm>
            <a:off x="8684088" y="6609659"/>
            <a:ext cx="396000" cy="255389"/>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34</a:t>
            </a:r>
            <a:endParaRPr lang="bg-BG" sz="900" b="1" dirty="0">
              <a:latin typeface="Arial" pitchFamily="34" charset="0"/>
              <a:cs typeface="Arial" pitchFamily="34" charset="0"/>
            </a:endParaRPr>
          </a:p>
        </p:txBody>
      </p:sp>
    </p:spTree>
    <p:extLst>
      <p:ext uri="{BB962C8B-B14F-4D97-AF65-F5344CB8AC3E}">
        <p14:creationId xmlns:p14="http://schemas.microsoft.com/office/powerpoint/2010/main" val="2645576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3"/>
            <a:ext cx="3888432" cy="6494085"/>
          </a:xfrm>
          <a:prstGeom prst="rect">
            <a:avLst/>
          </a:prstGeom>
          <a:noFill/>
        </p:spPr>
        <p:txBody>
          <a:bodyPr wrap="square" rtlCol="0">
            <a:spAutoFit/>
          </a:bodyPr>
          <a:lstStyle/>
          <a:p>
            <a:pPr algn="just"/>
            <a:r>
              <a:rPr lang="ru-RU" sz="800" dirty="0" smtClean="0"/>
              <a:t>Препоръчително е да го замените с ново. Ако все пак решите да го</a:t>
            </a:r>
            <a:r>
              <a:rPr lang="en-US" sz="800" dirty="0" smtClean="0"/>
              <a:t> </a:t>
            </a:r>
            <a:r>
              <a:rPr lang="ru-RU" sz="800" dirty="0" smtClean="0"/>
              <a:t>използвате, задължително</a:t>
            </a:r>
            <a:r>
              <a:rPr lang="en-US" sz="800" dirty="0" smtClean="0"/>
              <a:t> </a:t>
            </a:r>
            <a:r>
              <a:rPr lang="ru-RU" sz="800" dirty="0" smtClean="0"/>
              <a:t>трябва да се извърши преглед от специалист.</a:t>
            </a:r>
          </a:p>
          <a:p>
            <a:pPr algn="just"/>
            <a:r>
              <a:rPr lang="ru-RU" sz="800" dirty="0" smtClean="0"/>
              <a:t>20. Никога не използвайте столче за кола или части за него „втора употреба“!</a:t>
            </a:r>
            <a:r>
              <a:rPr lang="en-US" sz="800" dirty="0" smtClean="0"/>
              <a:t> </a:t>
            </a:r>
            <a:r>
              <a:rPr lang="ru-RU" sz="800" dirty="0" smtClean="0"/>
              <a:t>Съществува</a:t>
            </a:r>
            <a:r>
              <a:rPr lang="en-US" sz="800" dirty="0" smtClean="0"/>
              <a:t> </a:t>
            </a:r>
            <a:r>
              <a:rPr lang="ru-RU" sz="800" dirty="0" smtClean="0"/>
              <a:t>вероятност да е претърпяло инцидент и да е повредено - да има</a:t>
            </a:r>
            <a:r>
              <a:rPr lang="en-US" sz="800" dirty="0" smtClean="0"/>
              <a:t> </a:t>
            </a:r>
            <a:r>
              <a:rPr lang="ru-RU" sz="800" dirty="0" smtClean="0"/>
              <a:t>значителни структурни</a:t>
            </a:r>
            <a:r>
              <a:rPr lang="en-US" sz="800" dirty="0" smtClean="0"/>
              <a:t> </a:t>
            </a:r>
            <a:r>
              <a:rPr lang="ru-RU" sz="800" dirty="0" smtClean="0"/>
              <a:t>промени и дефекти, без това да е видимо, да е оставено на слънце и пластмасовите елементи</a:t>
            </a:r>
            <a:r>
              <a:rPr lang="en-US" sz="800" dirty="0" smtClean="0"/>
              <a:t> </a:t>
            </a:r>
            <a:r>
              <a:rPr lang="ru-RU" sz="800" dirty="0" smtClean="0"/>
              <a:t>да са повредени. </a:t>
            </a:r>
            <a:r>
              <a:rPr lang="en-US" sz="800" dirty="0" smtClean="0"/>
              <a:t> </a:t>
            </a:r>
            <a:r>
              <a:rPr lang="ru-RU" sz="800" dirty="0" smtClean="0"/>
              <a:t>Това може да застраши сериозно безопасността на детето!</a:t>
            </a:r>
          </a:p>
          <a:p>
            <a:pPr algn="just"/>
            <a:r>
              <a:rPr lang="ru-RU" sz="800" dirty="0" smtClean="0"/>
              <a:t>21. Твърдите детайли и частите на системата за обезопасяване на деца, изработени</a:t>
            </a:r>
            <a:r>
              <a:rPr lang="en-US" sz="800" dirty="0" smtClean="0"/>
              <a:t> </a:t>
            </a:r>
            <a:r>
              <a:rPr lang="ru-RU" sz="800" dirty="0" smtClean="0"/>
              <a:t>от</a:t>
            </a:r>
            <a:r>
              <a:rPr lang="en-US" sz="800" dirty="0" smtClean="0"/>
              <a:t> </a:t>
            </a:r>
            <a:r>
              <a:rPr lang="ru-RU" sz="800" dirty="0" smtClean="0"/>
              <a:t>пластмаса, трябва да се разполагат и монтират така, че когато моторното</a:t>
            </a:r>
            <a:r>
              <a:rPr lang="en-US" sz="800" dirty="0" smtClean="0"/>
              <a:t> </a:t>
            </a:r>
            <a:r>
              <a:rPr lang="ru-RU" sz="800" dirty="0" smtClean="0"/>
              <a:t>превозно средство е</a:t>
            </a:r>
            <a:r>
              <a:rPr lang="en-US" sz="800" dirty="0" smtClean="0"/>
              <a:t> </a:t>
            </a:r>
            <a:r>
              <a:rPr lang="ru-RU" sz="800" dirty="0" smtClean="0"/>
              <a:t>в нормална експлоатация, те да не могат да бъдат заклещени от плъзгаща се седалка или от</a:t>
            </a:r>
            <a:r>
              <a:rPr lang="en-US" sz="800" dirty="0" smtClean="0"/>
              <a:t> </a:t>
            </a:r>
            <a:r>
              <a:rPr lang="bg-BG" sz="800" dirty="0" smtClean="0"/>
              <a:t>врата на превозното средство.</a:t>
            </a:r>
          </a:p>
          <a:p>
            <a:pPr algn="just"/>
            <a:r>
              <a:rPr lang="ru-RU" sz="800" dirty="0" smtClean="0"/>
              <a:t>22. При спешни случаи и инциденти е много важно детето да бъде извадено бързо</a:t>
            </a:r>
            <a:r>
              <a:rPr lang="en-US" sz="800" dirty="0" smtClean="0"/>
              <a:t> </a:t>
            </a:r>
            <a:r>
              <a:rPr lang="ru-RU" sz="800" dirty="0" smtClean="0"/>
              <a:t>от столчето</a:t>
            </a:r>
            <a:r>
              <a:rPr lang="en-US" sz="800" dirty="0" smtClean="0"/>
              <a:t> </a:t>
            </a:r>
            <a:r>
              <a:rPr lang="ru-RU" sz="800" dirty="0" smtClean="0"/>
              <a:t>и автомобила! Закопчалката на безопасните колани е конструирана така, че бързо и лесно да</a:t>
            </a:r>
            <a:r>
              <a:rPr lang="en-US" sz="800" dirty="0" smtClean="0"/>
              <a:t> </a:t>
            </a:r>
            <a:r>
              <a:rPr lang="ru-RU" sz="800" dirty="0" smtClean="0"/>
              <a:t>бъде разкопчана. При такива случаи, натиснете червеното копче на токата на предпазния</a:t>
            </a:r>
            <a:r>
              <a:rPr lang="en-US" sz="800" dirty="0" smtClean="0"/>
              <a:t> </a:t>
            </a:r>
            <a:r>
              <a:rPr lang="ru-RU" sz="800" dirty="0" smtClean="0"/>
              <a:t>колан и извадете детето от обезопасяващата система. Научете детето си да не си играе с</a:t>
            </a:r>
            <a:r>
              <a:rPr lang="en-US" sz="800" dirty="0" smtClean="0"/>
              <a:t> </a:t>
            </a:r>
            <a:r>
              <a:rPr lang="bg-BG" sz="800" dirty="0" smtClean="0"/>
              <a:t>предпазния колан и закопчалките.</a:t>
            </a:r>
          </a:p>
          <a:p>
            <a:pPr algn="just"/>
            <a:r>
              <a:rPr lang="ru-RU" sz="800" dirty="0" smtClean="0"/>
              <a:t>23. Не оставяйте столчето в близост до отоплителни уреди или източници на</a:t>
            </a:r>
            <a:r>
              <a:rPr lang="en-US" sz="800" dirty="0" smtClean="0"/>
              <a:t> </a:t>
            </a:r>
            <a:r>
              <a:rPr lang="ru-RU" sz="800" dirty="0" smtClean="0"/>
              <a:t>топлина!</a:t>
            </a:r>
          </a:p>
          <a:p>
            <a:pPr algn="just"/>
            <a:r>
              <a:rPr lang="ru-RU" sz="800" dirty="0" smtClean="0"/>
              <a:t>24. Съхранявайте столчето на безопасно място, когато не го използвате, за да може</a:t>
            </a:r>
            <a:r>
              <a:rPr lang="en-US" sz="800" dirty="0" smtClean="0"/>
              <a:t> </a:t>
            </a:r>
            <a:r>
              <a:rPr lang="ru-RU" sz="800" dirty="0" smtClean="0"/>
              <a:t>да го</a:t>
            </a:r>
            <a:r>
              <a:rPr lang="en-US" sz="800" dirty="0" smtClean="0"/>
              <a:t> </a:t>
            </a:r>
            <a:r>
              <a:rPr lang="ru-RU" sz="800" dirty="0" smtClean="0"/>
              <a:t>използвате по предназначение. Не го съхранявайте във влажна среда за дълго време, за да</a:t>
            </a:r>
            <a:r>
              <a:rPr lang="en-US" sz="800" dirty="0" smtClean="0"/>
              <a:t> </a:t>
            </a:r>
            <a:r>
              <a:rPr lang="ru-RU" sz="800" dirty="0" smtClean="0"/>
              <a:t>предотвратите появата на мухъл по дамаската или ръжда по металните части. Не поставяйте</a:t>
            </a:r>
            <a:r>
              <a:rPr lang="en-US" sz="800" dirty="0" smtClean="0"/>
              <a:t> </a:t>
            </a:r>
            <a:r>
              <a:rPr lang="ru-RU" sz="800" dirty="0" smtClean="0"/>
              <a:t>върху него тежки предмети и не позволявайте да влиза в допир с вещества, които</a:t>
            </a:r>
            <a:r>
              <a:rPr lang="en-US" sz="800" dirty="0" smtClean="0"/>
              <a:t> </a:t>
            </a:r>
            <a:r>
              <a:rPr lang="bg-BG" sz="800" dirty="0" smtClean="0"/>
              <a:t>предизвикват корозия.</a:t>
            </a:r>
          </a:p>
          <a:p>
            <a:pPr algn="just"/>
            <a:r>
              <a:rPr lang="ru-RU" sz="800" dirty="0" smtClean="0"/>
              <a:t>25. Когато пътувате на дълги разстояния, спирайте по-често за почивка, защото</a:t>
            </a:r>
            <a:r>
              <a:rPr lang="en-US" sz="800" dirty="0" smtClean="0"/>
              <a:t> </a:t>
            </a:r>
            <a:r>
              <a:rPr lang="ru-RU" sz="800" dirty="0" smtClean="0"/>
              <a:t>децата се</a:t>
            </a:r>
            <a:r>
              <a:rPr lang="en-US" sz="800" dirty="0" smtClean="0"/>
              <a:t> </a:t>
            </a:r>
            <a:r>
              <a:rPr lang="bg-BG" sz="800" dirty="0" smtClean="0"/>
              <a:t>уморяват лесно.</a:t>
            </a:r>
          </a:p>
          <a:p>
            <a:pPr algn="just"/>
            <a:r>
              <a:rPr lang="ru-RU" sz="800" dirty="0" smtClean="0"/>
              <a:t>26. Не отстранявайте етикетите и предупрежденията, поставени върху столчето! Те са важни</a:t>
            </a:r>
            <a:r>
              <a:rPr lang="en-US" sz="800" dirty="0" smtClean="0"/>
              <a:t> </a:t>
            </a:r>
            <a:r>
              <a:rPr lang="ru-RU" sz="800" dirty="0" smtClean="0"/>
              <a:t>за всеки, който го ползва.</a:t>
            </a:r>
          </a:p>
          <a:p>
            <a:pPr algn="just"/>
            <a:r>
              <a:rPr lang="ru-RU" sz="800" dirty="0" smtClean="0"/>
              <a:t>27. Използвайте столчето само по предназначение! То не е конструирано за</a:t>
            </a:r>
            <a:r>
              <a:rPr lang="en-US" sz="800" dirty="0" smtClean="0"/>
              <a:t> </a:t>
            </a:r>
            <a:r>
              <a:rPr lang="ru-RU" sz="800" dirty="0" smtClean="0"/>
              <a:t>ползване като</a:t>
            </a:r>
            <a:r>
              <a:rPr lang="en-US" sz="800" dirty="0" smtClean="0"/>
              <a:t> </a:t>
            </a:r>
            <a:r>
              <a:rPr lang="bg-BG" sz="800" dirty="0" smtClean="0"/>
              <a:t>бебешка люлка или шезлонг!</a:t>
            </a:r>
          </a:p>
          <a:p>
            <a:pPr algn="just"/>
            <a:r>
              <a:rPr lang="ru-RU" sz="800" dirty="0" smtClean="0"/>
              <a:t>28. Столчето за автомобил не е играчка и не позволявайте на деца да си играят с</a:t>
            </a:r>
            <a:r>
              <a:rPr lang="en-US" sz="800" dirty="0" smtClean="0"/>
              <a:t> </a:t>
            </a:r>
            <a:r>
              <a:rPr lang="ru-RU" sz="800" dirty="0" smtClean="0"/>
              <a:t>него!</a:t>
            </a:r>
          </a:p>
          <a:p>
            <a:pPr algn="just"/>
            <a:r>
              <a:rPr lang="ru-RU" sz="800" dirty="0" smtClean="0"/>
              <a:t>29. Не смазвайте токите и заключващите механизми на коланите, защото ще</a:t>
            </a:r>
            <a:r>
              <a:rPr lang="en-US" sz="800" dirty="0" smtClean="0"/>
              <a:t> </a:t>
            </a:r>
            <a:r>
              <a:rPr lang="ru-RU" sz="800" dirty="0" smtClean="0"/>
              <a:t>намалите</a:t>
            </a:r>
            <a:r>
              <a:rPr lang="en-US" sz="800" dirty="0" smtClean="0"/>
              <a:t> </a:t>
            </a:r>
            <a:r>
              <a:rPr lang="ru-RU" sz="800" dirty="0" smtClean="0"/>
              <a:t>ефективността им и съществува риск за безопасността на детето.</a:t>
            </a:r>
          </a:p>
          <a:p>
            <a:pPr algn="just"/>
            <a:r>
              <a:rPr lang="ru-RU" sz="800" dirty="0" smtClean="0"/>
              <a:t>30. Опаковката на столчето трябва да държите далеч от децата, както по време на</a:t>
            </a:r>
            <a:r>
              <a:rPr lang="en-US" sz="800" dirty="0" smtClean="0"/>
              <a:t> </a:t>
            </a:r>
            <a:r>
              <a:rPr lang="ru-RU" sz="800" dirty="0" smtClean="0"/>
              <a:t>разопаковането, така и след това, за да предотвратите риска от задушаване.</a:t>
            </a:r>
          </a:p>
          <a:p>
            <a:pPr algn="just"/>
            <a:r>
              <a:rPr lang="ru-RU" sz="800" b="1" dirty="0" smtClean="0"/>
              <a:t>31. Това столче може да се използва за деца с тегло от 0 до 13 кг и се поставя на</a:t>
            </a:r>
          </a:p>
          <a:p>
            <a:pPr algn="just"/>
            <a:r>
              <a:rPr lang="ru-RU" sz="800" b="1" dirty="0" smtClean="0"/>
              <a:t>седалката в позиция, обратна на посоката на движение, и с помощта на 3-точкови</a:t>
            </a:r>
          </a:p>
          <a:p>
            <a:pPr algn="just"/>
            <a:r>
              <a:rPr lang="ru-RU" sz="800" b="1" dirty="0" smtClean="0"/>
              <a:t>диагонални и надбедрени предпазни колани.</a:t>
            </a:r>
          </a:p>
          <a:p>
            <a:pPr algn="just"/>
            <a:r>
              <a:rPr lang="ru-RU" sz="800" dirty="0" smtClean="0"/>
              <a:t>32. Никога не поставяйте столчето за кола на маси, работни повърхности,</a:t>
            </a:r>
            <a:r>
              <a:rPr lang="en-US" sz="800" dirty="0" smtClean="0"/>
              <a:t> </a:t>
            </a:r>
            <a:r>
              <a:rPr lang="ru-RU" sz="800" dirty="0" smtClean="0"/>
              <a:t>повдигнати</a:t>
            </a:r>
            <a:r>
              <a:rPr lang="en-US" sz="800" dirty="0" smtClean="0"/>
              <a:t> </a:t>
            </a:r>
            <a:r>
              <a:rPr lang="ru-RU" sz="800" dirty="0" smtClean="0"/>
              <a:t>повърхности, легла или пазарски колички, тъй като съществува риск то да падне или да се</a:t>
            </a:r>
            <a:r>
              <a:rPr lang="en-US" sz="800" dirty="0" smtClean="0"/>
              <a:t> </a:t>
            </a:r>
            <a:r>
              <a:rPr lang="ru-RU" sz="800" dirty="0" smtClean="0"/>
              <a:t>преобърне и Вашето дете да се нарани. Използвайте столчето само по предназначение! То не</a:t>
            </a:r>
            <a:r>
              <a:rPr lang="en-US" sz="800" dirty="0" smtClean="0"/>
              <a:t> </a:t>
            </a:r>
            <a:r>
              <a:rPr lang="ru-RU" sz="800" dirty="0" smtClean="0"/>
              <a:t>е конструирано за ползване в домашни условия.</a:t>
            </a:r>
          </a:p>
          <a:p>
            <a:pPr algn="just"/>
            <a:r>
              <a:rPr lang="ru-RU" sz="800" dirty="0" smtClean="0"/>
              <a:t>33. Не позволявайте на столчето за кола да влиза в контакт с корозионни вещества,</a:t>
            </a:r>
            <a:r>
              <a:rPr lang="en-US" sz="800" dirty="0" smtClean="0"/>
              <a:t> </a:t>
            </a:r>
            <a:r>
              <a:rPr lang="ru-RU" sz="800" dirty="0" smtClean="0"/>
              <a:t>например</a:t>
            </a:r>
            <a:r>
              <a:rPr lang="en-US" sz="800" dirty="0" smtClean="0"/>
              <a:t> </a:t>
            </a:r>
            <a:r>
              <a:rPr lang="bg-BG" sz="800" dirty="0" smtClean="0"/>
              <a:t>акумулаторна киселина.</a:t>
            </a:r>
          </a:p>
          <a:p>
            <a:pPr algn="just"/>
            <a:r>
              <a:rPr lang="ru-RU" sz="800" dirty="0" smtClean="0"/>
              <a:t>34. Не съхранявайте столчето във влажна среда за дълго време!</a:t>
            </a:r>
          </a:p>
          <a:p>
            <a:pPr algn="just"/>
            <a:r>
              <a:rPr lang="ru-RU" sz="800" dirty="0" smtClean="0"/>
              <a:t>35. Съхранявайте столчето на безопасно място, когато не го използвате. Не</a:t>
            </a:r>
            <a:r>
              <a:rPr lang="en-US" sz="800" dirty="0" smtClean="0"/>
              <a:t> </a:t>
            </a:r>
            <a:r>
              <a:rPr lang="ru-RU" sz="800" dirty="0" smtClean="0"/>
              <a:t>поставяйте</a:t>
            </a:r>
            <a:r>
              <a:rPr lang="en-US" sz="800" dirty="0" smtClean="0"/>
              <a:t> </a:t>
            </a:r>
            <a:r>
              <a:rPr lang="ru-RU" sz="800" dirty="0" smtClean="0"/>
              <a:t>върху него тежки предмети и не позволявайте да влиза в допир с вещества, които</a:t>
            </a:r>
            <a:r>
              <a:rPr lang="en-US" sz="800" dirty="0" smtClean="0"/>
              <a:t> </a:t>
            </a:r>
            <a:r>
              <a:rPr lang="bg-BG" sz="800" dirty="0" smtClean="0"/>
              <a:t>предизвикват корозия.</a:t>
            </a:r>
          </a:p>
          <a:p>
            <a:pPr algn="just"/>
            <a:r>
              <a:rPr lang="ru-RU" sz="800" dirty="0" smtClean="0"/>
              <a:t>36. Когато пътувате на дълги разстояния, спирайте по-често, защото децата се</a:t>
            </a:r>
            <a:r>
              <a:rPr lang="en-US" sz="800" dirty="0" smtClean="0"/>
              <a:t> </a:t>
            </a:r>
            <a:r>
              <a:rPr lang="ru-RU" sz="800" dirty="0" smtClean="0"/>
              <a:t>уморяват</a:t>
            </a:r>
            <a:r>
              <a:rPr lang="en-US" sz="800" dirty="0" smtClean="0"/>
              <a:t> </a:t>
            </a:r>
            <a:r>
              <a:rPr lang="bg-BG" sz="800" dirty="0" smtClean="0"/>
              <a:t>лесно.</a:t>
            </a:r>
          </a:p>
          <a:p>
            <a:pPr algn="just"/>
            <a:r>
              <a:rPr lang="ru-RU" sz="800" dirty="0" smtClean="0"/>
              <a:t>37. Опаковката на столчето трябва да държите далеч от деца, както по време наразопаковането, така и след това, за да предотвратите риска от задушаване!</a:t>
            </a:r>
            <a:endParaRPr lang="bg-BG" sz="800" dirty="0" smtClean="0"/>
          </a:p>
        </p:txBody>
      </p:sp>
      <p:sp>
        <p:nvSpPr>
          <p:cNvPr id="3" name="TextBox 2"/>
          <p:cNvSpPr txBox="1"/>
          <p:nvPr/>
        </p:nvSpPr>
        <p:spPr>
          <a:xfrm>
            <a:off x="104034" y="6535148"/>
            <a:ext cx="396000" cy="180000"/>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4</a:t>
            </a:r>
            <a:endParaRPr lang="bg-BG" sz="900" b="1" dirty="0">
              <a:latin typeface="Arial" pitchFamily="34" charset="0"/>
              <a:cs typeface="Arial" pitchFamily="34" charset="0"/>
            </a:endParaRPr>
          </a:p>
        </p:txBody>
      </p:sp>
      <p:pic>
        <p:nvPicPr>
          <p:cNvPr id="10" name="Picture 9" descr="7.png"/>
          <p:cNvPicPr>
            <a:picLocks noChangeAspect="1"/>
          </p:cNvPicPr>
          <p:nvPr/>
        </p:nvPicPr>
        <p:blipFill>
          <a:blip r:embed="rId2" cstate="print"/>
          <a:stretch>
            <a:fillRect/>
          </a:stretch>
        </p:blipFill>
        <p:spPr>
          <a:xfrm>
            <a:off x="5148064" y="31822"/>
            <a:ext cx="1320001" cy="1872208"/>
          </a:xfrm>
          <a:prstGeom prst="rect">
            <a:avLst/>
          </a:prstGeom>
        </p:spPr>
      </p:pic>
      <p:sp>
        <p:nvSpPr>
          <p:cNvPr id="11" name="TextBox 10"/>
          <p:cNvSpPr txBox="1"/>
          <p:nvPr/>
        </p:nvSpPr>
        <p:spPr>
          <a:xfrm>
            <a:off x="6378361" y="103829"/>
            <a:ext cx="2448272" cy="1569660"/>
          </a:xfrm>
          <a:prstGeom prst="rect">
            <a:avLst/>
          </a:prstGeom>
          <a:noFill/>
        </p:spPr>
        <p:txBody>
          <a:bodyPr wrap="square" rtlCol="0">
            <a:spAutoFit/>
          </a:bodyPr>
          <a:lstStyle/>
          <a:p>
            <a:pPr algn="just"/>
            <a:r>
              <a:rPr lang="ru-RU" sz="800" b="1" dirty="0"/>
              <a:t>Шаг 4: </a:t>
            </a:r>
            <a:r>
              <a:rPr lang="ru-RU" sz="800" dirty="0"/>
              <a:t>Поместите диагональную ветвь ремня в его направляющее, расположенное на спинке автокресла. Поверните ручку автокресла в правильное положение, как показано на рисунке (вы должны услышать щелчок при фиксации). Убедитесь, что ручка фиксируется в положении, показанном на картинке - прижимается к спинке автомобильного сиденья.</a:t>
            </a:r>
          </a:p>
          <a:p>
            <a:pPr algn="just"/>
            <a:endParaRPr lang="bg-BG" sz="800" b="1" dirty="0" smtClean="0"/>
          </a:p>
          <a:p>
            <a:pPr algn="just"/>
            <a:r>
              <a:rPr lang="bg-BG" sz="800" b="1" dirty="0" smtClean="0"/>
              <a:t>Шаг </a:t>
            </a:r>
            <a:r>
              <a:rPr lang="bg-BG" sz="800" b="1" dirty="0"/>
              <a:t>5: </a:t>
            </a:r>
            <a:r>
              <a:rPr lang="bg-BG" sz="800" dirty="0"/>
              <a:t>Затяните 3-точечный ремень безопасности, потянув его вверх, как показано на рисунке слева.</a:t>
            </a:r>
          </a:p>
          <a:p>
            <a:pPr algn="just"/>
            <a:endParaRPr lang="ru-RU" sz="800" dirty="0" smtClean="0"/>
          </a:p>
        </p:txBody>
      </p:sp>
      <p:sp>
        <p:nvSpPr>
          <p:cNvPr id="12" name="TextBox 11"/>
          <p:cNvSpPr txBox="1"/>
          <p:nvPr/>
        </p:nvSpPr>
        <p:spPr>
          <a:xfrm>
            <a:off x="5154227" y="1904030"/>
            <a:ext cx="3888431" cy="3785652"/>
          </a:xfrm>
          <a:prstGeom prst="rect">
            <a:avLst/>
          </a:prstGeom>
          <a:noFill/>
        </p:spPr>
        <p:txBody>
          <a:bodyPr wrap="square" rtlCol="0">
            <a:spAutoFit/>
          </a:bodyPr>
          <a:lstStyle/>
          <a:p>
            <a:pPr algn="just"/>
            <a:r>
              <a:rPr lang="ru-RU" sz="800" dirty="0"/>
              <a:t>* Предупреждение: Ручка автокресла должна прижиматься к спинке сиденья автомобиля.</a:t>
            </a:r>
          </a:p>
          <a:p>
            <a:pPr algn="just"/>
            <a:r>
              <a:rPr lang="ru-RU" sz="800" dirty="0"/>
              <a:t>* Вы можете освободить кресло из автомобиля, если повторите предыдущие шаги, но в обратном порядке.</a:t>
            </a:r>
          </a:p>
          <a:p>
            <a:pPr algn="just"/>
            <a:r>
              <a:rPr lang="ru-RU" sz="800" dirty="0"/>
              <a:t>* Перед использованием автокресла, всегда проверяйте, чтобы лямки безопасности должным образом установлены и не перекручены. Также проверяйте, что ткань автокресла никоим образом не мешает креплению автокресла лямками безопасности и установкой самого автокресла.</a:t>
            </a:r>
          </a:p>
          <a:p>
            <a:pPr algn="just"/>
            <a:r>
              <a:rPr lang="ru-RU" sz="800" dirty="0"/>
              <a:t>* Спинка автокресла должна быть установлена в положении с подходящим наклоном. Чрезмерно вертикальное положение может вызвать проблемы с дыханием. При очень большом наклоне и резком изменении скорости движения автомобиля, ребёнок может быть выброшен из автокресла.</a:t>
            </a:r>
          </a:p>
          <a:p>
            <a:pPr algn="just"/>
            <a:r>
              <a:rPr lang="ru-RU" sz="800" dirty="0"/>
              <a:t>* </a:t>
            </a:r>
            <a:r>
              <a:rPr lang="ru-RU" sz="800" b="1" dirty="0"/>
              <a:t>Внимание! </a:t>
            </a:r>
            <a:r>
              <a:rPr lang="ru-RU" sz="800" dirty="0"/>
              <a:t>Для обеспечения безопасной установки автокресла в автомобиле:</a:t>
            </a:r>
          </a:p>
          <a:p>
            <a:pPr algn="just"/>
            <a:r>
              <a:rPr lang="ru-RU" sz="800" dirty="0"/>
              <a:t>- Прочитайте руководство по установке детского автокресла.</a:t>
            </a:r>
          </a:p>
          <a:p>
            <a:pPr algn="just"/>
            <a:r>
              <a:rPr lang="ru-RU" sz="800" dirty="0"/>
              <a:t>- Соблюдайте и следуйте инструкциям на этикетках и инструкциям автомобиля и автокресла.</a:t>
            </a:r>
          </a:p>
          <a:p>
            <a:pPr algn="just"/>
            <a:r>
              <a:rPr lang="ru-RU" sz="800" dirty="0"/>
              <a:t>- Если не удаётся зафиксировать автокресло, переместите его на другое сиденье, где его можно установить.</a:t>
            </a:r>
          </a:p>
          <a:p>
            <a:pPr algn="just"/>
            <a:r>
              <a:rPr lang="ru-RU" sz="800" dirty="0"/>
              <a:t>Не все ремни, установленные в автомобилях, соответствуют требованиям для установки детского автокресла. Необходимо внимательно прочитать руководство автомобиля, в котором вы хотите установить автокресло.</a:t>
            </a:r>
          </a:p>
          <a:p>
            <a:pPr algn="just"/>
            <a:r>
              <a:rPr lang="ru-RU" sz="800" dirty="0"/>
              <a:t>* Проконсультируйтесь с руководством вашего автомобиля, чтобы знать с точностью места, где вы можете смонтировать это автокресло. Также рассмотреть инструкции по использованию автокресла, особенно если указаны какие-либо конкретные требования установки и использования.</a:t>
            </a:r>
          </a:p>
          <a:p>
            <a:pPr algn="just"/>
            <a:r>
              <a:rPr lang="ru-RU" sz="800" dirty="0"/>
              <a:t>* Дизайн, возможные функции и действия с ремнями, безопасности, а также сиденья, оборудованные ремнями, варьируются, в зависимости от марки автомобиля. Не все автомобильные ремни соответствуют нормативным требованиям для использования с детским автокреслом.</a:t>
            </a:r>
          </a:p>
          <a:p>
            <a:pPr algn="just"/>
            <a:endParaRPr lang="bg-BG" sz="800" dirty="0"/>
          </a:p>
        </p:txBody>
      </p:sp>
      <p:sp>
        <p:nvSpPr>
          <p:cNvPr id="13" name="TextBox 12"/>
          <p:cNvSpPr txBox="1"/>
          <p:nvPr/>
        </p:nvSpPr>
        <p:spPr>
          <a:xfrm>
            <a:off x="5154226" y="5504429"/>
            <a:ext cx="3888432" cy="1200329"/>
          </a:xfrm>
          <a:prstGeom prst="rect">
            <a:avLst/>
          </a:prstGeom>
          <a:noFill/>
        </p:spPr>
        <p:txBody>
          <a:bodyPr wrap="square" rtlCol="0">
            <a:spAutoFit/>
          </a:bodyPr>
          <a:lstStyle/>
          <a:p>
            <a:r>
              <a:rPr lang="bg-BG" sz="800" b="1" dirty="0"/>
              <a:t>ПРЕДУПРЕЖДЕНИЕ!</a:t>
            </a:r>
            <a:r>
              <a:rPr lang="bg-BG" sz="800" dirty="0"/>
              <a:t> Серьёзные опасности возможны, если вы не соблюдаете эти правила! Автокресло должно быть прочно зажато ремнем (или поясной ветвью поясного/плечевого ремня) транспортного средства, который не должен ослабевать во время движения.</a:t>
            </a:r>
          </a:p>
          <a:p>
            <a:r>
              <a:rPr lang="bg-BG" sz="800" b="1" dirty="0"/>
              <a:t>Для обеспечения безопасной установки автокресла в транспортном средстве:</a:t>
            </a:r>
            <a:endParaRPr lang="bg-BG" sz="800" dirty="0"/>
          </a:p>
          <a:p>
            <a:r>
              <a:rPr lang="bg-BG" sz="800" dirty="0"/>
              <a:t>- Прочитайте руководство по установке детского автокресла.</a:t>
            </a:r>
          </a:p>
          <a:p>
            <a:r>
              <a:rPr lang="bg-BG" sz="800" dirty="0"/>
              <a:t>- Соблюдайте и следуйте инструкциям на этикетках и инструкциях автомобиля и автокресла.</a:t>
            </a:r>
          </a:p>
          <a:p>
            <a:pPr algn="just"/>
            <a:endParaRPr lang="bg-BG" sz="800" dirty="0"/>
          </a:p>
        </p:txBody>
      </p:sp>
      <p:sp>
        <p:nvSpPr>
          <p:cNvPr id="14" name="TextBox 13"/>
          <p:cNvSpPr txBox="1"/>
          <p:nvPr/>
        </p:nvSpPr>
        <p:spPr>
          <a:xfrm>
            <a:off x="8628633" y="6497454"/>
            <a:ext cx="396000" cy="255389"/>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33</a:t>
            </a:r>
            <a:endParaRPr lang="bg-BG" sz="900" b="1"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179512" y="116632"/>
            <a:ext cx="1640193" cy="215444"/>
          </a:xfrm>
          <a:prstGeom prst="rect">
            <a:avLst/>
          </a:prstGeom>
          <a:noFill/>
        </p:spPr>
        <p:txBody>
          <a:bodyPr wrap="none" rtlCol="0">
            <a:spAutoFit/>
          </a:bodyPr>
          <a:lstStyle/>
          <a:p>
            <a:r>
              <a:rPr lang="ru-RU" sz="800" b="1" dirty="0" smtClean="0"/>
              <a:t>3. Части и вътрешно оборудване</a:t>
            </a:r>
            <a:endParaRPr lang="bg-BG" sz="800" dirty="0"/>
          </a:p>
        </p:txBody>
      </p:sp>
      <p:pic>
        <p:nvPicPr>
          <p:cNvPr id="40" name="Picture 39" descr="1.png"/>
          <p:cNvPicPr>
            <a:picLocks noChangeAspect="1"/>
          </p:cNvPicPr>
          <p:nvPr/>
        </p:nvPicPr>
        <p:blipFill>
          <a:blip r:embed="rId2" cstate="print"/>
          <a:stretch>
            <a:fillRect/>
          </a:stretch>
        </p:blipFill>
        <p:spPr>
          <a:xfrm>
            <a:off x="1188507" y="514503"/>
            <a:ext cx="2015341" cy="1762369"/>
          </a:xfrm>
          <a:prstGeom prst="rect">
            <a:avLst/>
          </a:prstGeom>
        </p:spPr>
      </p:pic>
      <p:cxnSp>
        <p:nvCxnSpPr>
          <p:cNvPr id="42" name="Straight Connector 41"/>
          <p:cNvCxnSpPr/>
          <p:nvPr/>
        </p:nvCxnSpPr>
        <p:spPr>
          <a:xfrm flipH="1" flipV="1">
            <a:off x="1475656" y="620688"/>
            <a:ext cx="720080" cy="432048"/>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51520" y="477252"/>
            <a:ext cx="1369286" cy="215444"/>
          </a:xfrm>
          <a:prstGeom prst="rect">
            <a:avLst/>
          </a:prstGeom>
          <a:noFill/>
        </p:spPr>
        <p:txBody>
          <a:bodyPr wrap="none" rtlCol="0">
            <a:spAutoFit/>
          </a:bodyPr>
          <a:lstStyle/>
          <a:p>
            <a:r>
              <a:rPr lang="ru-RU" sz="800" dirty="0" smtClean="0"/>
              <a:t>Корпус на столчето за кола</a:t>
            </a:r>
            <a:endParaRPr lang="bg-BG" sz="800" dirty="0"/>
          </a:p>
        </p:txBody>
      </p:sp>
      <p:cxnSp>
        <p:nvCxnSpPr>
          <p:cNvPr id="45" name="Straight Connector 44"/>
          <p:cNvCxnSpPr/>
          <p:nvPr/>
        </p:nvCxnSpPr>
        <p:spPr>
          <a:xfrm flipH="1" flipV="1">
            <a:off x="1403648" y="908720"/>
            <a:ext cx="792088" cy="648072"/>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30416" y="765284"/>
            <a:ext cx="1345240" cy="215444"/>
          </a:xfrm>
          <a:prstGeom prst="rect">
            <a:avLst/>
          </a:prstGeom>
          <a:noFill/>
        </p:spPr>
        <p:txBody>
          <a:bodyPr wrap="none" rtlCol="0">
            <a:spAutoFit/>
          </a:bodyPr>
          <a:lstStyle/>
          <a:p>
            <a:r>
              <a:rPr lang="bg-BG" sz="800" dirty="0" smtClean="0"/>
              <a:t>Възглавнички на коланите</a:t>
            </a:r>
            <a:endParaRPr lang="bg-BG" sz="800" dirty="0"/>
          </a:p>
        </p:txBody>
      </p:sp>
      <p:cxnSp>
        <p:nvCxnSpPr>
          <p:cNvPr id="48" name="Straight Connector 47"/>
          <p:cNvCxnSpPr/>
          <p:nvPr/>
        </p:nvCxnSpPr>
        <p:spPr>
          <a:xfrm flipH="1" flipV="1">
            <a:off x="1331640" y="1124744"/>
            <a:ext cx="720080" cy="648072"/>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043608" y="980728"/>
            <a:ext cx="386644" cy="215444"/>
          </a:xfrm>
          <a:prstGeom prst="rect">
            <a:avLst/>
          </a:prstGeom>
          <a:noFill/>
        </p:spPr>
        <p:txBody>
          <a:bodyPr wrap="none" rtlCol="0">
            <a:spAutoFit/>
          </a:bodyPr>
          <a:lstStyle/>
          <a:p>
            <a:r>
              <a:rPr lang="en-US" sz="800" dirty="0" smtClean="0"/>
              <a:t>To</a:t>
            </a:r>
            <a:r>
              <a:rPr lang="bg-BG" sz="800" dirty="0" smtClean="0"/>
              <a:t>ка</a:t>
            </a:r>
            <a:endParaRPr lang="bg-BG" sz="800" dirty="0"/>
          </a:p>
        </p:txBody>
      </p:sp>
      <p:cxnSp>
        <p:nvCxnSpPr>
          <p:cNvPr id="51" name="Straight Connector 50"/>
          <p:cNvCxnSpPr/>
          <p:nvPr/>
        </p:nvCxnSpPr>
        <p:spPr>
          <a:xfrm flipH="1" flipV="1">
            <a:off x="1115616" y="1340768"/>
            <a:ext cx="648072" cy="288033"/>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179512" y="1412776"/>
            <a:ext cx="1152128" cy="338554"/>
          </a:xfrm>
          <a:prstGeom prst="rect">
            <a:avLst/>
          </a:prstGeom>
          <a:noFill/>
        </p:spPr>
        <p:txBody>
          <a:bodyPr wrap="square" rtlCol="0">
            <a:spAutoFit/>
          </a:bodyPr>
          <a:lstStyle/>
          <a:p>
            <a:r>
              <a:rPr lang="bg-BG" sz="800" dirty="0" smtClean="0"/>
              <a:t>Освобождаващ бутон на предпазния колан</a:t>
            </a:r>
            <a:endParaRPr lang="bg-BG" sz="800" dirty="0"/>
          </a:p>
        </p:txBody>
      </p:sp>
      <p:sp>
        <p:nvSpPr>
          <p:cNvPr id="58" name="TextBox 57"/>
          <p:cNvSpPr txBox="1"/>
          <p:nvPr/>
        </p:nvSpPr>
        <p:spPr>
          <a:xfrm>
            <a:off x="395536" y="1074222"/>
            <a:ext cx="792088" cy="338554"/>
          </a:xfrm>
          <a:prstGeom prst="rect">
            <a:avLst/>
          </a:prstGeom>
          <a:noFill/>
        </p:spPr>
        <p:txBody>
          <a:bodyPr wrap="square" rtlCol="0">
            <a:spAutoFit/>
          </a:bodyPr>
          <a:lstStyle/>
          <a:p>
            <a:r>
              <a:rPr lang="bg-BG" sz="800" dirty="0" smtClean="0"/>
              <a:t>Омекотяваща възглавничка</a:t>
            </a:r>
            <a:endParaRPr lang="bg-BG" sz="800" dirty="0"/>
          </a:p>
        </p:txBody>
      </p:sp>
      <p:cxnSp>
        <p:nvCxnSpPr>
          <p:cNvPr id="60" name="Straight Connector 59"/>
          <p:cNvCxnSpPr/>
          <p:nvPr/>
        </p:nvCxnSpPr>
        <p:spPr>
          <a:xfrm flipH="1" flipV="1">
            <a:off x="1259632" y="1628800"/>
            <a:ext cx="432048" cy="262771"/>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flipV="1">
            <a:off x="1187624" y="1916832"/>
            <a:ext cx="360040" cy="72008"/>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107504" y="1772816"/>
            <a:ext cx="1296144" cy="338554"/>
          </a:xfrm>
          <a:prstGeom prst="rect">
            <a:avLst/>
          </a:prstGeom>
          <a:noFill/>
        </p:spPr>
        <p:txBody>
          <a:bodyPr wrap="square" rtlCol="0">
            <a:spAutoFit/>
          </a:bodyPr>
          <a:lstStyle/>
          <a:p>
            <a:r>
              <a:rPr lang="bg-BG" sz="800" dirty="0" smtClean="0"/>
              <a:t>Ремък за регулиране на предпазните колани</a:t>
            </a:r>
            <a:endParaRPr lang="bg-BG" sz="800" dirty="0"/>
          </a:p>
        </p:txBody>
      </p:sp>
      <p:cxnSp>
        <p:nvCxnSpPr>
          <p:cNvPr id="66" name="Straight Connector 65"/>
          <p:cNvCxnSpPr/>
          <p:nvPr/>
        </p:nvCxnSpPr>
        <p:spPr>
          <a:xfrm flipV="1">
            <a:off x="2267744" y="476672"/>
            <a:ext cx="576064" cy="144016"/>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2771800" y="332656"/>
            <a:ext cx="527709" cy="215444"/>
          </a:xfrm>
          <a:prstGeom prst="rect">
            <a:avLst/>
          </a:prstGeom>
          <a:noFill/>
        </p:spPr>
        <p:txBody>
          <a:bodyPr wrap="none" rtlCol="0">
            <a:spAutoFit/>
          </a:bodyPr>
          <a:lstStyle/>
          <a:p>
            <a:r>
              <a:rPr lang="bg-BG" sz="800" dirty="0" smtClean="0"/>
              <a:t>Дръжка</a:t>
            </a:r>
            <a:endParaRPr lang="bg-BG" sz="800" dirty="0"/>
          </a:p>
        </p:txBody>
      </p:sp>
      <p:cxnSp>
        <p:nvCxnSpPr>
          <p:cNvPr id="69" name="Straight Connector 68"/>
          <p:cNvCxnSpPr/>
          <p:nvPr/>
        </p:nvCxnSpPr>
        <p:spPr>
          <a:xfrm flipV="1">
            <a:off x="2843808" y="764704"/>
            <a:ext cx="288032" cy="144016"/>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3059832" y="620688"/>
            <a:ext cx="503664" cy="215444"/>
          </a:xfrm>
          <a:prstGeom prst="rect">
            <a:avLst/>
          </a:prstGeom>
          <a:noFill/>
        </p:spPr>
        <p:txBody>
          <a:bodyPr wrap="none" rtlCol="0">
            <a:spAutoFit/>
          </a:bodyPr>
          <a:lstStyle/>
          <a:p>
            <a:r>
              <a:rPr lang="bg-BG" sz="800" dirty="0" smtClean="0"/>
              <a:t>Сенник</a:t>
            </a:r>
            <a:endParaRPr lang="bg-BG" sz="800" dirty="0"/>
          </a:p>
        </p:txBody>
      </p:sp>
      <p:cxnSp>
        <p:nvCxnSpPr>
          <p:cNvPr id="72" name="Straight Connector 71"/>
          <p:cNvCxnSpPr>
            <a:endCxn id="73" idx="1"/>
          </p:cNvCxnSpPr>
          <p:nvPr/>
        </p:nvCxnSpPr>
        <p:spPr>
          <a:xfrm flipV="1">
            <a:off x="2771800" y="1643609"/>
            <a:ext cx="360040" cy="201215"/>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3131840" y="1412776"/>
            <a:ext cx="864096" cy="461665"/>
          </a:xfrm>
          <a:prstGeom prst="rect">
            <a:avLst/>
          </a:prstGeom>
          <a:noFill/>
        </p:spPr>
        <p:txBody>
          <a:bodyPr wrap="square" rtlCol="0">
            <a:spAutoFit/>
          </a:bodyPr>
          <a:lstStyle/>
          <a:p>
            <a:r>
              <a:rPr lang="bg-BG" sz="800" dirty="0" smtClean="0"/>
              <a:t>Бутон за регулиране на дръжката</a:t>
            </a:r>
            <a:endParaRPr lang="bg-BG" sz="800" dirty="0"/>
          </a:p>
        </p:txBody>
      </p:sp>
      <p:pic>
        <p:nvPicPr>
          <p:cNvPr id="76" name="Picture 75" descr="3.png"/>
          <p:cNvPicPr>
            <a:picLocks noChangeAspect="1"/>
          </p:cNvPicPr>
          <p:nvPr/>
        </p:nvPicPr>
        <p:blipFill>
          <a:blip r:embed="rId3" cstate="print"/>
          <a:stretch>
            <a:fillRect/>
          </a:stretch>
        </p:blipFill>
        <p:spPr>
          <a:xfrm>
            <a:off x="179512" y="2204864"/>
            <a:ext cx="1326681" cy="1624108"/>
          </a:xfrm>
          <a:prstGeom prst="rect">
            <a:avLst/>
          </a:prstGeom>
        </p:spPr>
      </p:pic>
      <p:cxnSp>
        <p:nvCxnSpPr>
          <p:cNvPr id="78" name="Straight Connector 77"/>
          <p:cNvCxnSpPr/>
          <p:nvPr/>
        </p:nvCxnSpPr>
        <p:spPr>
          <a:xfrm flipV="1">
            <a:off x="1043608" y="2564904"/>
            <a:ext cx="576064" cy="216024"/>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1547664" y="2420888"/>
            <a:ext cx="1439818" cy="215444"/>
          </a:xfrm>
          <a:prstGeom prst="rect">
            <a:avLst/>
          </a:prstGeom>
          <a:noFill/>
        </p:spPr>
        <p:txBody>
          <a:bodyPr wrap="none" rtlCol="0">
            <a:spAutoFit/>
          </a:bodyPr>
          <a:lstStyle/>
          <a:p>
            <a:r>
              <a:rPr lang="bg-BG" sz="800" dirty="0" smtClean="0"/>
              <a:t>Водач за диагоналния колан</a:t>
            </a:r>
            <a:endParaRPr lang="bg-BG" sz="800" dirty="0"/>
          </a:p>
        </p:txBody>
      </p:sp>
      <p:sp>
        <p:nvSpPr>
          <p:cNvPr id="81" name="TextBox 80"/>
          <p:cNvSpPr txBox="1"/>
          <p:nvPr/>
        </p:nvSpPr>
        <p:spPr>
          <a:xfrm>
            <a:off x="1460681" y="2925524"/>
            <a:ext cx="1959191" cy="215444"/>
          </a:xfrm>
          <a:prstGeom prst="rect">
            <a:avLst/>
          </a:prstGeom>
          <a:noFill/>
        </p:spPr>
        <p:txBody>
          <a:bodyPr wrap="none" rtlCol="0">
            <a:spAutoFit/>
          </a:bodyPr>
          <a:lstStyle/>
          <a:p>
            <a:r>
              <a:rPr lang="bg-BG" sz="800" dirty="0" smtClean="0"/>
              <a:t>Отвори за раменните предпазни колани</a:t>
            </a:r>
            <a:endParaRPr lang="bg-BG" sz="800" dirty="0"/>
          </a:p>
        </p:txBody>
      </p:sp>
      <p:sp>
        <p:nvSpPr>
          <p:cNvPr id="82" name="TextBox 81"/>
          <p:cNvSpPr txBox="1"/>
          <p:nvPr/>
        </p:nvSpPr>
        <p:spPr>
          <a:xfrm>
            <a:off x="179512" y="3789040"/>
            <a:ext cx="2153154" cy="338554"/>
          </a:xfrm>
          <a:prstGeom prst="rect">
            <a:avLst/>
          </a:prstGeom>
          <a:noFill/>
        </p:spPr>
        <p:txBody>
          <a:bodyPr wrap="none" rtlCol="0">
            <a:spAutoFit/>
          </a:bodyPr>
          <a:lstStyle/>
          <a:p>
            <a:r>
              <a:rPr lang="ru-RU" sz="800" b="1" dirty="0" smtClean="0"/>
              <a:t>4. Обща употреба на столчето в автомобила</a:t>
            </a:r>
          </a:p>
          <a:p>
            <a:r>
              <a:rPr lang="ru-RU" sz="800" b="1" dirty="0" smtClean="0"/>
              <a:t>4.1. Регулиране позицията на дръжката</a:t>
            </a:r>
            <a:endParaRPr lang="bg-BG" sz="800" dirty="0"/>
          </a:p>
        </p:txBody>
      </p:sp>
      <p:pic>
        <p:nvPicPr>
          <p:cNvPr id="83" name="Picture 82" descr="4.png"/>
          <p:cNvPicPr>
            <a:picLocks noChangeAspect="1"/>
          </p:cNvPicPr>
          <p:nvPr/>
        </p:nvPicPr>
        <p:blipFill>
          <a:blip r:embed="rId4" cstate="print"/>
          <a:stretch>
            <a:fillRect/>
          </a:stretch>
        </p:blipFill>
        <p:spPr>
          <a:xfrm>
            <a:off x="107504" y="4186723"/>
            <a:ext cx="2047601" cy="1978581"/>
          </a:xfrm>
          <a:prstGeom prst="rect">
            <a:avLst/>
          </a:prstGeom>
        </p:spPr>
      </p:pic>
      <p:sp>
        <p:nvSpPr>
          <p:cNvPr id="84" name="TextBox 83"/>
          <p:cNvSpPr txBox="1"/>
          <p:nvPr/>
        </p:nvSpPr>
        <p:spPr>
          <a:xfrm>
            <a:off x="1907703" y="4221088"/>
            <a:ext cx="2160241" cy="1692771"/>
          </a:xfrm>
          <a:prstGeom prst="rect">
            <a:avLst/>
          </a:prstGeom>
          <a:noFill/>
        </p:spPr>
        <p:txBody>
          <a:bodyPr wrap="square" rtlCol="0">
            <a:spAutoFit/>
          </a:bodyPr>
          <a:lstStyle/>
          <a:p>
            <a:r>
              <a:rPr lang="ru-RU" sz="800" dirty="0" smtClean="0"/>
              <a:t>Може да регулирате дръжката в 4 позиции.</a:t>
            </a:r>
          </a:p>
          <a:p>
            <a:pPr algn="just"/>
            <a:endParaRPr lang="ru-RU" sz="800" dirty="0" smtClean="0"/>
          </a:p>
          <a:p>
            <a:pPr algn="just"/>
            <a:r>
              <a:rPr lang="ru-RU" sz="800" dirty="0" smtClean="0"/>
              <a:t>За да промените положението й, натиснете едновременно червените бутони от двете й страни и след това, без да ги пускате, я завъртете леко до желаната позиция.</a:t>
            </a:r>
          </a:p>
          <a:p>
            <a:pPr algn="just"/>
            <a:endParaRPr lang="ru-RU" sz="800" dirty="0" smtClean="0"/>
          </a:p>
          <a:p>
            <a:pPr algn="just"/>
            <a:r>
              <a:rPr lang="ru-RU" sz="800" dirty="0" smtClean="0"/>
              <a:t>След като достигнете желаното ниво, пуснете бутоните - дръжката трябва да се фиксира на място. Проверете дали е правилно фиксирана като я натиснете леко в произволна посока - в случай, че е застопорена, трябва да остане на място.</a:t>
            </a:r>
            <a:endParaRPr lang="bg-BG" sz="800" dirty="0"/>
          </a:p>
        </p:txBody>
      </p:sp>
      <p:sp>
        <p:nvSpPr>
          <p:cNvPr id="85" name="TextBox 84"/>
          <p:cNvSpPr txBox="1"/>
          <p:nvPr/>
        </p:nvSpPr>
        <p:spPr>
          <a:xfrm>
            <a:off x="104034" y="6535148"/>
            <a:ext cx="396000" cy="180000"/>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5</a:t>
            </a:r>
            <a:endParaRPr lang="bg-BG" sz="900" b="1" dirty="0">
              <a:latin typeface="Arial" pitchFamily="34" charset="0"/>
              <a:cs typeface="Arial" pitchFamily="34" charset="0"/>
            </a:endParaRPr>
          </a:p>
        </p:txBody>
      </p:sp>
      <p:pic>
        <p:nvPicPr>
          <p:cNvPr id="38" name="Picture 37" descr="6.png"/>
          <p:cNvPicPr>
            <a:picLocks noChangeAspect="1"/>
          </p:cNvPicPr>
          <p:nvPr/>
        </p:nvPicPr>
        <p:blipFill>
          <a:blip r:embed="rId5" cstate="print"/>
          <a:srcRect l="1579" t="348" b="974"/>
          <a:stretch>
            <a:fillRect/>
          </a:stretch>
        </p:blipFill>
        <p:spPr>
          <a:xfrm>
            <a:off x="5074790" y="4355431"/>
            <a:ext cx="1944216" cy="2369513"/>
          </a:xfrm>
          <a:prstGeom prst="rect">
            <a:avLst/>
          </a:prstGeom>
        </p:spPr>
      </p:pic>
      <p:pic>
        <p:nvPicPr>
          <p:cNvPr id="39" name="Picture 38" descr="5.png"/>
          <p:cNvPicPr>
            <a:picLocks noChangeAspect="1"/>
          </p:cNvPicPr>
          <p:nvPr/>
        </p:nvPicPr>
        <p:blipFill>
          <a:blip r:embed="rId6" cstate="print"/>
          <a:srcRect l="7743" t="5112" r="13541" b="2879"/>
          <a:stretch>
            <a:fillRect/>
          </a:stretch>
        </p:blipFill>
        <p:spPr>
          <a:xfrm>
            <a:off x="5148064" y="19834"/>
            <a:ext cx="3744416" cy="1104910"/>
          </a:xfrm>
          <a:prstGeom prst="rect">
            <a:avLst/>
          </a:prstGeom>
        </p:spPr>
      </p:pic>
      <p:sp>
        <p:nvSpPr>
          <p:cNvPr id="41" name="TextBox 40"/>
          <p:cNvSpPr txBox="1"/>
          <p:nvPr/>
        </p:nvSpPr>
        <p:spPr>
          <a:xfrm>
            <a:off x="5074790" y="1124639"/>
            <a:ext cx="3888432" cy="1692771"/>
          </a:xfrm>
          <a:prstGeom prst="rect">
            <a:avLst/>
          </a:prstGeom>
          <a:noFill/>
        </p:spPr>
        <p:txBody>
          <a:bodyPr wrap="square" rtlCol="0">
            <a:spAutoFit/>
          </a:bodyPr>
          <a:lstStyle/>
          <a:p>
            <a:pPr algn="just"/>
            <a:r>
              <a:rPr lang="ru-RU" sz="800" b="1" dirty="0"/>
              <a:t>Рис. 1: </a:t>
            </a:r>
            <a:r>
              <a:rPr lang="ru-RU" sz="800" dirty="0"/>
              <a:t>Положение, когда автокресло установлено в автомобиле (/положение, когда транспортное средство находится на дороге). Эта позиция (и только она!!!) подходит для установки автокресла на сиденье автомобилья.</a:t>
            </a:r>
          </a:p>
          <a:p>
            <a:pPr algn="just"/>
            <a:r>
              <a:rPr lang="ru-RU" sz="800" b="1" dirty="0"/>
              <a:t>Рис. 2: </a:t>
            </a:r>
            <a:r>
              <a:rPr lang="ru-RU" sz="800" dirty="0"/>
              <a:t>Вертикальное положение - подходит для переноски автокресла.</a:t>
            </a:r>
          </a:p>
          <a:p>
            <a:pPr algn="just"/>
            <a:r>
              <a:rPr lang="ru-RU" sz="800" dirty="0"/>
              <a:t>Рис. Ручка расположена назад - позиция подходит, когда вы хотите качать автокресло.</a:t>
            </a:r>
          </a:p>
          <a:p>
            <a:pPr algn="just"/>
            <a:r>
              <a:rPr lang="ru-RU" sz="800" b="1" dirty="0"/>
              <a:t>Рис. 4: </a:t>
            </a:r>
            <a:r>
              <a:rPr lang="ru-RU" sz="800" dirty="0"/>
              <a:t>Самое заднее положение - помогает автокреслу стоять более вертикально - у вас есть более легкий доступ к ребёнку во время еды.</a:t>
            </a:r>
          </a:p>
          <a:p>
            <a:pPr algn="just"/>
            <a:endParaRPr lang="ru-RU" sz="800" dirty="0" smtClean="0"/>
          </a:p>
          <a:p>
            <a:pPr algn="just"/>
            <a:r>
              <a:rPr lang="ru-RU" sz="800" b="1" dirty="0" smtClean="0"/>
              <a:t>Важно</a:t>
            </a:r>
            <a:r>
              <a:rPr lang="ru-RU" sz="800" b="1" dirty="0"/>
              <a:t>! </a:t>
            </a:r>
            <a:r>
              <a:rPr lang="ru-RU" sz="800" dirty="0"/>
              <a:t>Всегда следите за тем, чтобы автокресло правильно установлено на автомобильном сиденье с помощью 3-точечного ремня безопасности, и что ручка зафиксирована в нужном положении!</a:t>
            </a:r>
          </a:p>
          <a:p>
            <a:pPr algn="just"/>
            <a:endParaRPr lang="bg-BG" sz="800" dirty="0"/>
          </a:p>
        </p:txBody>
      </p:sp>
      <p:sp>
        <p:nvSpPr>
          <p:cNvPr id="44" name="TextBox 43"/>
          <p:cNvSpPr txBox="1"/>
          <p:nvPr/>
        </p:nvSpPr>
        <p:spPr>
          <a:xfrm>
            <a:off x="5082777" y="2820389"/>
            <a:ext cx="3888432" cy="1585049"/>
          </a:xfrm>
          <a:prstGeom prst="rect">
            <a:avLst/>
          </a:prstGeom>
          <a:noFill/>
        </p:spPr>
        <p:txBody>
          <a:bodyPr wrap="square" rtlCol="0">
            <a:spAutoFit/>
          </a:bodyPr>
          <a:lstStyle/>
          <a:p>
            <a:pPr algn="just"/>
            <a:r>
              <a:rPr lang="bg-BG" sz="900" b="1" dirty="0"/>
              <a:t>5. Установка </a:t>
            </a:r>
            <a:r>
              <a:rPr lang="bg-BG" sz="900" b="1" dirty="0" smtClean="0"/>
              <a:t>автокресла</a:t>
            </a:r>
          </a:p>
          <a:p>
            <a:pPr algn="just"/>
            <a:r>
              <a:rPr lang="ru-RU" sz="800" dirty="0"/>
              <a:t>* Пожалуйста, внимательно прочитайте инструкции по эксплуатации перед установкой вашего автокресла, и ознакомьтесь с основными требованиями установки и безопасности, так чтобы ваш ребёнок был максимально защищён, когда он находится в автомобиле.</a:t>
            </a:r>
          </a:p>
          <a:p>
            <a:pPr algn="just"/>
            <a:r>
              <a:rPr lang="ru-RU" sz="800" dirty="0"/>
              <a:t>* Не размещайте автокресло на сиденьях, оборудованных подушкой безопасности.</a:t>
            </a:r>
          </a:p>
          <a:p>
            <a:pPr algn="just"/>
            <a:r>
              <a:rPr lang="ru-RU" sz="800" dirty="0"/>
              <a:t>* Это автокресло может быть установлено только на автомобильных сиденьях с помощью 3-точечного ремня безопасности.</a:t>
            </a:r>
          </a:p>
          <a:p>
            <a:pPr algn="just"/>
            <a:r>
              <a:rPr lang="ru-RU" sz="800" dirty="0"/>
              <a:t>* Автокресло подходит для новорождённых и детей весом до 13 кг. Автокресло устанавливается противоположно ходу движения, «лицом назад» (лицом к заднему сидению). Автокресло оснащено пятиточечным ремнем безопасности.</a:t>
            </a:r>
          </a:p>
          <a:p>
            <a:pPr algn="just"/>
            <a:endParaRPr lang="bg-BG" sz="800" dirty="0"/>
          </a:p>
        </p:txBody>
      </p:sp>
      <p:sp>
        <p:nvSpPr>
          <p:cNvPr id="47" name="TextBox 46"/>
          <p:cNvSpPr txBox="1"/>
          <p:nvPr/>
        </p:nvSpPr>
        <p:spPr>
          <a:xfrm>
            <a:off x="6946998" y="4283424"/>
            <a:ext cx="1944216" cy="2431435"/>
          </a:xfrm>
          <a:prstGeom prst="rect">
            <a:avLst/>
          </a:prstGeom>
          <a:noFill/>
        </p:spPr>
        <p:txBody>
          <a:bodyPr wrap="square" rtlCol="0">
            <a:spAutoFit/>
          </a:bodyPr>
          <a:lstStyle/>
          <a:p>
            <a:r>
              <a:rPr lang="ru-RU" sz="800" b="1" dirty="0"/>
              <a:t>Шаг 1: </a:t>
            </a:r>
            <a:r>
              <a:rPr lang="ru-RU" sz="800" dirty="0"/>
              <a:t>Отрегулируйте ручку, чтобы стоять в вертикальном положении (рис. 1).</a:t>
            </a:r>
          </a:p>
          <a:p>
            <a:r>
              <a:rPr lang="ru-RU" sz="800" b="1" dirty="0"/>
              <a:t>Шаг 2</a:t>
            </a:r>
            <a:r>
              <a:rPr lang="ru-RU" sz="800" dirty="0"/>
              <a:t>: Поместите автокресло на сиденье (рис. 2) так, чтобы открытая часть и ребёнок смотрел лицом назад.</a:t>
            </a:r>
          </a:p>
          <a:p>
            <a:r>
              <a:rPr lang="ru-RU" sz="800" b="1" dirty="0"/>
              <a:t>Шаг 3: </a:t>
            </a:r>
            <a:r>
              <a:rPr lang="ru-RU" sz="800" dirty="0"/>
              <a:t>Проведите поясную ветвь ремня 3-точечного ремня безопасности через направляющие поясной ветви ремня, находящихся на автокресле. Затем прикрепите пряжку ремня, пока не услышите четкий щелчок. Потяните диагональную ветвь ремня вверх, чтобы затянуть поясную ветвь ремня. Убедитесь, что вы пристегнули ремень правильно, протянув ремень вверх над пряжкой - пряжка должна остаться заблокирована. (рис. 3)</a:t>
            </a:r>
          </a:p>
          <a:p>
            <a:endParaRPr lang="bg-BG" sz="800" dirty="0"/>
          </a:p>
        </p:txBody>
      </p:sp>
      <p:sp>
        <p:nvSpPr>
          <p:cNvPr id="50" name="TextBox 49"/>
          <p:cNvSpPr txBox="1"/>
          <p:nvPr/>
        </p:nvSpPr>
        <p:spPr>
          <a:xfrm>
            <a:off x="8685227" y="6583779"/>
            <a:ext cx="396000" cy="255389"/>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32</a:t>
            </a:r>
            <a:endParaRPr lang="bg-BG" sz="900" b="1"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1" descr="6.png"/>
          <p:cNvPicPr>
            <a:picLocks noChangeAspect="1"/>
          </p:cNvPicPr>
          <p:nvPr/>
        </p:nvPicPr>
        <p:blipFill>
          <a:blip r:embed="rId2" cstate="print"/>
          <a:srcRect l="1579" t="348" b="974"/>
          <a:stretch>
            <a:fillRect/>
          </a:stretch>
        </p:blipFill>
        <p:spPr>
          <a:xfrm>
            <a:off x="179512" y="4365103"/>
            <a:ext cx="1944216" cy="2369513"/>
          </a:xfrm>
          <a:prstGeom prst="rect">
            <a:avLst/>
          </a:prstGeom>
        </p:spPr>
      </p:pic>
      <p:pic>
        <p:nvPicPr>
          <p:cNvPr id="29" name="Picture 28" descr="5.png"/>
          <p:cNvPicPr>
            <a:picLocks noChangeAspect="1"/>
          </p:cNvPicPr>
          <p:nvPr/>
        </p:nvPicPr>
        <p:blipFill>
          <a:blip r:embed="rId3" cstate="print"/>
          <a:srcRect l="7743" t="5112" r="13541" b="2879"/>
          <a:stretch>
            <a:fillRect/>
          </a:stretch>
        </p:blipFill>
        <p:spPr>
          <a:xfrm>
            <a:off x="251520" y="188640"/>
            <a:ext cx="3744416" cy="1104910"/>
          </a:xfrm>
          <a:prstGeom prst="rect">
            <a:avLst/>
          </a:prstGeom>
        </p:spPr>
      </p:pic>
      <p:sp>
        <p:nvSpPr>
          <p:cNvPr id="30" name="TextBox 29"/>
          <p:cNvSpPr txBox="1"/>
          <p:nvPr/>
        </p:nvSpPr>
        <p:spPr>
          <a:xfrm>
            <a:off x="179513" y="1340768"/>
            <a:ext cx="3888432" cy="1569660"/>
          </a:xfrm>
          <a:prstGeom prst="rect">
            <a:avLst/>
          </a:prstGeom>
          <a:noFill/>
        </p:spPr>
        <p:txBody>
          <a:bodyPr wrap="square" rtlCol="0">
            <a:spAutoFit/>
          </a:bodyPr>
          <a:lstStyle/>
          <a:p>
            <a:pPr algn="just"/>
            <a:r>
              <a:rPr lang="ru-RU" sz="800" b="1" dirty="0" smtClean="0"/>
              <a:t>Фиг. 1: </a:t>
            </a:r>
            <a:r>
              <a:rPr lang="ru-RU" sz="800" dirty="0" smtClean="0"/>
              <a:t>Позиция, когато столчето е монтирано в колата (/позиция, когато автомобилът е на път). Тази позиция (</a:t>
            </a:r>
            <a:r>
              <a:rPr lang="ru-RU" sz="800" b="1" dirty="0" smtClean="0"/>
              <a:t>и единствено тя!!!) </a:t>
            </a:r>
            <a:r>
              <a:rPr lang="ru-RU" sz="800" dirty="0" smtClean="0"/>
              <a:t>е подходяща, когато столчето е монтирано към </a:t>
            </a:r>
            <a:r>
              <a:rPr lang="bg-BG" sz="800" dirty="0" smtClean="0"/>
              <a:t>автомобилната седалка.</a:t>
            </a:r>
          </a:p>
          <a:p>
            <a:pPr algn="just"/>
            <a:r>
              <a:rPr lang="ru-RU" sz="800" b="1" dirty="0" smtClean="0"/>
              <a:t>Фиг. 2: </a:t>
            </a:r>
            <a:r>
              <a:rPr lang="ru-RU" sz="800" dirty="0" smtClean="0"/>
              <a:t>Изправена позиция - подходяща за носене на столчето.</a:t>
            </a:r>
          </a:p>
          <a:p>
            <a:pPr algn="just"/>
            <a:r>
              <a:rPr lang="ru-RU" sz="800" b="1" dirty="0" smtClean="0"/>
              <a:t>Фиг. 3: </a:t>
            </a:r>
            <a:r>
              <a:rPr lang="ru-RU" sz="800" dirty="0" smtClean="0"/>
              <a:t>Дръжката е поставена назад - позицията е подходяща, когато искате да люлеете </a:t>
            </a:r>
            <a:r>
              <a:rPr lang="bg-BG" sz="800" dirty="0" smtClean="0"/>
              <a:t>столчето.</a:t>
            </a:r>
          </a:p>
          <a:p>
            <a:pPr algn="just"/>
            <a:r>
              <a:rPr lang="ru-RU" sz="800" b="1" dirty="0" smtClean="0"/>
              <a:t>Фиг. 4: </a:t>
            </a:r>
            <a:r>
              <a:rPr lang="ru-RU" sz="800" dirty="0" smtClean="0"/>
              <a:t>Възможно най-задна позиция - спомага столчето да стои по-изправено - имате по- лесен достъп до детето при хранене.</a:t>
            </a:r>
          </a:p>
          <a:p>
            <a:pPr algn="just"/>
            <a:endParaRPr lang="ru-RU" sz="800" dirty="0" smtClean="0"/>
          </a:p>
          <a:p>
            <a:pPr algn="just"/>
            <a:r>
              <a:rPr lang="ru-RU" sz="800" b="1" dirty="0" smtClean="0"/>
              <a:t>Важно! </a:t>
            </a:r>
            <a:r>
              <a:rPr lang="ru-RU" sz="800" dirty="0" smtClean="0"/>
              <a:t>Винаги проверявайте дали столчето е правилно монтирано на автомобилната седалка с помощта на 3-точковия колан за безопасност и дали дръжката е фиксирана в </a:t>
            </a:r>
            <a:r>
              <a:rPr lang="bg-BG" sz="800" dirty="0" smtClean="0"/>
              <a:t>желаната позиция!</a:t>
            </a:r>
            <a:endParaRPr lang="bg-BG" sz="800" dirty="0"/>
          </a:p>
        </p:txBody>
      </p:sp>
      <p:sp>
        <p:nvSpPr>
          <p:cNvPr id="31" name="TextBox 30"/>
          <p:cNvSpPr txBox="1"/>
          <p:nvPr/>
        </p:nvSpPr>
        <p:spPr>
          <a:xfrm>
            <a:off x="179512" y="2996952"/>
            <a:ext cx="3888432" cy="1446550"/>
          </a:xfrm>
          <a:prstGeom prst="rect">
            <a:avLst/>
          </a:prstGeom>
          <a:noFill/>
        </p:spPr>
        <p:txBody>
          <a:bodyPr wrap="square" rtlCol="0">
            <a:spAutoFit/>
          </a:bodyPr>
          <a:lstStyle/>
          <a:p>
            <a:pPr algn="just"/>
            <a:r>
              <a:rPr lang="ru-RU" sz="800" b="1" dirty="0" smtClean="0"/>
              <a:t>5. Монтиране на стола за кола</a:t>
            </a:r>
          </a:p>
          <a:p>
            <a:pPr algn="just"/>
            <a:r>
              <a:rPr lang="ru-RU" sz="800" dirty="0" smtClean="0"/>
              <a:t>* Моля, преди да пристъпите към монтаж, прочетете внимателно инструкциите за употреба на вашето столче и да се запознаете с основните изисквания за монтаж и безопасност, така че детето ви да е максимално защитено, когато е в автомобила.</a:t>
            </a:r>
          </a:p>
          <a:p>
            <a:pPr algn="just"/>
            <a:r>
              <a:rPr lang="ru-RU" sz="800" dirty="0" smtClean="0"/>
              <a:t>* Не поставяйте столчето на седалки, оборудвани с въздушна възглавница.</a:t>
            </a:r>
          </a:p>
          <a:p>
            <a:pPr algn="just"/>
            <a:r>
              <a:rPr lang="ru-RU" sz="800" dirty="0" smtClean="0"/>
              <a:t>* Това столче за кола може да бъде инсталирано върху автомобилната седалка само с помощта на 3-точков колан за безопасност.</a:t>
            </a:r>
          </a:p>
          <a:p>
            <a:pPr algn="just"/>
            <a:r>
              <a:rPr lang="ru-RU" sz="800" dirty="0" smtClean="0"/>
              <a:t>* Столчето е подходящо за новородени бебета и деца с тегло до 13 кг. Монтира се обърнато в посока, обратна на нормалната посока на движение и детето е „гледащо назад“ (с лице към задната седалка). Столчето има петточков обезопасителен колан.</a:t>
            </a:r>
            <a:endParaRPr lang="bg-BG" sz="800" dirty="0"/>
          </a:p>
        </p:txBody>
      </p:sp>
      <p:sp>
        <p:nvSpPr>
          <p:cNvPr id="33" name="TextBox 32"/>
          <p:cNvSpPr txBox="1"/>
          <p:nvPr/>
        </p:nvSpPr>
        <p:spPr>
          <a:xfrm>
            <a:off x="2051720" y="4293096"/>
            <a:ext cx="1944216" cy="2308324"/>
          </a:xfrm>
          <a:prstGeom prst="rect">
            <a:avLst/>
          </a:prstGeom>
          <a:noFill/>
        </p:spPr>
        <p:txBody>
          <a:bodyPr wrap="square" rtlCol="0">
            <a:spAutoFit/>
          </a:bodyPr>
          <a:lstStyle/>
          <a:p>
            <a:r>
              <a:rPr lang="ru-RU" sz="800" b="1" dirty="0" smtClean="0"/>
              <a:t>Стъпка 1: </a:t>
            </a:r>
            <a:r>
              <a:rPr lang="ru-RU" sz="800" dirty="0" smtClean="0"/>
              <a:t>Регулирайте дръжката, така че да застане в изправена позиция (фиг. 1).</a:t>
            </a:r>
          </a:p>
          <a:p>
            <a:r>
              <a:rPr lang="ru-RU" sz="800" b="1" dirty="0" smtClean="0"/>
              <a:t>Стъпка 2: </a:t>
            </a:r>
            <a:r>
              <a:rPr lang="ru-RU" sz="800" dirty="0" smtClean="0"/>
              <a:t>Поставете столчето върху автомобилната седалка (фиг. 2), така че отворената му част и детето да гледат срещу облегалката.</a:t>
            </a:r>
          </a:p>
          <a:p>
            <a:r>
              <a:rPr lang="ru-RU" sz="800" b="1" dirty="0" smtClean="0"/>
              <a:t>Стъпка 3: </a:t>
            </a:r>
            <a:r>
              <a:rPr lang="ru-RU" sz="800" dirty="0" smtClean="0"/>
              <a:t>Прекарайте бедренния колан на 3- точковия предпазен колан на седалката през водачите за бедрения колан, разположени върху столчето. След това закопчейте токата на колана, докато не чуете ясно изщракване. Издърпайте диагоналния колан нагоре, за да затегнете надбедрения. Уверете се, че сте закопчали правилно колана като опънете ремъка над токата нагоре - трябва да остане заключена. </a:t>
            </a:r>
            <a:r>
              <a:rPr lang="bg-BG" sz="800" dirty="0" smtClean="0"/>
              <a:t>(фиг. 3)</a:t>
            </a:r>
            <a:endParaRPr lang="bg-BG" sz="800" dirty="0"/>
          </a:p>
        </p:txBody>
      </p:sp>
      <p:sp>
        <p:nvSpPr>
          <p:cNvPr id="34" name="TextBox 33"/>
          <p:cNvSpPr txBox="1"/>
          <p:nvPr/>
        </p:nvSpPr>
        <p:spPr>
          <a:xfrm>
            <a:off x="104034" y="6535148"/>
            <a:ext cx="396000" cy="180000"/>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6</a:t>
            </a:r>
            <a:endParaRPr lang="bg-BG" sz="900" b="1" dirty="0">
              <a:latin typeface="Arial" pitchFamily="34" charset="0"/>
              <a:cs typeface="Arial" pitchFamily="34" charset="0"/>
            </a:endParaRPr>
          </a:p>
        </p:txBody>
      </p:sp>
      <p:sp>
        <p:nvSpPr>
          <p:cNvPr id="35" name="Rectangle 34"/>
          <p:cNvSpPr/>
          <p:nvPr/>
        </p:nvSpPr>
        <p:spPr>
          <a:xfrm>
            <a:off x="5196473" y="-17754"/>
            <a:ext cx="3672408" cy="1200329"/>
          </a:xfrm>
          <a:prstGeom prst="rect">
            <a:avLst/>
          </a:prstGeom>
        </p:spPr>
        <p:txBody>
          <a:bodyPr wrap="square">
            <a:spAutoFit/>
          </a:bodyPr>
          <a:lstStyle/>
          <a:p>
            <a:pPr algn="just"/>
            <a:r>
              <a:rPr lang="ru-RU" sz="800" dirty="0"/>
              <a:t>34. Не храните детское автокресло во влажной среде в течение длительного времени!</a:t>
            </a:r>
          </a:p>
          <a:p>
            <a:pPr algn="just"/>
            <a:r>
              <a:rPr lang="ru-RU" sz="800" dirty="0"/>
              <a:t>35. Храните детское автокресло в безопасном месте, когда оно не используется. Не размещайте на нём тяжелые предметы и не позволяйте ему вступать в контакт с веществами, вызывающими коррозию.</a:t>
            </a:r>
          </a:p>
          <a:p>
            <a:pPr algn="just"/>
            <a:r>
              <a:rPr lang="ru-RU" sz="800" dirty="0"/>
              <a:t>36. При путешествии на большие расстояния чаще останавливайтесь, потому что дети легко устают.</a:t>
            </a:r>
          </a:p>
          <a:p>
            <a:pPr algn="just"/>
            <a:r>
              <a:rPr lang="ru-RU" sz="800" dirty="0"/>
              <a:t>37. Упаковку детского автокресла нужно держать подальше от детей, как во время распаковки, так и после этого, чтобы предотвратить риск удушья!</a:t>
            </a:r>
          </a:p>
        </p:txBody>
      </p:sp>
      <p:sp>
        <p:nvSpPr>
          <p:cNvPr id="36" name="TextBox 35"/>
          <p:cNvSpPr txBox="1"/>
          <p:nvPr/>
        </p:nvSpPr>
        <p:spPr>
          <a:xfrm>
            <a:off x="5291197" y="1168996"/>
            <a:ext cx="1681871" cy="230832"/>
          </a:xfrm>
          <a:prstGeom prst="rect">
            <a:avLst/>
          </a:prstGeom>
          <a:noFill/>
        </p:spPr>
        <p:txBody>
          <a:bodyPr wrap="none" rtlCol="0">
            <a:spAutoFit/>
          </a:bodyPr>
          <a:lstStyle/>
          <a:p>
            <a:r>
              <a:rPr lang="ru-RU" sz="900" b="1" dirty="0"/>
              <a:t>3. Детали и детали интерьера</a:t>
            </a:r>
            <a:endParaRPr lang="bg-BG" sz="900" b="1" dirty="0"/>
          </a:p>
        </p:txBody>
      </p:sp>
      <p:pic>
        <p:nvPicPr>
          <p:cNvPr id="37" name="Picture 36" descr="1.png"/>
          <p:cNvPicPr>
            <a:picLocks noChangeAspect="1"/>
          </p:cNvPicPr>
          <p:nvPr/>
        </p:nvPicPr>
        <p:blipFill>
          <a:blip r:embed="rId4" cstate="print"/>
          <a:stretch>
            <a:fillRect/>
          </a:stretch>
        </p:blipFill>
        <p:spPr>
          <a:xfrm>
            <a:off x="6300192" y="1566867"/>
            <a:ext cx="2015341" cy="1762369"/>
          </a:xfrm>
          <a:prstGeom prst="rect">
            <a:avLst/>
          </a:prstGeom>
        </p:spPr>
      </p:pic>
      <p:cxnSp>
        <p:nvCxnSpPr>
          <p:cNvPr id="38" name="Straight Connector 37"/>
          <p:cNvCxnSpPr/>
          <p:nvPr/>
        </p:nvCxnSpPr>
        <p:spPr>
          <a:xfrm flipH="1" flipV="1">
            <a:off x="6587341" y="1673052"/>
            <a:ext cx="720080" cy="432048"/>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150393" y="1434844"/>
            <a:ext cx="503664" cy="338554"/>
          </a:xfrm>
          <a:prstGeom prst="rect">
            <a:avLst/>
          </a:prstGeom>
          <a:noFill/>
        </p:spPr>
        <p:txBody>
          <a:bodyPr wrap="none" rtlCol="0">
            <a:spAutoFit/>
          </a:bodyPr>
          <a:lstStyle/>
          <a:p>
            <a:endParaRPr lang="bg-BG" sz="800" dirty="0"/>
          </a:p>
          <a:p>
            <a:r>
              <a:rPr lang="bg-BG" sz="800" dirty="0" smtClean="0"/>
              <a:t>Основа</a:t>
            </a:r>
            <a:endParaRPr lang="bg-BG" sz="800" dirty="0"/>
          </a:p>
        </p:txBody>
      </p:sp>
      <p:cxnSp>
        <p:nvCxnSpPr>
          <p:cNvPr id="40" name="Straight Connector 39"/>
          <p:cNvCxnSpPr/>
          <p:nvPr/>
        </p:nvCxnSpPr>
        <p:spPr>
          <a:xfrm flipH="1" flipV="1">
            <a:off x="6515333" y="1961084"/>
            <a:ext cx="792088" cy="648072"/>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5553294" y="1792387"/>
            <a:ext cx="1029449" cy="215444"/>
          </a:xfrm>
          <a:prstGeom prst="rect">
            <a:avLst/>
          </a:prstGeom>
          <a:noFill/>
        </p:spPr>
        <p:txBody>
          <a:bodyPr wrap="none" rtlCol="0">
            <a:spAutoFit/>
          </a:bodyPr>
          <a:lstStyle/>
          <a:p>
            <a:r>
              <a:rPr lang="bg-BG" sz="800" dirty="0"/>
              <a:t>Подушки на поясах</a:t>
            </a:r>
          </a:p>
        </p:txBody>
      </p:sp>
      <p:cxnSp>
        <p:nvCxnSpPr>
          <p:cNvPr id="42" name="Straight Connector 41"/>
          <p:cNvCxnSpPr/>
          <p:nvPr/>
        </p:nvCxnSpPr>
        <p:spPr>
          <a:xfrm flipH="1" flipV="1">
            <a:off x="6443325" y="2177108"/>
            <a:ext cx="720080" cy="648072"/>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965446" y="1982570"/>
            <a:ext cx="519694" cy="338554"/>
          </a:xfrm>
          <a:prstGeom prst="rect">
            <a:avLst/>
          </a:prstGeom>
          <a:noFill/>
        </p:spPr>
        <p:txBody>
          <a:bodyPr wrap="none" rtlCol="0">
            <a:spAutoFit/>
          </a:bodyPr>
          <a:lstStyle/>
          <a:p>
            <a:r>
              <a:rPr lang="bg-BG" sz="800" dirty="0"/>
              <a:t>Пряжка</a:t>
            </a:r>
          </a:p>
          <a:p>
            <a:endParaRPr lang="bg-BG" sz="800" dirty="0"/>
          </a:p>
        </p:txBody>
      </p:sp>
      <p:cxnSp>
        <p:nvCxnSpPr>
          <p:cNvPr id="44" name="Straight Connector 43"/>
          <p:cNvCxnSpPr/>
          <p:nvPr/>
        </p:nvCxnSpPr>
        <p:spPr>
          <a:xfrm flipH="1" flipV="1">
            <a:off x="6227301" y="2393132"/>
            <a:ext cx="648072" cy="288033"/>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318562" y="2347794"/>
            <a:ext cx="1152128" cy="461665"/>
          </a:xfrm>
          <a:prstGeom prst="rect">
            <a:avLst/>
          </a:prstGeom>
          <a:noFill/>
        </p:spPr>
        <p:txBody>
          <a:bodyPr wrap="square" rtlCol="0">
            <a:spAutoFit/>
          </a:bodyPr>
          <a:lstStyle/>
          <a:p>
            <a:r>
              <a:rPr lang="bg-BG" sz="800" dirty="0"/>
              <a:t/>
            </a:r>
            <a:br>
              <a:rPr lang="bg-BG" sz="800" dirty="0"/>
            </a:br>
            <a:r>
              <a:rPr lang="bg-BG" sz="800" dirty="0"/>
              <a:t>Отпустить кнопку на ремне безопасности</a:t>
            </a:r>
          </a:p>
        </p:txBody>
      </p:sp>
      <p:sp>
        <p:nvSpPr>
          <p:cNvPr id="46" name="TextBox 45"/>
          <p:cNvSpPr txBox="1"/>
          <p:nvPr/>
        </p:nvSpPr>
        <p:spPr>
          <a:xfrm>
            <a:off x="5634841" y="2160394"/>
            <a:ext cx="792088" cy="338554"/>
          </a:xfrm>
          <a:prstGeom prst="rect">
            <a:avLst/>
          </a:prstGeom>
          <a:noFill/>
        </p:spPr>
        <p:txBody>
          <a:bodyPr wrap="square" rtlCol="0">
            <a:spAutoFit/>
          </a:bodyPr>
          <a:lstStyle/>
          <a:p>
            <a:r>
              <a:rPr lang="bg-BG" sz="800" dirty="0"/>
              <a:t>Смягчающая подушка</a:t>
            </a:r>
          </a:p>
        </p:txBody>
      </p:sp>
      <p:cxnSp>
        <p:nvCxnSpPr>
          <p:cNvPr id="47" name="Straight Connector 46"/>
          <p:cNvCxnSpPr/>
          <p:nvPr/>
        </p:nvCxnSpPr>
        <p:spPr>
          <a:xfrm flipH="1" flipV="1">
            <a:off x="6371317" y="2681164"/>
            <a:ext cx="432048" cy="262771"/>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flipV="1">
            <a:off x="6299309" y="2969196"/>
            <a:ext cx="360040" cy="72008"/>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5421804" y="2801288"/>
            <a:ext cx="1296144" cy="461665"/>
          </a:xfrm>
          <a:prstGeom prst="rect">
            <a:avLst/>
          </a:prstGeom>
          <a:noFill/>
        </p:spPr>
        <p:txBody>
          <a:bodyPr wrap="square" rtlCol="0">
            <a:spAutoFit/>
          </a:bodyPr>
          <a:lstStyle/>
          <a:p>
            <a:r>
              <a:rPr lang="bg-BG" sz="800" dirty="0"/>
              <a:t>Лента регулировки ремней</a:t>
            </a:r>
          </a:p>
          <a:p>
            <a:endParaRPr lang="bg-BG" sz="800" dirty="0"/>
          </a:p>
        </p:txBody>
      </p:sp>
      <p:cxnSp>
        <p:nvCxnSpPr>
          <p:cNvPr id="50" name="Straight Connector 49"/>
          <p:cNvCxnSpPr/>
          <p:nvPr/>
        </p:nvCxnSpPr>
        <p:spPr>
          <a:xfrm flipV="1">
            <a:off x="7379429" y="1529036"/>
            <a:ext cx="576064" cy="144016"/>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7883485" y="1385020"/>
            <a:ext cx="429926" cy="215444"/>
          </a:xfrm>
          <a:prstGeom prst="rect">
            <a:avLst/>
          </a:prstGeom>
          <a:noFill/>
        </p:spPr>
        <p:txBody>
          <a:bodyPr wrap="none" rtlCol="0">
            <a:spAutoFit/>
          </a:bodyPr>
          <a:lstStyle/>
          <a:p>
            <a:r>
              <a:rPr lang="bg-BG" sz="800" dirty="0" smtClean="0"/>
              <a:t>Ручка</a:t>
            </a:r>
            <a:endParaRPr lang="bg-BG" sz="800" dirty="0"/>
          </a:p>
        </p:txBody>
      </p:sp>
      <p:cxnSp>
        <p:nvCxnSpPr>
          <p:cNvPr id="52" name="Straight Connector 51"/>
          <p:cNvCxnSpPr/>
          <p:nvPr/>
        </p:nvCxnSpPr>
        <p:spPr>
          <a:xfrm flipV="1">
            <a:off x="7955493" y="1817068"/>
            <a:ext cx="288032" cy="144016"/>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8171517" y="1673052"/>
            <a:ext cx="503664" cy="215444"/>
          </a:xfrm>
          <a:prstGeom prst="rect">
            <a:avLst/>
          </a:prstGeom>
          <a:noFill/>
        </p:spPr>
        <p:txBody>
          <a:bodyPr wrap="none" rtlCol="0">
            <a:spAutoFit/>
          </a:bodyPr>
          <a:lstStyle/>
          <a:p>
            <a:r>
              <a:rPr lang="bg-BG" sz="800" dirty="0" smtClean="0"/>
              <a:t>Сенник</a:t>
            </a:r>
            <a:endParaRPr lang="bg-BG" sz="800" dirty="0"/>
          </a:p>
        </p:txBody>
      </p:sp>
      <p:cxnSp>
        <p:nvCxnSpPr>
          <p:cNvPr id="54" name="Straight Connector 53"/>
          <p:cNvCxnSpPr>
            <a:endCxn id="55" idx="1"/>
          </p:cNvCxnSpPr>
          <p:nvPr/>
        </p:nvCxnSpPr>
        <p:spPr>
          <a:xfrm flipV="1">
            <a:off x="7883485" y="2695973"/>
            <a:ext cx="360040" cy="201217"/>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8243525" y="2465140"/>
            <a:ext cx="864096" cy="461665"/>
          </a:xfrm>
          <a:prstGeom prst="rect">
            <a:avLst/>
          </a:prstGeom>
          <a:noFill/>
        </p:spPr>
        <p:txBody>
          <a:bodyPr wrap="square" rtlCol="0">
            <a:spAutoFit/>
          </a:bodyPr>
          <a:lstStyle/>
          <a:p>
            <a:r>
              <a:rPr lang="bg-BG" sz="800" dirty="0"/>
              <a:t>Кнопка для регулировки ручки</a:t>
            </a:r>
          </a:p>
        </p:txBody>
      </p:sp>
      <p:pic>
        <p:nvPicPr>
          <p:cNvPr id="56" name="Picture 55" descr="3.png"/>
          <p:cNvPicPr>
            <a:picLocks noChangeAspect="1"/>
          </p:cNvPicPr>
          <p:nvPr/>
        </p:nvPicPr>
        <p:blipFill>
          <a:blip r:embed="rId5" cstate="print"/>
          <a:stretch>
            <a:fillRect/>
          </a:stretch>
        </p:blipFill>
        <p:spPr>
          <a:xfrm>
            <a:off x="5291197" y="3257228"/>
            <a:ext cx="1114515" cy="1364377"/>
          </a:xfrm>
          <a:prstGeom prst="rect">
            <a:avLst/>
          </a:prstGeom>
        </p:spPr>
      </p:pic>
      <p:cxnSp>
        <p:nvCxnSpPr>
          <p:cNvPr id="57" name="Straight Connector 56"/>
          <p:cNvCxnSpPr/>
          <p:nvPr/>
        </p:nvCxnSpPr>
        <p:spPr>
          <a:xfrm flipV="1">
            <a:off x="6002800" y="3592007"/>
            <a:ext cx="480377" cy="162837"/>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6443325" y="3326998"/>
            <a:ext cx="1051891" cy="338554"/>
          </a:xfrm>
          <a:prstGeom prst="rect">
            <a:avLst/>
          </a:prstGeom>
          <a:noFill/>
        </p:spPr>
        <p:txBody>
          <a:bodyPr wrap="none" rtlCol="0">
            <a:spAutoFit/>
          </a:bodyPr>
          <a:lstStyle/>
          <a:p>
            <a:endParaRPr lang="bg-BG" sz="800" dirty="0"/>
          </a:p>
          <a:p>
            <a:r>
              <a:rPr lang="bg-BG" sz="800" dirty="0"/>
              <a:t>Диагональный пояс</a:t>
            </a:r>
          </a:p>
        </p:txBody>
      </p:sp>
      <p:sp>
        <p:nvSpPr>
          <p:cNvPr id="59" name="TextBox 58"/>
          <p:cNvSpPr txBox="1"/>
          <p:nvPr/>
        </p:nvSpPr>
        <p:spPr>
          <a:xfrm>
            <a:off x="6473424" y="3355809"/>
            <a:ext cx="1171322" cy="738664"/>
          </a:xfrm>
          <a:prstGeom prst="rect">
            <a:avLst/>
          </a:prstGeom>
          <a:noFill/>
        </p:spPr>
        <p:txBody>
          <a:bodyPr wrap="square" rtlCol="0">
            <a:spAutoFit/>
          </a:bodyPr>
          <a:lstStyle/>
          <a:p>
            <a:r>
              <a:rPr lang="bg-BG" sz="800" dirty="0"/>
              <a:t/>
            </a:r>
            <a:br>
              <a:rPr lang="bg-BG" sz="800" dirty="0"/>
            </a:br>
            <a:r>
              <a:rPr lang="bg-BG" dirty="0"/>
              <a:t/>
            </a:r>
            <a:br>
              <a:rPr lang="bg-BG" dirty="0"/>
            </a:br>
            <a:r>
              <a:rPr lang="bg-BG" sz="800" dirty="0"/>
              <a:t>открыт </a:t>
            </a:r>
            <a:r>
              <a:rPr lang="bg-BG" sz="800" dirty="0" smtClean="0"/>
              <a:t>для плечевые </a:t>
            </a:r>
            <a:r>
              <a:rPr lang="bg-BG" sz="800" dirty="0"/>
              <a:t>ремни безопасности</a:t>
            </a:r>
          </a:p>
        </p:txBody>
      </p:sp>
      <p:sp>
        <p:nvSpPr>
          <p:cNvPr id="60" name="TextBox 59"/>
          <p:cNvSpPr txBox="1"/>
          <p:nvPr/>
        </p:nvSpPr>
        <p:spPr>
          <a:xfrm>
            <a:off x="7136136" y="4452328"/>
            <a:ext cx="2209532" cy="461665"/>
          </a:xfrm>
          <a:prstGeom prst="rect">
            <a:avLst/>
          </a:prstGeom>
          <a:noFill/>
        </p:spPr>
        <p:txBody>
          <a:bodyPr wrap="square" rtlCol="0">
            <a:spAutoFit/>
          </a:bodyPr>
          <a:lstStyle/>
          <a:p>
            <a:r>
              <a:rPr lang="ru-RU" sz="800" b="1" dirty="0"/>
              <a:t>4. Общее использование автокресла</a:t>
            </a:r>
          </a:p>
          <a:p>
            <a:r>
              <a:rPr lang="ru-RU" sz="800" b="1" dirty="0"/>
              <a:t>4.1. Регулировка положения ручки</a:t>
            </a:r>
          </a:p>
          <a:p>
            <a:endParaRPr lang="bg-BG" sz="800" dirty="0"/>
          </a:p>
        </p:txBody>
      </p:sp>
      <p:pic>
        <p:nvPicPr>
          <p:cNvPr id="61" name="Picture 60" descr="4.png"/>
          <p:cNvPicPr>
            <a:picLocks noChangeAspect="1"/>
          </p:cNvPicPr>
          <p:nvPr/>
        </p:nvPicPr>
        <p:blipFill>
          <a:blip r:embed="rId6" cstate="print"/>
          <a:stretch>
            <a:fillRect/>
          </a:stretch>
        </p:blipFill>
        <p:spPr>
          <a:xfrm>
            <a:off x="7389598" y="4883399"/>
            <a:ext cx="1702609" cy="1645218"/>
          </a:xfrm>
          <a:prstGeom prst="rect">
            <a:avLst/>
          </a:prstGeom>
        </p:spPr>
      </p:pic>
      <p:sp>
        <p:nvSpPr>
          <p:cNvPr id="62" name="TextBox 61"/>
          <p:cNvSpPr txBox="1"/>
          <p:nvPr/>
        </p:nvSpPr>
        <p:spPr>
          <a:xfrm>
            <a:off x="5268494" y="4814412"/>
            <a:ext cx="2160241" cy="2062103"/>
          </a:xfrm>
          <a:prstGeom prst="rect">
            <a:avLst/>
          </a:prstGeom>
          <a:noFill/>
        </p:spPr>
        <p:txBody>
          <a:bodyPr wrap="square" rtlCol="0">
            <a:spAutoFit/>
          </a:bodyPr>
          <a:lstStyle/>
          <a:p>
            <a:r>
              <a:rPr lang="ru-RU" sz="800" b="1" dirty="0"/>
              <a:t>Вы можете настроить ручку в 4 положениях.</a:t>
            </a:r>
          </a:p>
          <a:p>
            <a:pPr algn="just"/>
            <a:endParaRPr lang="ru-RU" sz="800" dirty="0" smtClean="0"/>
          </a:p>
          <a:p>
            <a:pPr algn="just"/>
            <a:r>
              <a:rPr lang="ru-RU" sz="800" dirty="0" smtClean="0"/>
              <a:t>Чтобы </a:t>
            </a:r>
            <a:r>
              <a:rPr lang="ru-RU" sz="800" dirty="0"/>
              <a:t>изменить положение ручки, нажмите одновременно красные кнопки с обеих сторон, затем, не опуская их, поверните ручку немного в нужное положение.</a:t>
            </a:r>
          </a:p>
          <a:p>
            <a:pPr algn="just"/>
            <a:endParaRPr lang="ru-RU" sz="800" dirty="0" smtClean="0"/>
          </a:p>
          <a:p>
            <a:pPr algn="just"/>
            <a:r>
              <a:rPr lang="ru-RU" sz="800" dirty="0" smtClean="0"/>
              <a:t>Как </a:t>
            </a:r>
            <a:r>
              <a:rPr lang="ru-RU" sz="800" dirty="0"/>
              <a:t>только вы достигнете желаемого уровня, отпустите кнопки - ручка должна быть зафиксирована на месте. Убедитесь, что она правильно фиксируется, нажав её слегка в любом направлении - если она заблокирован, то должна оставаться на месте.</a:t>
            </a:r>
          </a:p>
          <a:p>
            <a:endParaRPr lang="bg-BG" sz="800" dirty="0"/>
          </a:p>
        </p:txBody>
      </p:sp>
      <p:sp>
        <p:nvSpPr>
          <p:cNvPr id="89" name="TextBox 88"/>
          <p:cNvSpPr txBox="1"/>
          <p:nvPr/>
        </p:nvSpPr>
        <p:spPr>
          <a:xfrm>
            <a:off x="8701293" y="6580960"/>
            <a:ext cx="396000" cy="255389"/>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31</a:t>
            </a:r>
            <a:endParaRPr lang="bg-BG" sz="900" b="1"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descr="7.png"/>
          <p:cNvPicPr>
            <a:picLocks noChangeAspect="1"/>
          </p:cNvPicPr>
          <p:nvPr/>
        </p:nvPicPr>
        <p:blipFill>
          <a:blip r:embed="rId2" cstate="print"/>
          <a:stretch>
            <a:fillRect/>
          </a:stretch>
        </p:blipFill>
        <p:spPr>
          <a:xfrm>
            <a:off x="173351" y="44624"/>
            <a:ext cx="1374313" cy="1949241"/>
          </a:xfrm>
          <a:prstGeom prst="rect">
            <a:avLst/>
          </a:prstGeom>
        </p:spPr>
      </p:pic>
      <p:sp>
        <p:nvSpPr>
          <p:cNvPr id="28" name="TextBox 27"/>
          <p:cNvSpPr txBox="1"/>
          <p:nvPr/>
        </p:nvSpPr>
        <p:spPr>
          <a:xfrm>
            <a:off x="1403648" y="116632"/>
            <a:ext cx="2448272" cy="1692771"/>
          </a:xfrm>
          <a:prstGeom prst="rect">
            <a:avLst/>
          </a:prstGeom>
          <a:noFill/>
        </p:spPr>
        <p:txBody>
          <a:bodyPr wrap="square" rtlCol="0">
            <a:spAutoFit/>
          </a:bodyPr>
          <a:lstStyle/>
          <a:p>
            <a:pPr algn="just"/>
            <a:r>
              <a:rPr lang="ru-RU" sz="800" b="1" dirty="0" smtClean="0"/>
              <a:t>Стъпка 4: </a:t>
            </a:r>
            <a:r>
              <a:rPr lang="ru-RU" sz="800" dirty="0" smtClean="0"/>
              <a:t>Поставете диагоналния колан във водача за него, разположен на гърба на столчето. Завъртете дръжката на столчето до правилната позиция, както е показано на фигурата (трябва да чуете изщракване при фиксирането). Уверете се, че дръжката е фиксирана в позицията, показана на картинката - опряно в облегалката на седалката на колата.</a:t>
            </a:r>
          </a:p>
          <a:p>
            <a:pPr algn="just"/>
            <a:endParaRPr lang="ru-RU" sz="800" dirty="0" smtClean="0"/>
          </a:p>
          <a:p>
            <a:pPr algn="just"/>
            <a:endParaRPr lang="ru-RU" sz="800" dirty="0" smtClean="0"/>
          </a:p>
          <a:p>
            <a:pPr algn="just"/>
            <a:r>
              <a:rPr lang="ru-RU" sz="800" b="1" dirty="0" smtClean="0"/>
              <a:t>Стъпка 5: </a:t>
            </a:r>
            <a:r>
              <a:rPr lang="ru-RU" sz="800" dirty="0" smtClean="0"/>
              <a:t>Затегнете 3-точковия колан на седалката, като го издърпате нагоре, както е показано на картинката вляво.</a:t>
            </a:r>
            <a:endParaRPr lang="bg-BG" sz="800" dirty="0"/>
          </a:p>
        </p:txBody>
      </p:sp>
      <p:sp>
        <p:nvSpPr>
          <p:cNvPr id="29" name="TextBox 28"/>
          <p:cNvSpPr txBox="1"/>
          <p:nvPr/>
        </p:nvSpPr>
        <p:spPr>
          <a:xfrm>
            <a:off x="179513" y="1916832"/>
            <a:ext cx="3888431" cy="3662541"/>
          </a:xfrm>
          <a:prstGeom prst="rect">
            <a:avLst/>
          </a:prstGeom>
          <a:noFill/>
        </p:spPr>
        <p:txBody>
          <a:bodyPr wrap="square" rtlCol="0">
            <a:spAutoFit/>
          </a:bodyPr>
          <a:lstStyle/>
          <a:p>
            <a:pPr algn="just"/>
            <a:r>
              <a:rPr lang="ru-RU" sz="800" dirty="0" smtClean="0"/>
              <a:t>* Внимание: Дръжката на столчето трябва да е подпряна на облегалката на автомобилната </a:t>
            </a:r>
            <a:r>
              <a:rPr lang="bg-BG" sz="800" dirty="0" smtClean="0"/>
              <a:t>седалка.</a:t>
            </a:r>
          </a:p>
          <a:p>
            <a:pPr algn="just"/>
            <a:r>
              <a:rPr lang="ru-RU" sz="800" dirty="0" smtClean="0"/>
              <a:t>* Може да освободите столчето от колата ако повторите предишните стъпки, но в обратен </a:t>
            </a:r>
            <a:r>
              <a:rPr lang="bg-BG" sz="800" dirty="0" smtClean="0"/>
              <a:t>ред.</a:t>
            </a:r>
          </a:p>
          <a:p>
            <a:pPr algn="just"/>
            <a:r>
              <a:rPr lang="ru-RU" sz="800" dirty="0" smtClean="0"/>
              <a:t>* Преди да използвате столчето, винаги се уверявайте, че коланчетата за безопасност са инсталирани правилно и няма да се усучат. Също така проверете дали платът на столчето не пречи по някакъв начин на начина за закрепване на стола с коланчетата за безопасност и на инсталацията на самото столче.</a:t>
            </a:r>
          </a:p>
          <a:p>
            <a:pPr algn="just"/>
            <a:r>
              <a:rPr lang="ru-RU" sz="800" dirty="0" smtClean="0"/>
              <a:t>* Гръбчето на столчето трябва да е установено в позиция с подходящ наклон. Прекалено изправената позиция може да предизвика проблеми с дишането. При много голям наклон и рязка промяна на скоростта на движение на автомобила съществува възможност детето да </a:t>
            </a:r>
            <a:r>
              <a:rPr lang="bg-BG" sz="800" dirty="0" smtClean="0"/>
              <a:t>бъде изхвърлено от столчето,</a:t>
            </a:r>
          </a:p>
          <a:p>
            <a:pPr algn="just"/>
            <a:r>
              <a:rPr lang="ru-RU" sz="800" dirty="0" smtClean="0"/>
              <a:t>* Внимание! За да осигурите безопасно монтиране на столчето в автомобила:</a:t>
            </a:r>
          </a:p>
          <a:p>
            <a:pPr algn="just"/>
            <a:r>
              <a:rPr lang="ru-RU" sz="800" dirty="0" smtClean="0"/>
              <a:t>- Прочетете упътването на автомобила относно инсталирането на детското столче.</a:t>
            </a:r>
          </a:p>
          <a:p>
            <a:pPr algn="just"/>
            <a:r>
              <a:rPr lang="ru-RU" sz="800" dirty="0" smtClean="0"/>
              <a:t>- Съобразете се и спазвайте указанията от етикетите и инструкциите на автомобила и на </a:t>
            </a:r>
            <a:r>
              <a:rPr lang="bg-BG" sz="800" dirty="0" smtClean="0"/>
              <a:t>столчето.</a:t>
            </a:r>
          </a:p>
          <a:p>
            <a:pPr algn="just"/>
            <a:r>
              <a:rPr lang="ru-RU" sz="800" dirty="0" smtClean="0"/>
              <a:t>- Ако столчето за кола не остава стабилно захванато, го преместете на друга седалка, </a:t>
            </a:r>
            <a:r>
              <a:rPr lang="bg-BG" sz="800" dirty="0" smtClean="0"/>
              <a:t>където да го инсталирате.</a:t>
            </a:r>
          </a:p>
          <a:p>
            <a:pPr algn="just"/>
            <a:r>
              <a:rPr lang="ru-RU" sz="800" dirty="0" smtClean="0"/>
              <a:t>Не всички колани , монтирани в автомобили, съответстват на изискванията за монтиране на детско столче. Необходимо е да прочетете внимателно упътването на автомобила, в който </a:t>
            </a:r>
            <a:r>
              <a:rPr lang="bg-BG" sz="800" dirty="0" smtClean="0"/>
              <a:t>желаете да монтирате столчето.</a:t>
            </a:r>
          </a:p>
          <a:p>
            <a:pPr algn="just"/>
            <a:r>
              <a:rPr lang="ru-RU" sz="800" dirty="0" smtClean="0"/>
              <a:t>* Направете справка в упътването на автомобила, за да сте сигурни за местата, на които може да монтирате това столче. Съобразете се и с инструкциите за ползване на столчето, особено ако са посочени някакви специфични изисквания за монтиране и използване.</a:t>
            </a:r>
          </a:p>
          <a:p>
            <a:pPr algn="just"/>
            <a:r>
              <a:rPr lang="ru-RU" sz="800" dirty="0" smtClean="0"/>
              <a:t>* Дизайнът, възможните функции и действия с авомобилните колани, както и оборудваните с колани места за сядане, са различни за различните марки автомобили. Не всички автомобилни колани отговарят на нормативните изисквания за използване с детското столче.</a:t>
            </a:r>
            <a:endParaRPr lang="bg-BG" sz="800" b="1" dirty="0"/>
          </a:p>
        </p:txBody>
      </p:sp>
      <p:sp>
        <p:nvSpPr>
          <p:cNvPr id="30" name="TextBox 29"/>
          <p:cNvSpPr txBox="1"/>
          <p:nvPr/>
        </p:nvSpPr>
        <p:spPr>
          <a:xfrm>
            <a:off x="179513" y="5517232"/>
            <a:ext cx="3888432" cy="1077218"/>
          </a:xfrm>
          <a:prstGeom prst="rect">
            <a:avLst/>
          </a:prstGeom>
          <a:noFill/>
        </p:spPr>
        <p:txBody>
          <a:bodyPr wrap="square" rtlCol="0">
            <a:spAutoFit/>
          </a:bodyPr>
          <a:lstStyle/>
          <a:p>
            <a:pPr algn="just"/>
            <a:r>
              <a:rPr lang="ru-RU" sz="800" b="1" dirty="0" smtClean="0"/>
              <a:t>ВНИМАНИЕ!</a:t>
            </a:r>
            <a:r>
              <a:rPr lang="ru-RU" sz="800" dirty="0" smtClean="0"/>
              <a:t> Възможни са сериозни опасности ако не се съобразите с тези указания! Столчето трябва да е захванато здраво през цялото време от поясния колан (или поясната част от поясно/раменния колан) на автомобила, който да не се разхлабва по време на </a:t>
            </a:r>
            <a:r>
              <a:rPr lang="bg-BG" sz="800" dirty="0" smtClean="0"/>
              <a:t>движението.</a:t>
            </a:r>
          </a:p>
          <a:p>
            <a:pPr algn="just"/>
            <a:r>
              <a:rPr lang="ru-RU" sz="800" b="1" dirty="0" smtClean="0"/>
              <a:t>За да осигурите безопасното монтиране на столчето в автомобила:</a:t>
            </a:r>
          </a:p>
          <a:p>
            <a:pPr algn="just"/>
            <a:r>
              <a:rPr lang="ru-RU" sz="800" dirty="0" smtClean="0"/>
              <a:t>- Прочетете упътването на автомобила относно инсталирането на детското столче.</a:t>
            </a:r>
          </a:p>
          <a:p>
            <a:pPr algn="just"/>
            <a:r>
              <a:rPr lang="ru-RU" sz="800" dirty="0" smtClean="0"/>
              <a:t>- Съобразете се и спазвайте указанията от етикетите и инструкциите на автомобила	                              и на </a:t>
            </a:r>
            <a:r>
              <a:rPr lang="bg-BG" sz="800" dirty="0" smtClean="0"/>
              <a:t>столчето.</a:t>
            </a:r>
            <a:endParaRPr lang="bg-BG" sz="800" dirty="0"/>
          </a:p>
        </p:txBody>
      </p:sp>
      <p:sp>
        <p:nvSpPr>
          <p:cNvPr id="31" name="TextBox 30"/>
          <p:cNvSpPr txBox="1"/>
          <p:nvPr/>
        </p:nvSpPr>
        <p:spPr>
          <a:xfrm>
            <a:off x="104034" y="6535148"/>
            <a:ext cx="396000" cy="180000"/>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7</a:t>
            </a:r>
            <a:endParaRPr lang="bg-BG" sz="900" b="1" dirty="0">
              <a:latin typeface="Arial" pitchFamily="34" charset="0"/>
              <a:cs typeface="Arial" pitchFamily="34" charset="0"/>
            </a:endParaRPr>
          </a:p>
        </p:txBody>
      </p:sp>
      <p:sp>
        <p:nvSpPr>
          <p:cNvPr id="9" name="Rectangle 8"/>
          <p:cNvSpPr/>
          <p:nvPr/>
        </p:nvSpPr>
        <p:spPr>
          <a:xfrm>
            <a:off x="5220072" y="44624"/>
            <a:ext cx="3744416" cy="6986528"/>
          </a:xfrm>
          <a:prstGeom prst="rect">
            <a:avLst/>
          </a:prstGeom>
        </p:spPr>
        <p:txBody>
          <a:bodyPr wrap="square">
            <a:spAutoFit/>
          </a:bodyPr>
          <a:lstStyle/>
          <a:p>
            <a:pPr algn="just"/>
            <a:r>
              <a:rPr lang="ru-RU" sz="800" dirty="0"/>
              <a:t>15. Не используйте другие точки крепления, несущие нагрузку, кроме тех, которые описаны в инструкциях и указаны на детском автокресле.</a:t>
            </a:r>
          </a:p>
          <a:p>
            <a:pPr algn="just"/>
            <a:r>
              <a:rPr lang="ru-RU" sz="800" dirty="0"/>
              <a:t>16. Убедитесь, что ни одна часть детского удерживающего устройства не прищемлена дверью транспортного средства или сиденьем опущенном назад. Кроме того, убедитесь, что детское удерживающее устройство правильно установлено и прикреплено.</a:t>
            </a:r>
          </a:p>
          <a:p>
            <a:pPr algn="just"/>
            <a:r>
              <a:rPr lang="ru-RU" sz="800" dirty="0"/>
              <a:t>17. Не используйте автокресло на сиденьях с активной подушкой безопасности в направлении, противоположном направлению движения. Рекомендуется использовать на задних сиденьях.</a:t>
            </a:r>
          </a:p>
          <a:p>
            <a:pPr algn="just"/>
            <a:r>
              <a:rPr lang="ru-RU" sz="800" dirty="0"/>
              <a:t>18. Ремни, которые придерживают системы безопасности к транспортному средству должны быть затянуты, ремни безопасности должны прилегать к телу ребёнка, и не должны быть перекручены.</a:t>
            </a:r>
          </a:p>
          <a:p>
            <a:pPr algn="just"/>
            <a:r>
              <a:rPr lang="ru-RU" sz="800" dirty="0"/>
              <a:t>19. Очень важно использовать поясную ветвь ремень низко так, чтобы таз прочно крепится</a:t>
            </a:r>
            <a:r>
              <a:rPr lang="ru-RU" sz="800" dirty="0" smtClean="0"/>
              <a:t>.</a:t>
            </a:r>
          </a:p>
          <a:p>
            <a:pPr algn="just"/>
            <a:r>
              <a:rPr lang="ru-RU" sz="800" dirty="0" smtClean="0"/>
              <a:t>20</a:t>
            </a:r>
            <a:r>
              <a:rPr lang="ru-RU" sz="800" dirty="0"/>
              <a:t>. Никогда не используйте автокресло или подержанные автозапчасти! Вполне вероятно, что он был случайно поврежден и что он имеет значительные структурные изменения и дефекты, не будучи видимым, оставленным на солнце и поврежденным пластиковыми элементами. Это может серьезно угрожать безопасности ребенка</a:t>
            </a:r>
            <a:r>
              <a:rPr lang="ru-RU" sz="800" dirty="0" smtClean="0"/>
              <a:t>!</a:t>
            </a:r>
          </a:p>
          <a:p>
            <a:pPr algn="just"/>
            <a:r>
              <a:rPr lang="ru-RU" sz="800" dirty="0" smtClean="0"/>
              <a:t>21.Жесткие </a:t>
            </a:r>
            <a:r>
              <a:rPr lang="ru-RU" sz="800" dirty="0"/>
              <a:t>детали и компоненты детской удерживающей системы, изготовленные из пластика, должны быть расположены и установлены таким образом, чтобы при нормальной работе транспортного средства они не могли быть захвачены скользящим сиденьем или дверью. транспортное средство</a:t>
            </a:r>
            <a:r>
              <a:rPr lang="ru-RU" sz="800" dirty="0" smtClean="0"/>
              <a:t>.</a:t>
            </a:r>
          </a:p>
          <a:p>
            <a:pPr algn="just"/>
            <a:r>
              <a:rPr lang="ru-RU" sz="800" dirty="0" smtClean="0"/>
              <a:t>22</a:t>
            </a:r>
            <a:r>
              <a:rPr lang="ru-RU" sz="800" dirty="0"/>
              <a:t>. В чрезвычайных ситуациях и инцидентах очень важно, чтобы ребенок был быстро удален с места и автомобиля! Пряжка ремня безопасности предназначена для быстрого и простого расцепления. В таких случаях нажмите на красную пряжку и снимите ребенка с удерживающей системы. Научите вашего ребенка не играть с ремнем безопасности и пряжками</a:t>
            </a:r>
            <a:r>
              <a:rPr lang="ru-RU" sz="800" dirty="0" smtClean="0"/>
              <a:t>.</a:t>
            </a:r>
          </a:p>
          <a:p>
            <a:pPr algn="just"/>
            <a:r>
              <a:rPr lang="ru-RU" sz="800" dirty="0"/>
              <a:t>23. Не ставьте кресло рядом с обогревателями или источниками тепла!</a:t>
            </a:r>
          </a:p>
          <a:p>
            <a:pPr algn="just"/>
            <a:r>
              <a:rPr lang="ru-RU" sz="800" dirty="0"/>
              <a:t>24. Держите кресло в безопасном месте, когда оно не используется, чтобы его можно было использовать по назначению. Не храните во влажной среде в течение длительного времени, чтобы предотвратить появление плесени или ржавчины на металлических деталях. Не кладите на него тяжелые предметы и не допускайте контакта с агрессивными веществами.</a:t>
            </a:r>
          </a:p>
          <a:p>
            <a:pPr algn="just"/>
            <a:r>
              <a:rPr lang="ru-RU" sz="800" dirty="0"/>
              <a:t>25. Путешествуя на большие расстояния, чаще останавливайтесь для отдыха, потому что дети легко устают</a:t>
            </a:r>
            <a:r>
              <a:rPr lang="ru-RU" sz="800" dirty="0" smtClean="0"/>
              <a:t>.</a:t>
            </a:r>
          </a:p>
          <a:p>
            <a:pPr algn="just"/>
            <a:r>
              <a:rPr lang="ru-RU" sz="800" dirty="0" smtClean="0"/>
              <a:t>26</a:t>
            </a:r>
            <a:r>
              <a:rPr lang="ru-RU" sz="800" dirty="0"/>
              <a:t>. Не удаляйте этикетки и предупреждения, прикрепленные к стулу! Они важны для всех, кто его использует.</a:t>
            </a:r>
          </a:p>
          <a:p>
            <a:pPr algn="just"/>
            <a:r>
              <a:rPr lang="ru-RU" sz="800" dirty="0"/>
              <a:t>27. Используйте кресло только по назначению! Он не предназначен для использования в качестве детских качелей или шезлонгов!</a:t>
            </a:r>
          </a:p>
          <a:p>
            <a:pPr algn="just"/>
            <a:r>
              <a:rPr lang="ru-RU" sz="800" dirty="0"/>
              <a:t>28. Автокресло не игрушка и не позволяйте детям играть с ним!</a:t>
            </a:r>
          </a:p>
          <a:p>
            <a:pPr algn="just"/>
            <a:r>
              <a:rPr lang="ru-RU" sz="800" dirty="0"/>
              <a:t>29. Не смазывайте ремни и механизмы блокировки ремней, так как они снижают их эффективность и создают угрозу безопасности ребенка.</a:t>
            </a:r>
          </a:p>
          <a:p>
            <a:pPr algn="just"/>
            <a:r>
              <a:rPr lang="ru-RU" sz="800" dirty="0"/>
              <a:t>30. Храните упаковку стула в недоступном для детей месте как во время, так и после распаковки, чтобы предотвратить риск удушья.</a:t>
            </a:r>
            <a:endParaRPr lang="ru-RU" sz="800" dirty="0" smtClean="0"/>
          </a:p>
          <a:p>
            <a:pPr algn="just"/>
            <a:r>
              <a:rPr lang="ru-RU" sz="800" b="1" dirty="0"/>
              <a:t>31. Это детское автокресло может быть использовано для детей весом от 0 до 13 кг и размещается на сиденье в направлении, противоположном движению, при помощи 3-точечных диагональных и поясных ветв ремней безопасности.</a:t>
            </a:r>
          </a:p>
          <a:p>
            <a:pPr algn="just"/>
            <a:r>
              <a:rPr lang="ru-RU" sz="800" dirty="0" smtClean="0"/>
              <a:t>32.Никогда </a:t>
            </a:r>
            <a:r>
              <a:rPr lang="ru-RU" sz="800" dirty="0"/>
              <a:t>не размещайте автокресло на столах, рабочих поверхностях, поднятых поверхностях, кроватях или телёжках, потому что есть риск падения или опрокидывания, и ваш ребёнок пострадает. Используйте детское автокресло только по назначению! Оно не предназначено для использования в домашних условиях</a:t>
            </a:r>
            <a:r>
              <a:rPr lang="ru-RU" sz="800" dirty="0" smtClean="0"/>
              <a:t>.</a:t>
            </a:r>
            <a:endParaRPr lang="en-US" sz="800" dirty="0" smtClean="0"/>
          </a:p>
          <a:p>
            <a:pPr algn="just"/>
            <a:r>
              <a:rPr lang="ru-RU" sz="800" dirty="0"/>
              <a:t>33. Не позволяйте автокреслу соприкасаться с коррозионными веществами, такими как аккумуляторная кислота.</a:t>
            </a:r>
          </a:p>
          <a:p>
            <a:pPr algn="just"/>
            <a:endParaRPr lang="ru-RU" sz="800" dirty="0"/>
          </a:p>
        </p:txBody>
      </p:sp>
      <p:sp>
        <p:nvSpPr>
          <p:cNvPr id="10" name="TextBox 9"/>
          <p:cNvSpPr txBox="1"/>
          <p:nvPr/>
        </p:nvSpPr>
        <p:spPr>
          <a:xfrm>
            <a:off x="8736477" y="6602611"/>
            <a:ext cx="396000" cy="255389"/>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30</a:t>
            </a:r>
            <a:endParaRPr lang="bg-BG" sz="9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descr="8.png"/>
          <p:cNvPicPr>
            <a:picLocks noChangeAspect="1"/>
          </p:cNvPicPr>
          <p:nvPr/>
        </p:nvPicPr>
        <p:blipFill>
          <a:blip r:embed="rId2" cstate="print"/>
          <a:stretch>
            <a:fillRect/>
          </a:stretch>
        </p:blipFill>
        <p:spPr>
          <a:xfrm>
            <a:off x="755576" y="476672"/>
            <a:ext cx="2880320" cy="1187501"/>
          </a:xfrm>
          <a:prstGeom prst="rect">
            <a:avLst/>
          </a:prstGeom>
        </p:spPr>
      </p:pic>
      <p:sp>
        <p:nvSpPr>
          <p:cNvPr id="27" name="TextBox 26"/>
          <p:cNvSpPr txBox="1"/>
          <p:nvPr/>
        </p:nvSpPr>
        <p:spPr>
          <a:xfrm>
            <a:off x="179512" y="116632"/>
            <a:ext cx="3888432" cy="461665"/>
          </a:xfrm>
          <a:prstGeom prst="rect">
            <a:avLst/>
          </a:prstGeom>
          <a:noFill/>
        </p:spPr>
        <p:txBody>
          <a:bodyPr wrap="square" rtlCol="0">
            <a:spAutoFit/>
          </a:bodyPr>
          <a:lstStyle/>
          <a:p>
            <a:pPr algn="just"/>
            <a:r>
              <a:rPr lang="ru-RU" sz="800" dirty="0" smtClean="0"/>
              <a:t>- Ако столчето за кола не остава стабилно захванато, преместете столчето на друга седалка на автомобила и опитайте отново. Свържете се с търговеца на автомобила за консултация и </a:t>
            </a:r>
            <a:r>
              <a:rPr lang="bg-BG" sz="800" dirty="0" smtClean="0"/>
              <a:t>съдействие.</a:t>
            </a:r>
            <a:endParaRPr lang="bg-BG" sz="800" dirty="0"/>
          </a:p>
        </p:txBody>
      </p:sp>
      <p:sp>
        <p:nvSpPr>
          <p:cNvPr id="32" name="TextBox 31"/>
          <p:cNvSpPr txBox="1"/>
          <p:nvPr/>
        </p:nvSpPr>
        <p:spPr>
          <a:xfrm>
            <a:off x="179512" y="1556792"/>
            <a:ext cx="3888432" cy="707886"/>
          </a:xfrm>
          <a:prstGeom prst="rect">
            <a:avLst/>
          </a:prstGeom>
          <a:noFill/>
        </p:spPr>
        <p:txBody>
          <a:bodyPr wrap="square" rtlCol="0">
            <a:spAutoFit/>
          </a:bodyPr>
          <a:lstStyle/>
          <a:p>
            <a:pPr algn="just"/>
            <a:r>
              <a:rPr lang="ru-RU" sz="800" dirty="0" smtClean="0"/>
              <a:t>На фиг. 6 е показано правилното разположение на катарамата на автомобилния колан спрямо столчето за кола. На фиг. 7 е позицията на катарамата е неправилна. Може да се свържете с вносителя или с търговеца, от когото сте закупили столчето ако имате каквито и да е въпроси или съмнения, че сте закрепили правилно столчето с помощта на коланите.</a:t>
            </a:r>
            <a:endParaRPr lang="bg-BG" sz="800" dirty="0"/>
          </a:p>
        </p:txBody>
      </p:sp>
      <p:sp>
        <p:nvSpPr>
          <p:cNvPr id="36" name="TextBox 35"/>
          <p:cNvSpPr txBox="1"/>
          <p:nvPr/>
        </p:nvSpPr>
        <p:spPr>
          <a:xfrm>
            <a:off x="179512" y="2276872"/>
            <a:ext cx="3888432" cy="707886"/>
          </a:xfrm>
          <a:prstGeom prst="rect">
            <a:avLst/>
          </a:prstGeom>
          <a:noFill/>
        </p:spPr>
        <p:txBody>
          <a:bodyPr wrap="square" rtlCol="0">
            <a:spAutoFit/>
          </a:bodyPr>
          <a:lstStyle/>
          <a:p>
            <a:r>
              <a:rPr lang="ru-RU" sz="800" b="1" dirty="0" smtClean="0"/>
              <a:t>6. Поставяне на бебето в столчето</a:t>
            </a:r>
          </a:p>
          <a:p>
            <a:r>
              <a:rPr lang="ru-RU" sz="800" b="1" dirty="0" smtClean="0"/>
              <a:t>6.1 Регулиране на нивото на раменните коланчета за безопасност</a:t>
            </a:r>
          </a:p>
          <a:p>
            <a:pPr algn="just"/>
            <a:r>
              <a:rPr lang="ru-RU" sz="800" dirty="0" smtClean="0"/>
              <a:t>ВАЖНО! Винаги проверявайте дали нагръдните колани са с правилната височина спрямо ръста на детето! Раменете на детето винаги трябва да са под отвора на </a:t>
            </a:r>
            <a:r>
              <a:rPr lang="bg-BG" sz="800" dirty="0" smtClean="0"/>
              <a:t>предпазните колани!</a:t>
            </a:r>
            <a:endParaRPr lang="bg-BG" sz="800" dirty="0"/>
          </a:p>
        </p:txBody>
      </p:sp>
      <p:pic>
        <p:nvPicPr>
          <p:cNvPr id="1026" name="Picture 2"/>
          <p:cNvPicPr>
            <a:picLocks noChangeAspect="1" noChangeArrowheads="1"/>
          </p:cNvPicPr>
          <p:nvPr/>
        </p:nvPicPr>
        <p:blipFill>
          <a:blip r:embed="rId3" cstate="print"/>
          <a:srcRect/>
          <a:stretch>
            <a:fillRect/>
          </a:stretch>
        </p:blipFill>
        <p:spPr bwMode="auto">
          <a:xfrm>
            <a:off x="323528" y="2924944"/>
            <a:ext cx="3485510" cy="864096"/>
          </a:xfrm>
          <a:prstGeom prst="rect">
            <a:avLst/>
          </a:prstGeom>
          <a:noFill/>
          <a:ln w="9525">
            <a:noFill/>
            <a:miter lim="800000"/>
            <a:headEnd/>
            <a:tailEnd/>
          </a:ln>
        </p:spPr>
      </p:pic>
      <p:sp>
        <p:nvSpPr>
          <p:cNvPr id="37" name="TextBox 36"/>
          <p:cNvSpPr txBox="1"/>
          <p:nvPr/>
        </p:nvSpPr>
        <p:spPr>
          <a:xfrm>
            <a:off x="395536" y="3717032"/>
            <a:ext cx="806631" cy="338554"/>
          </a:xfrm>
          <a:prstGeom prst="rect">
            <a:avLst/>
          </a:prstGeom>
          <a:noFill/>
        </p:spPr>
        <p:txBody>
          <a:bodyPr wrap="none" rtlCol="0">
            <a:spAutoFit/>
          </a:bodyPr>
          <a:lstStyle/>
          <a:p>
            <a:pPr algn="just"/>
            <a:r>
              <a:rPr lang="bg-BG" sz="800" dirty="0" smtClean="0"/>
              <a:t>Неправилно!</a:t>
            </a:r>
          </a:p>
          <a:p>
            <a:pPr algn="just"/>
            <a:r>
              <a:rPr lang="bg-BG" sz="800" dirty="0" smtClean="0"/>
              <a:t>Твърде ниско.</a:t>
            </a:r>
            <a:endParaRPr lang="bg-BG" sz="800" dirty="0"/>
          </a:p>
        </p:txBody>
      </p:sp>
      <p:sp>
        <p:nvSpPr>
          <p:cNvPr id="38" name="TextBox 37"/>
          <p:cNvSpPr txBox="1"/>
          <p:nvPr/>
        </p:nvSpPr>
        <p:spPr>
          <a:xfrm>
            <a:off x="1691680" y="3717032"/>
            <a:ext cx="856325" cy="338554"/>
          </a:xfrm>
          <a:prstGeom prst="rect">
            <a:avLst/>
          </a:prstGeom>
          <a:noFill/>
        </p:spPr>
        <p:txBody>
          <a:bodyPr wrap="none" rtlCol="0">
            <a:spAutoFit/>
          </a:bodyPr>
          <a:lstStyle/>
          <a:p>
            <a:r>
              <a:rPr lang="bg-BG" sz="800" dirty="0" smtClean="0"/>
              <a:t>Неправилно!</a:t>
            </a:r>
          </a:p>
          <a:p>
            <a:r>
              <a:rPr lang="bg-BG" sz="800" dirty="0" smtClean="0"/>
              <a:t>Твърде високо.</a:t>
            </a:r>
            <a:endParaRPr lang="bg-BG" sz="800" dirty="0"/>
          </a:p>
        </p:txBody>
      </p:sp>
      <p:sp>
        <p:nvSpPr>
          <p:cNvPr id="39" name="TextBox 38"/>
          <p:cNvSpPr txBox="1"/>
          <p:nvPr/>
        </p:nvSpPr>
        <p:spPr>
          <a:xfrm>
            <a:off x="3045543" y="3717032"/>
            <a:ext cx="662361" cy="215444"/>
          </a:xfrm>
          <a:prstGeom prst="rect">
            <a:avLst/>
          </a:prstGeom>
          <a:noFill/>
        </p:spPr>
        <p:txBody>
          <a:bodyPr wrap="none" rtlCol="0">
            <a:spAutoFit/>
          </a:bodyPr>
          <a:lstStyle/>
          <a:p>
            <a:r>
              <a:rPr lang="bg-BG" sz="800" b="1" dirty="0" smtClean="0"/>
              <a:t>Правилно!</a:t>
            </a:r>
            <a:endParaRPr lang="bg-BG" sz="800" b="1" dirty="0"/>
          </a:p>
        </p:txBody>
      </p:sp>
      <p:sp>
        <p:nvSpPr>
          <p:cNvPr id="40" name="TextBox 39"/>
          <p:cNvSpPr txBox="1"/>
          <p:nvPr/>
        </p:nvSpPr>
        <p:spPr>
          <a:xfrm>
            <a:off x="179513" y="4077072"/>
            <a:ext cx="3888432" cy="707886"/>
          </a:xfrm>
          <a:prstGeom prst="rect">
            <a:avLst/>
          </a:prstGeom>
          <a:noFill/>
        </p:spPr>
        <p:txBody>
          <a:bodyPr wrap="square" rtlCol="0">
            <a:spAutoFit/>
          </a:bodyPr>
          <a:lstStyle/>
          <a:p>
            <a:pPr algn="just"/>
            <a:r>
              <a:rPr lang="ru-RU" sz="800" dirty="0" smtClean="0"/>
              <a:t>Преди да използвате столчето, се уверете, че предпазните колани са поставени на правилната височина, спрямо височината на вашето дете. Ремъците на коланите трябва да са промушени в отворите на нивото или малко над раменете на детето. Ако коланите са монтирани на височина, неподходяща за детето, може да ги регулирате като изпълните следните стъпки:</a:t>
            </a:r>
            <a:endParaRPr lang="bg-BG" sz="800" dirty="0"/>
          </a:p>
        </p:txBody>
      </p:sp>
      <p:pic>
        <p:nvPicPr>
          <p:cNvPr id="41" name="Picture 40" descr="10.png"/>
          <p:cNvPicPr>
            <a:picLocks noChangeAspect="1"/>
          </p:cNvPicPr>
          <p:nvPr/>
        </p:nvPicPr>
        <p:blipFill>
          <a:blip r:embed="rId4" cstate="print"/>
          <a:stretch>
            <a:fillRect/>
          </a:stretch>
        </p:blipFill>
        <p:spPr>
          <a:xfrm>
            <a:off x="179512" y="4725144"/>
            <a:ext cx="1440160" cy="1709578"/>
          </a:xfrm>
          <a:prstGeom prst="rect">
            <a:avLst/>
          </a:prstGeom>
        </p:spPr>
      </p:pic>
      <p:sp>
        <p:nvSpPr>
          <p:cNvPr id="42" name="TextBox 41"/>
          <p:cNvSpPr txBox="1"/>
          <p:nvPr/>
        </p:nvSpPr>
        <p:spPr>
          <a:xfrm>
            <a:off x="1547665" y="4797732"/>
            <a:ext cx="2448271" cy="338554"/>
          </a:xfrm>
          <a:prstGeom prst="rect">
            <a:avLst/>
          </a:prstGeom>
          <a:noFill/>
        </p:spPr>
        <p:txBody>
          <a:bodyPr wrap="square" rtlCol="0">
            <a:spAutoFit/>
          </a:bodyPr>
          <a:lstStyle/>
          <a:p>
            <a:r>
              <a:rPr lang="ru-RU" sz="800" dirty="0" smtClean="0"/>
              <a:t>Стъпка 1: Разхлабете ремъците на раммените колани (виж т. 6.2).</a:t>
            </a:r>
            <a:endParaRPr lang="bg-BG" sz="800" dirty="0"/>
          </a:p>
        </p:txBody>
      </p:sp>
      <p:sp>
        <p:nvSpPr>
          <p:cNvPr id="43" name="TextBox 42"/>
          <p:cNvSpPr txBox="1"/>
          <p:nvPr/>
        </p:nvSpPr>
        <p:spPr>
          <a:xfrm>
            <a:off x="1547665" y="5157192"/>
            <a:ext cx="2520280" cy="1446550"/>
          </a:xfrm>
          <a:prstGeom prst="rect">
            <a:avLst/>
          </a:prstGeom>
          <a:noFill/>
        </p:spPr>
        <p:txBody>
          <a:bodyPr wrap="square" rtlCol="0">
            <a:spAutoFit/>
          </a:bodyPr>
          <a:lstStyle/>
          <a:p>
            <a:pPr algn="just"/>
            <a:r>
              <a:rPr lang="ru-RU" sz="800" dirty="0" smtClean="0"/>
              <a:t>Стъпка 2: Откачете ремъците от катарамите от задната страна на стола, изкарайте ги от отворите на дамаската отпред. Установете подходящото ниво, на което трябва да минават коланчетата и ги промушете през съответните отвори. Внимавайте да промушите коланчетата през отвори, които се намират на едно и също ниво. Изкарайте ги от другата страна на гърба на столчето и ги </a:t>
            </a:r>
            <a:r>
              <a:rPr lang="bg-BG" sz="800" dirty="0" smtClean="0"/>
              <a:t>закопчайте за катарамата.</a:t>
            </a:r>
          </a:p>
          <a:p>
            <a:pPr algn="just"/>
            <a:r>
              <a:rPr lang="ru-RU" sz="800" dirty="0" smtClean="0"/>
              <a:t>ВНИМАНИЕ! Проверете още веднъж дали сте промушили коланите през отвори на едно и също ниво, както и че не сте </a:t>
            </a:r>
            <a:r>
              <a:rPr lang="bg-BG" sz="800" dirty="0" smtClean="0"/>
              <a:t>оплели ремъците.</a:t>
            </a:r>
            <a:endParaRPr lang="bg-BG" sz="800" dirty="0"/>
          </a:p>
        </p:txBody>
      </p:sp>
      <p:sp>
        <p:nvSpPr>
          <p:cNvPr id="44" name="TextBox 43"/>
          <p:cNvSpPr txBox="1"/>
          <p:nvPr/>
        </p:nvSpPr>
        <p:spPr>
          <a:xfrm>
            <a:off x="104034" y="6535148"/>
            <a:ext cx="396000" cy="180000"/>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8</a:t>
            </a:r>
            <a:endParaRPr lang="bg-BG" sz="900" b="1" dirty="0">
              <a:latin typeface="Arial" pitchFamily="34" charset="0"/>
              <a:cs typeface="Arial" pitchFamily="34" charset="0"/>
            </a:endParaRPr>
          </a:p>
        </p:txBody>
      </p:sp>
      <p:sp>
        <p:nvSpPr>
          <p:cNvPr id="19" name="TextBox 18"/>
          <p:cNvSpPr txBox="1"/>
          <p:nvPr/>
        </p:nvSpPr>
        <p:spPr>
          <a:xfrm>
            <a:off x="4831775" y="41153"/>
            <a:ext cx="360000" cy="216000"/>
          </a:xfrm>
          <a:prstGeom prst="round2DiagRect">
            <a:avLst/>
          </a:prstGeom>
          <a:noFill/>
          <a:ln w="28575">
            <a:solidFill>
              <a:schemeClr val="tx1"/>
            </a:solidFill>
          </a:ln>
        </p:spPr>
        <p:txBody>
          <a:bodyPr wrap="square" rtlCol="0" anchor="ctr">
            <a:spAutoFit/>
          </a:bodyPr>
          <a:lstStyle/>
          <a:p>
            <a:pPr algn="ctr"/>
            <a:r>
              <a:rPr lang="en-US" sz="1000" b="1" dirty="0" smtClean="0"/>
              <a:t>RU</a:t>
            </a:r>
            <a:endParaRPr lang="bg-BG" sz="1000" b="1" dirty="0"/>
          </a:p>
        </p:txBody>
      </p:sp>
      <p:sp>
        <p:nvSpPr>
          <p:cNvPr id="20" name="TextBox 19"/>
          <p:cNvSpPr txBox="1"/>
          <p:nvPr/>
        </p:nvSpPr>
        <p:spPr>
          <a:xfrm>
            <a:off x="8682247" y="6587453"/>
            <a:ext cx="396000" cy="255389"/>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29</a:t>
            </a:r>
            <a:endParaRPr lang="bg-BG" sz="900" b="1" dirty="0">
              <a:latin typeface="Arial" pitchFamily="34" charset="0"/>
              <a:cs typeface="Arial" pitchFamily="34" charset="0"/>
            </a:endParaRPr>
          </a:p>
        </p:txBody>
      </p:sp>
      <p:sp>
        <p:nvSpPr>
          <p:cNvPr id="21" name="TextBox 20"/>
          <p:cNvSpPr txBox="1"/>
          <p:nvPr/>
        </p:nvSpPr>
        <p:spPr>
          <a:xfrm>
            <a:off x="5115575" y="-35178"/>
            <a:ext cx="3816423" cy="1938992"/>
          </a:xfrm>
          <a:prstGeom prst="rect">
            <a:avLst/>
          </a:prstGeom>
          <a:noFill/>
        </p:spPr>
        <p:txBody>
          <a:bodyPr wrap="square" rtlCol="0">
            <a:spAutoFit/>
          </a:bodyPr>
          <a:lstStyle/>
          <a:p>
            <a:pPr algn="ctr"/>
            <a:r>
              <a:rPr lang="ru-RU" sz="800" b="1" dirty="0" smtClean="0"/>
              <a:t>Примечание</a:t>
            </a:r>
            <a:endParaRPr lang="ru-RU" sz="800" b="1" dirty="0"/>
          </a:p>
          <a:p>
            <a:pPr algn="just"/>
            <a:r>
              <a:rPr lang="ru-RU" sz="800" dirty="0" smtClean="0"/>
              <a:t>1.Это </a:t>
            </a:r>
            <a:r>
              <a:rPr lang="ru-RU" sz="800" dirty="0"/>
              <a:t>«универсальное» автокресло; изделие соответствует требованиям положения 44 Экономической комиссии Организации Объединенных Наций для Европы (ECE R44/04) серии поправок для общего использования в автомобилях, и подходит для большинства, но не для всех автомобильных сидений.</a:t>
            </a:r>
          </a:p>
          <a:p>
            <a:pPr algn="just"/>
            <a:r>
              <a:rPr lang="ru-RU" sz="800" dirty="0" smtClean="0"/>
              <a:t>2.Скорее </a:t>
            </a:r>
            <a:r>
              <a:rPr lang="ru-RU" sz="800" dirty="0"/>
              <a:t>всего, подходит, если производитель заявил в руководстве транспортного средства, что транспортное средство подходит для использования этой «универсальной» системы удерживания для этой возрастной группы.</a:t>
            </a:r>
          </a:p>
          <a:p>
            <a:pPr algn="just"/>
            <a:r>
              <a:rPr lang="ru-RU" sz="800" dirty="0" smtClean="0"/>
              <a:t>3.Эта </a:t>
            </a:r>
            <a:r>
              <a:rPr lang="ru-RU" sz="800" dirty="0"/>
              <a:t>система безопасности объявлена «универсальной» в более строгих условиях, чем те, которые применяются к более ранним дизайнам, которые не имеют этого замечания.</a:t>
            </a:r>
          </a:p>
          <a:p>
            <a:pPr algn="just"/>
            <a:r>
              <a:rPr lang="ru-RU" sz="800" dirty="0" smtClean="0"/>
              <a:t>4.Если </a:t>
            </a:r>
            <a:r>
              <a:rPr lang="ru-RU" sz="800" dirty="0"/>
              <a:t>у вас возникли какие-либо сомнения, пожалуйста, проконсультируйтесь либо с производителем, либо с продавцом этой удерживающей системы.</a:t>
            </a:r>
          </a:p>
          <a:p>
            <a:endParaRPr lang="ru-RU" sz="800" dirty="0" smtClean="0"/>
          </a:p>
          <a:p>
            <a:pPr algn="ctr"/>
            <a:endParaRPr lang="bg-BG" sz="800" dirty="0"/>
          </a:p>
        </p:txBody>
      </p:sp>
      <p:sp>
        <p:nvSpPr>
          <p:cNvPr id="22" name="TextBox 21"/>
          <p:cNvSpPr txBox="1"/>
          <p:nvPr/>
        </p:nvSpPr>
        <p:spPr>
          <a:xfrm>
            <a:off x="5115574" y="1611426"/>
            <a:ext cx="3816423" cy="584775"/>
          </a:xfrm>
          <a:prstGeom prst="rect">
            <a:avLst/>
          </a:prstGeom>
          <a:noFill/>
        </p:spPr>
        <p:txBody>
          <a:bodyPr wrap="square" rtlCol="0">
            <a:spAutoFit/>
          </a:bodyPr>
          <a:lstStyle/>
          <a:p>
            <a:pPr algn="just"/>
            <a:r>
              <a:rPr lang="ru-RU" sz="800" b="1" dirty="0"/>
              <a:t>Это уместно только в том случае, если утверждённые транспортные средства оснащены трехточечными ремнями безопасности в соответствии с регламентом 16 Европейской экономической комиссии или другим эквивалентным стандартом. </a:t>
            </a:r>
            <a:endParaRPr lang="bg-BG" sz="800" b="1" dirty="0"/>
          </a:p>
        </p:txBody>
      </p:sp>
      <p:sp>
        <p:nvSpPr>
          <p:cNvPr id="23" name="TextBox 22"/>
          <p:cNvSpPr txBox="1"/>
          <p:nvPr/>
        </p:nvSpPr>
        <p:spPr>
          <a:xfrm>
            <a:off x="5114336" y="2087463"/>
            <a:ext cx="3816423" cy="4770537"/>
          </a:xfrm>
          <a:prstGeom prst="rect">
            <a:avLst/>
          </a:prstGeom>
          <a:noFill/>
        </p:spPr>
        <p:txBody>
          <a:bodyPr wrap="square" rtlCol="0">
            <a:spAutoFit/>
          </a:bodyPr>
          <a:lstStyle/>
          <a:p>
            <a:pPr algn="just"/>
            <a:r>
              <a:rPr lang="ru-RU" sz="800" dirty="0"/>
              <a:t>1. Пожалуйста, внимательно прочитайте эти инструкции, прежде чем использовать детское автокресло в первый раз. После использования сохраняйте инструкции для дальнейшего использования до тех пор, пока автокресло используется. Многие травмы, которые можно легко избежать, вызваны небрежностью и ненадлежащим использованием.</a:t>
            </a:r>
          </a:p>
          <a:p>
            <a:pPr algn="just"/>
            <a:r>
              <a:rPr lang="ru-RU" sz="800" dirty="0"/>
              <a:t>2. Автокресло может быть установлено только в направлении, противоположном направлению движения, или по ходу движения в транспортном средстве.</a:t>
            </a:r>
          </a:p>
          <a:p>
            <a:pPr algn="just"/>
            <a:r>
              <a:rPr lang="ru-RU" sz="800" dirty="0"/>
              <a:t>3. Не используйте детское автокресло дома. Оно не предназначено для использования в домашних условиях, оно должно использоваться только в транспортном средстве.</a:t>
            </a:r>
          </a:p>
          <a:p>
            <a:pPr algn="just"/>
            <a:r>
              <a:rPr lang="ru-RU" sz="800" dirty="0"/>
              <a:t>4. Перед каждой поездкой, пожалуйста, убедитесь, что детское автокресло надёжно установлено.</a:t>
            </a:r>
          </a:p>
          <a:p>
            <a:pPr algn="just"/>
            <a:r>
              <a:rPr lang="ru-RU" sz="800" dirty="0"/>
              <a:t>5. Никогда не оставляйте ребёнка без присмотра взрослого в автокресле.</a:t>
            </a:r>
          </a:p>
          <a:p>
            <a:pPr algn="just"/>
            <a:r>
              <a:rPr lang="ru-RU" sz="800" dirty="0"/>
              <a:t>6. В случае чрезвычайной ситуации важно, чтобы ребёнок был освобожден быстро. Пряжка не полностью защищена от детей, поэтому нужно научить ребёнка не играть с ней.</a:t>
            </a:r>
          </a:p>
          <a:p>
            <a:pPr algn="just"/>
            <a:r>
              <a:rPr lang="ru-RU" sz="800" dirty="0"/>
              <a:t>7. Защитите детское автокресло от прямых солнечных лучей, так как автокресло может стать очень горячим и травмировать кожу вашего ребёнка.</a:t>
            </a:r>
          </a:p>
          <a:p>
            <a:pPr algn="just"/>
            <a:r>
              <a:rPr lang="ru-RU" sz="800" dirty="0"/>
              <a:t>8. Убедитесь, что все твёрдые элементы и пластиковые части системы безопасности должным образом закреплены на месте и нет никакой опасности, прищемлять их в регулируемых сидений или в дверях транспортного средства при ежендневном использовании.</a:t>
            </a:r>
          </a:p>
          <a:p>
            <a:pPr algn="just"/>
            <a:r>
              <a:rPr lang="ru-RU" sz="800" dirty="0"/>
              <a:t>9. Не оставляйте в автомобиле незащищенный багаж или другие предметы. Незащищенные предметы могут привести к травмам в случае аварии.</a:t>
            </a:r>
          </a:p>
          <a:p>
            <a:pPr algn="just"/>
            <a:r>
              <a:rPr lang="ru-RU" sz="800" dirty="0"/>
              <a:t>10. Обивка автокресла является частью системы безопасности. Никогда не используйте детское автокресло без неё. Не рискуйте безопасностью своего ребёнка, заменив обивку другими марками обивки. Не используйте обивку для других целей.</a:t>
            </a:r>
          </a:p>
          <a:p>
            <a:pPr algn="just"/>
            <a:r>
              <a:rPr lang="ru-RU" sz="800" dirty="0"/>
              <a:t>11. После длительной нагрузки в результате несчастного случая или других серьёзных проблем детское автокресло должно быть заменено.</a:t>
            </a:r>
          </a:p>
          <a:p>
            <a:pPr algn="just"/>
            <a:r>
              <a:rPr lang="ru-RU" sz="800" dirty="0"/>
              <a:t>12. Периодически осматривайте ремень за изнашивание, обращайте особое внимание на точки захвата, швы и регулировки.</a:t>
            </a:r>
          </a:p>
          <a:p>
            <a:pPr algn="just"/>
            <a:r>
              <a:rPr lang="ru-RU" sz="800" dirty="0"/>
              <a:t>13. Спинка автокресла должна быть отрегулирована к спинке сиденья автомобиля. При необходимости отрегулируйте или снимите подголовник с автокресла.</a:t>
            </a:r>
          </a:p>
          <a:p>
            <a:pPr algn="just"/>
            <a:r>
              <a:rPr lang="ru-RU" sz="800" dirty="0"/>
              <a:t>14. Опасно вносить изменения и дополнения в систему без одобрения компетентного органа. Несоблюдение инструкций по установке системы безопасности, предоставляемых производителем, создаёт риск.</a:t>
            </a:r>
          </a:p>
          <a:p>
            <a:pPr algn="just"/>
            <a:endParaRPr lang="ru-RU" sz="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39" descr="13.png"/>
          <p:cNvPicPr>
            <a:picLocks noChangeAspect="1"/>
          </p:cNvPicPr>
          <p:nvPr/>
        </p:nvPicPr>
        <p:blipFill>
          <a:blip r:embed="rId2" cstate="print"/>
          <a:stretch>
            <a:fillRect/>
          </a:stretch>
        </p:blipFill>
        <p:spPr>
          <a:xfrm>
            <a:off x="611560" y="5733256"/>
            <a:ext cx="2880320" cy="955995"/>
          </a:xfrm>
          <a:prstGeom prst="rect">
            <a:avLst/>
          </a:prstGeom>
        </p:spPr>
      </p:pic>
      <p:sp>
        <p:nvSpPr>
          <p:cNvPr id="32" name="TextBox 31"/>
          <p:cNvSpPr txBox="1"/>
          <p:nvPr/>
        </p:nvSpPr>
        <p:spPr>
          <a:xfrm>
            <a:off x="179513" y="116632"/>
            <a:ext cx="3888432" cy="338554"/>
          </a:xfrm>
          <a:prstGeom prst="rect">
            <a:avLst/>
          </a:prstGeom>
          <a:noFill/>
        </p:spPr>
        <p:txBody>
          <a:bodyPr wrap="square" rtlCol="0">
            <a:spAutoFit/>
          </a:bodyPr>
          <a:lstStyle/>
          <a:p>
            <a:r>
              <a:rPr lang="ru-RU" sz="800" dirty="0" smtClean="0"/>
              <a:t>Проверете дали ушенцата на ремъците са напълно захванати за металната пластина и двете й ушенца са от двете страни на лентите.</a:t>
            </a:r>
            <a:endParaRPr lang="bg-BG" sz="800" dirty="0"/>
          </a:p>
        </p:txBody>
      </p:sp>
      <p:pic>
        <p:nvPicPr>
          <p:cNvPr id="33" name="Picture 32" descr="11.png"/>
          <p:cNvPicPr>
            <a:picLocks noChangeAspect="1"/>
          </p:cNvPicPr>
          <p:nvPr/>
        </p:nvPicPr>
        <p:blipFill>
          <a:blip r:embed="rId3" cstate="print"/>
          <a:srcRect l="3374" t="2700" r="8889" b="5514"/>
          <a:stretch>
            <a:fillRect/>
          </a:stretch>
        </p:blipFill>
        <p:spPr>
          <a:xfrm>
            <a:off x="2987824" y="476672"/>
            <a:ext cx="1152128" cy="1506629"/>
          </a:xfrm>
          <a:prstGeom prst="rect">
            <a:avLst/>
          </a:prstGeom>
        </p:spPr>
      </p:pic>
      <p:sp>
        <p:nvSpPr>
          <p:cNvPr id="34" name="TextBox 33"/>
          <p:cNvSpPr txBox="1"/>
          <p:nvPr/>
        </p:nvSpPr>
        <p:spPr>
          <a:xfrm>
            <a:off x="179512" y="404664"/>
            <a:ext cx="2376264" cy="1692771"/>
          </a:xfrm>
          <a:prstGeom prst="rect">
            <a:avLst/>
          </a:prstGeom>
          <a:noFill/>
        </p:spPr>
        <p:txBody>
          <a:bodyPr wrap="square" rtlCol="0">
            <a:spAutoFit/>
          </a:bodyPr>
          <a:lstStyle/>
          <a:p>
            <a:pPr algn="just"/>
            <a:r>
              <a:rPr lang="ru-RU" sz="800" b="1" dirty="0" smtClean="0"/>
              <a:t>6.2. Отпускане на предпазните колани на столчето</a:t>
            </a:r>
          </a:p>
          <a:p>
            <a:pPr algn="just"/>
            <a:r>
              <a:rPr lang="ru-RU" sz="800" dirty="0" smtClean="0"/>
              <a:t>• Предпазните колани може да отпуснете като натиснете бутона под дамаската в предната част на меката седалка.</a:t>
            </a:r>
          </a:p>
          <a:p>
            <a:pPr algn="just"/>
            <a:r>
              <a:rPr lang="ru-RU" sz="800" dirty="0" smtClean="0"/>
              <a:t>• Докато държите двата нагръдни колана с едната си ръка, натиснете бутона с надпис „PRESS”. Издърпайте нагръдните колани в посока към вас, за да ги отпуснете (вижте </a:t>
            </a:r>
            <a:r>
              <a:rPr lang="bg-BG" sz="800" dirty="0" smtClean="0"/>
              <a:t>картинката отдясно).</a:t>
            </a:r>
          </a:p>
          <a:p>
            <a:pPr algn="just"/>
            <a:r>
              <a:rPr lang="ru-RU" sz="800" dirty="0" smtClean="0"/>
              <a:t>• Когато натискате бутона, за да регулирате нагръдните колани, внимавайте да не защипете регулиращата лента.</a:t>
            </a:r>
            <a:endParaRPr lang="bg-BG" sz="800" dirty="0"/>
          </a:p>
        </p:txBody>
      </p:sp>
      <p:sp>
        <p:nvSpPr>
          <p:cNvPr id="35" name="TextBox 34"/>
          <p:cNvSpPr txBox="1"/>
          <p:nvPr/>
        </p:nvSpPr>
        <p:spPr>
          <a:xfrm>
            <a:off x="2483768" y="836712"/>
            <a:ext cx="576064" cy="584775"/>
          </a:xfrm>
          <a:prstGeom prst="rect">
            <a:avLst/>
          </a:prstGeom>
          <a:noFill/>
        </p:spPr>
        <p:txBody>
          <a:bodyPr wrap="square" rtlCol="0">
            <a:spAutoFit/>
          </a:bodyPr>
          <a:lstStyle/>
          <a:p>
            <a:r>
              <a:rPr lang="bg-BG" sz="800" b="1" dirty="0" smtClean="0"/>
              <a:t>Ремъци под възглавничките</a:t>
            </a:r>
            <a:endParaRPr lang="bg-BG" sz="800" b="1" dirty="0"/>
          </a:p>
        </p:txBody>
      </p:sp>
      <p:sp>
        <p:nvSpPr>
          <p:cNvPr id="36" name="TextBox 35"/>
          <p:cNvSpPr txBox="1"/>
          <p:nvPr/>
        </p:nvSpPr>
        <p:spPr>
          <a:xfrm>
            <a:off x="179512" y="2061428"/>
            <a:ext cx="2339102" cy="215444"/>
          </a:xfrm>
          <a:prstGeom prst="rect">
            <a:avLst/>
          </a:prstGeom>
          <a:noFill/>
        </p:spPr>
        <p:txBody>
          <a:bodyPr wrap="none" rtlCol="0">
            <a:spAutoFit/>
          </a:bodyPr>
          <a:lstStyle/>
          <a:p>
            <a:r>
              <a:rPr lang="ru-RU" sz="800" b="1" dirty="0" smtClean="0"/>
              <a:t>6.3 Затягане на предпазните колани на столчето</a:t>
            </a:r>
            <a:endParaRPr lang="bg-BG" sz="800" dirty="0"/>
          </a:p>
        </p:txBody>
      </p:sp>
      <p:pic>
        <p:nvPicPr>
          <p:cNvPr id="2050" name="Picture 2"/>
          <p:cNvPicPr>
            <a:picLocks noChangeAspect="1" noChangeArrowheads="1"/>
          </p:cNvPicPr>
          <p:nvPr/>
        </p:nvPicPr>
        <p:blipFill>
          <a:blip r:embed="rId4" cstate="print"/>
          <a:srcRect/>
          <a:stretch>
            <a:fillRect/>
          </a:stretch>
        </p:blipFill>
        <p:spPr bwMode="auto">
          <a:xfrm>
            <a:off x="179512" y="2276872"/>
            <a:ext cx="1368152" cy="1805512"/>
          </a:xfrm>
          <a:prstGeom prst="rect">
            <a:avLst/>
          </a:prstGeom>
          <a:noFill/>
          <a:ln w="9525">
            <a:noFill/>
            <a:miter lim="800000"/>
            <a:headEnd/>
            <a:tailEnd/>
          </a:ln>
        </p:spPr>
      </p:pic>
      <p:sp>
        <p:nvSpPr>
          <p:cNvPr id="37" name="TextBox 36"/>
          <p:cNvSpPr txBox="1"/>
          <p:nvPr/>
        </p:nvSpPr>
        <p:spPr>
          <a:xfrm>
            <a:off x="1403648" y="2204864"/>
            <a:ext cx="2664296" cy="1938992"/>
          </a:xfrm>
          <a:prstGeom prst="rect">
            <a:avLst/>
          </a:prstGeom>
          <a:noFill/>
        </p:spPr>
        <p:txBody>
          <a:bodyPr wrap="square" rtlCol="0">
            <a:spAutoFit/>
          </a:bodyPr>
          <a:lstStyle/>
          <a:p>
            <a:pPr algn="just"/>
            <a:r>
              <a:rPr lang="ru-RU" sz="800" dirty="0" smtClean="0"/>
              <a:t>• Първо, регулирайте височината на нагръдните колани, както е описано в точка 6.1, след това продължете както е описано:</a:t>
            </a:r>
          </a:p>
          <a:p>
            <a:pPr algn="just"/>
            <a:r>
              <a:rPr lang="ru-RU" sz="800" dirty="0" smtClean="0"/>
              <a:t>• Разхлабете коланите, както е описано в точка 6.2 , откопчейте катарамата - т. 6.4.1 и ги оставете настрани.</a:t>
            </a:r>
          </a:p>
          <a:p>
            <a:pPr algn="just"/>
            <a:r>
              <a:rPr lang="ru-RU" sz="800" dirty="0" smtClean="0"/>
              <a:t>• Поставете детето в столчето. Поставете предпазните колани на </a:t>
            </a:r>
            <a:r>
              <a:rPr lang="bg-BG" sz="800" dirty="0" smtClean="0"/>
              <a:t>раменете му.</a:t>
            </a:r>
          </a:p>
          <a:p>
            <a:pPr algn="just"/>
            <a:r>
              <a:rPr lang="ru-RU" sz="800" dirty="0" smtClean="0"/>
              <a:t>• Закопчейте катарамата, както е описано в точка 4.4.1.</a:t>
            </a:r>
          </a:p>
          <a:p>
            <a:pPr algn="just"/>
            <a:r>
              <a:rPr lang="ru-RU" sz="800" dirty="0" smtClean="0"/>
              <a:t>• Издърпайте нагръдните колани нагоре, за да изпънете колана на пояса, след което изтеглете регулиращата лента, докато всички предпазни колани се изпънат и пристегнат.</a:t>
            </a:r>
          </a:p>
          <a:p>
            <a:pPr algn="just"/>
            <a:r>
              <a:rPr lang="ru-RU" sz="800" dirty="0" smtClean="0"/>
              <a:t>• Безопасните колани на столчето трябва да са оптимално изпънати и пристегнати, така че да не създават дискомфорт на детето.</a:t>
            </a:r>
            <a:endParaRPr lang="bg-BG" sz="800" dirty="0"/>
          </a:p>
        </p:txBody>
      </p:sp>
      <p:sp>
        <p:nvSpPr>
          <p:cNvPr id="38" name="TextBox 37"/>
          <p:cNvSpPr txBox="1"/>
          <p:nvPr/>
        </p:nvSpPr>
        <p:spPr>
          <a:xfrm>
            <a:off x="179513" y="4005064"/>
            <a:ext cx="3888432" cy="707886"/>
          </a:xfrm>
          <a:prstGeom prst="rect">
            <a:avLst/>
          </a:prstGeom>
          <a:noFill/>
        </p:spPr>
        <p:txBody>
          <a:bodyPr wrap="square" rtlCol="0">
            <a:spAutoFit/>
          </a:bodyPr>
          <a:lstStyle/>
          <a:p>
            <a:pPr algn="just"/>
            <a:r>
              <a:rPr lang="ru-RU" sz="800" dirty="0" smtClean="0"/>
              <a:t>ВНИМАНИЕ! Разхлабените предпазни колани могат да бъдат опасни. Проверявайте дали са правилно регулиране и пристягайте предпазните колани всеки път преди да поставите детето </a:t>
            </a:r>
            <a:r>
              <a:rPr lang="bg-BG" sz="800" dirty="0" smtClean="0"/>
              <a:t>в столчето.</a:t>
            </a:r>
          </a:p>
          <a:p>
            <a:pPr algn="just"/>
            <a:r>
              <a:rPr lang="ru-RU" sz="800" dirty="0" smtClean="0"/>
              <a:t>Коланите трябва да са плътно прилепнали към бебето, без да са прекалено стегнати или </a:t>
            </a:r>
            <a:r>
              <a:rPr lang="bg-BG" sz="800" dirty="0" smtClean="0"/>
              <a:t>прекалено разхлабени.</a:t>
            </a:r>
            <a:endParaRPr lang="bg-BG" sz="800" dirty="0"/>
          </a:p>
        </p:txBody>
      </p:sp>
      <p:sp>
        <p:nvSpPr>
          <p:cNvPr id="39" name="TextBox 38"/>
          <p:cNvSpPr txBox="1"/>
          <p:nvPr/>
        </p:nvSpPr>
        <p:spPr>
          <a:xfrm>
            <a:off x="179512" y="4653136"/>
            <a:ext cx="3888432" cy="1200329"/>
          </a:xfrm>
          <a:prstGeom prst="rect">
            <a:avLst/>
          </a:prstGeom>
          <a:noFill/>
        </p:spPr>
        <p:txBody>
          <a:bodyPr wrap="square" rtlCol="0">
            <a:spAutoFit/>
          </a:bodyPr>
          <a:lstStyle/>
          <a:p>
            <a:pPr algn="just"/>
            <a:r>
              <a:rPr lang="ru-RU" sz="800" b="1" dirty="0" smtClean="0"/>
              <a:t>6.4 Използване на катарамата на коланите за безопасност</a:t>
            </a:r>
          </a:p>
          <a:p>
            <a:pPr algn="just"/>
            <a:r>
              <a:rPr lang="ru-RU" sz="800" dirty="0" smtClean="0"/>
              <a:t>Стъпка 1: Съединете металните части на конекторите на коланите (фиг. 1).</a:t>
            </a:r>
          </a:p>
          <a:p>
            <a:pPr algn="just"/>
            <a:r>
              <a:rPr lang="ru-RU" sz="800" dirty="0" smtClean="0"/>
              <a:t>Стъпка 2: Плъзнете така съединените конектори в отвора в горната част на токата и</a:t>
            </a:r>
          </a:p>
          <a:p>
            <a:pPr algn="just"/>
            <a:r>
              <a:rPr lang="ru-RU" sz="800" dirty="0" smtClean="0"/>
              <a:t>притиснете, докато чуете щракване.(фиг. 2)</a:t>
            </a:r>
          </a:p>
          <a:p>
            <a:pPr algn="just"/>
            <a:r>
              <a:rPr lang="ru-RU" sz="800" dirty="0" smtClean="0"/>
              <a:t>Стъпка 3: Проверете дали безопасните колани са правилно закопчани към токата, като издърпате нагръдните колани нагоре (фиг. 3).</a:t>
            </a:r>
          </a:p>
          <a:p>
            <a:pPr algn="just"/>
            <a:r>
              <a:rPr lang="ru-RU" sz="800" b="1" dirty="0" smtClean="0"/>
              <a:t>ВАЖНО! Правете това винаги, когато закопчавате предпазните колани на столчето!</a:t>
            </a:r>
          </a:p>
          <a:p>
            <a:pPr algn="just"/>
            <a:r>
              <a:rPr lang="ru-RU" sz="800" b="1" dirty="0" smtClean="0"/>
              <a:t>За да освободите предпазните колани на столчето, натиснете червения бутон отдолу </a:t>
            </a:r>
            <a:r>
              <a:rPr lang="bg-BG" sz="800" b="1" dirty="0" smtClean="0"/>
              <a:t>на токата.</a:t>
            </a:r>
            <a:endParaRPr lang="bg-BG" sz="800" dirty="0"/>
          </a:p>
        </p:txBody>
      </p:sp>
      <p:sp>
        <p:nvSpPr>
          <p:cNvPr id="41" name="TextBox 40"/>
          <p:cNvSpPr txBox="1"/>
          <p:nvPr/>
        </p:nvSpPr>
        <p:spPr>
          <a:xfrm>
            <a:off x="104034" y="6535148"/>
            <a:ext cx="396000" cy="180000"/>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9</a:t>
            </a:r>
            <a:endParaRPr lang="bg-BG" sz="900" b="1" dirty="0">
              <a:latin typeface="Arial" pitchFamily="34" charset="0"/>
              <a:cs typeface="Arial" pitchFamily="34" charset="0"/>
            </a:endParaRPr>
          </a:p>
        </p:txBody>
      </p:sp>
      <p:sp>
        <p:nvSpPr>
          <p:cNvPr id="22" name="TextBox 21"/>
          <p:cNvSpPr txBox="1"/>
          <p:nvPr/>
        </p:nvSpPr>
        <p:spPr>
          <a:xfrm>
            <a:off x="5188099" y="97952"/>
            <a:ext cx="3960440" cy="6617196"/>
          </a:xfrm>
          <a:prstGeom prst="rect">
            <a:avLst/>
          </a:prstGeom>
          <a:noFill/>
        </p:spPr>
        <p:txBody>
          <a:bodyPr wrap="square" rtlCol="0">
            <a:spAutoFit/>
          </a:bodyPr>
          <a:lstStyle/>
          <a:p>
            <a:pPr algn="just"/>
            <a:r>
              <a:rPr lang="de-DE" sz="800" dirty="0" smtClean="0"/>
              <a:t>2. Bitte den Kindersitz nicht benutzen falls Sie einen Schaden feststellen.</a:t>
            </a:r>
            <a:endParaRPr lang="bg-BG" sz="800" dirty="0" smtClean="0"/>
          </a:p>
          <a:p>
            <a:pPr algn="just"/>
            <a:r>
              <a:rPr lang="de-DE" sz="800" dirty="0" smtClean="0"/>
              <a:t>3. Um den Polster, die Plastik- oder Metallteile zu reinigen, verwenden Sie ein weiches Baumwolltuch oder einen mit Wasser oder einem milden Reinigungsmittel angefeuchteten Schwamm. Nie mit starken Reinigungsmitteln oder mit Reinigungsmittel mit abrasiven Partikeln reinigen.</a:t>
            </a:r>
            <a:endParaRPr lang="bg-BG" sz="800" dirty="0" smtClean="0"/>
          </a:p>
          <a:p>
            <a:pPr algn="just"/>
            <a:r>
              <a:rPr lang="de-DE" sz="800" dirty="0" smtClean="0"/>
              <a:t>4. Nach der Reinigung trocknen lassen und erst dann bewahren oder verwenden.</a:t>
            </a:r>
            <a:endParaRPr lang="bg-BG" sz="800" dirty="0" smtClean="0"/>
          </a:p>
          <a:p>
            <a:pPr algn="just"/>
            <a:r>
              <a:rPr lang="de-DE" sz="800" dirty="0" smtClean="0"/>
              <a:t>5. Der Polster nur mit weichen Reinigungsmittel waschen. Nicht in der Waschmaschine waschen oder im Trockner trocken lassen!</a:t>
            </a:r>
            <a:endParaRPr lang="bg-BG" sz="800" dirty="0" smtClean="0"/>
          </a:p>
          <a:p>
            <a:pPr algn="just"/>
            <a:r>
              <a:rPr lang="de-DE" sz="800" dirty="0" smtClean="0"/>
              <a:t>6. Der Polster nicht bleichen, bügeln oder schleudern.</a:t>
            </a:r>
            <a:endParaRPr lang="bg-BG" sz="800" dirty="0" smtClean="0"/>
          </a:p>
          <a:p>
            <a:pPr algn="just"/>
            <a:r>
              <a:rPr lang="de-DE" sz="800" dirty="0" smtClean="0"/>
              <a:t>7. Die Schnalle mit warmem Wasser reinigen. Verwenden Sie keine Schmierstoffe.</a:t>
            </a:r>
            <a:endParaRPr lang="bg-BG" sz="800" dirty="0" smtClean="0"/>
          </a:p>
          <a:p>
            <a:pPr algn="just"/>
            <a:r>
              <a:rPr lang="de-DE" sz="800" dirty="0" smtClean="0"/>
              <a:t>8 Die Gürtel außen mit einer weichen Seife und einem feuchten Tuch reinigen.</a:t>
            </a:r>
            <a:endParaRPr lang="bg-BG" sz="800" dirty="0" smtClean="0"/>
          </a:p>
          <a:p>
            <a:pPr algn="just"/>
            <a:r>
              <a:rPr lang="de-DE" sz="800" dirty="0" smtClean="0"/>
              <a:t>9. Vermeiden Sie es, Etiketten zu nassen. Entfernen Sie diese nicht, da die wichtige Informationen enthalten.</a:t>
            </a:r>
            <a:endParaRPr lang="bg-BG" sz="800" dirty="0" smtClean="0"/>
          </a:p>
          <a:p>
            <a:pPr algn="just"/>
            <a:r>
              <a:rPr lang="de-DE" sz="800" dirty="0" smtClean="0"/>
              <a:t>10. Keine Lösungsmittel, Chemikalien oder Schmierstoffe verwenden.</a:t>
            </a:r>
            <a:endParaRPr lang="bg-BG" sz="800" dirty="0" smtClean="0"/>
          </a:p>
          <a:p>
            <a:pPr algn="just"/>
            <a:r>
              <a:rPr lang="de-DE" sz="800" dirty="0" smtClean="0"/>
              <a:t>11. Der Kindersitz ohne Polster nicht benutzen! Dieser ist Bestandteil des Kindersitzes und kann nur mit einem ähnlichen, vom Herrsteller gelierten ersetzt werden.</a:t>
            </a:r>
            <a:endParaRPr lang="bg-BG" sz="800" dirty="0" smtClean="0"/>
          </a:p>
          <a:p>
            <a:pPr algn="just"/>
            <a:r>
              <a:rPr lang="de-DE" sz="800" b="1" dirty="0" smtClean="0"/>
              <a:t>Was soll überprüft werden, bevor Sie eine Fahrt vornehmen</a:t>
            </a:r>
            <a:endParaRPr lang="bg-BG" sz="800" dirty="0" smtClean="0"/>
          </a:p>
          <a:p>
            <a:pPr algn="just"/>
            <a:r>
              <a:rPr lang="de-DE" sz="800" b="1" i="1" dirty="0" smtClean="0"/>
              <a:t>Um die sichere Verwendendung des Kindersitzes und die Sicherheit Ihres Kindes zu gewährleisten, bitte die unten angegebene Liste lesen, bevor Sie das Produkt verwenden.</a:t>
            </a:r>
            <a:endParaRPr lang="bg-BG" sz="800" dirty="0" smtClean="0"/>
          </a:p>
          <a:p>
            <a:pPr algn="just"/>
            <a:r>
              <a:rPr lang="de-DE" sz="800" dirty="0" smtClean="0"/>
              <a:t>Bitte stellen Sie sich sicher, dass alle Oberschenkelgürtel in den unteren Teil des Körper des Kindes platziert sind, so dass diese das Becken umfassen.</a:t>
            </a:r>
            <a:endParaRPr lang="bg-BG" sz="800" dirty="0" smtClean="0"/>
          </a:p>
          <a:p>
            <a:pPr algn="just"/>
            <a:r>
              <a:rPr lang="de-DE" sz="800" dirty="0" smtClean="0"/>
              <a:t>Überprüfen Sie, ob die Sicherheitsgurte richtig eingebaut sind und fest das Kind umfassen und ob die Schultergurte auf der richtigen Höhe eingestellt sind.</a:t>
            </a:r>
            <a:endParaRPr lang="bg-BG" sz="800" dirty="0" smtClean="0"/>
          </a:p>
          <a:p>
            <a:pPr algn="just"/>
            <a:r>
              <a:rPr lang="de-DE" sz="800" dirty="0" smtClean="0"/>
              <a:t>Überprüfen Sie die Gürtel regelmäßig-  ob diese fest sind oder beschädigt sind.</a:t>
            </a:r>
            <a:endParaRPr lang="bg-BG" sz="800" dirty="0" smtClean="0"/>
          </a:p>
          <a:p>
            <a:pPr algn="just"/>
            <a:r>
              <a:rPr lang="de-DE" sz="800" dirty="0" smtClean="0"/>
              <a:t>Stellen Sie sich sicher bevor jede Fahrt, dass der Kindersitz richtig mit dem 3-Punkt-Gurt an dem Autositz eingebaut ist.</a:t>
            </a:r>
            <a:endParaRPr lang="bg-BG" sz="800" dirty="0" smtClean="0"/>
          </a:p>
          <a:p>
            <a:pPr algn="just"/>
            <a:r>
              <a:rPr lang="de-DE" sz="800" dirty="0" smtClean="0"/>
              <a:t>Überprüfen Sie, ob die Quergürtel des Kindersitzes durch das Becken des Kindes gehen, und nicht durch den Bauch.</a:t>
            </a:r>
            <a:endParaRPr lang="bg-BG" sz="800" dirty="0" smtClean="0"/>
          </a:p>
          <a:p>
            <a:pPr algn="just"/>
            <a:r>
              <a:rPr lang="de-DE" sz="800" dirty="0" smtClean="0"/>
              <a:t>Schieben Sie nie den Gürtel des Fahrzeugs unter den Arm des Kindes oder hinter dem Kind. Die Gurtschnalle darf nicht auf dem Bauch des Kindes liegen.</a:t>
            </a:r>
            <a:endParaRPr lang="bg-BG" sz="800" dirty="0" smtClean="0"/>
          </a:p>
          <a:p>
            <a:pPr algn="just"/>
            <a:r>
              <a:rPr lang="de-DE" sz="800" dirty="0" smtClean="0"/>
              <a:t>Bevor Sie den Kindersitz verwenden, stellen Sie sich sicher, dass das Produkt für das Auto geeignet ist. Sie können sicher sein nur im Falle wenn in der Fahrzeugbedienungsanleitung beschrieben ist, dass auf den Autositze einen Kindersitz dieses Modells eingebaut werden kann.</a:t>
            </a:r>
          </a:p>
          <a:p>
            <a:r>
              <a:rPr lang="de-DE" sz="800" dirty="0" smtClean="0"/>
              <a:t>Stellen Sie sich sicher, dass der Kindersitz für das Gewicht und das Alter Ihres Kindes geeignet ist.</a:t>
            </a:r>
            <a:endParaRPr lang="bg-BG" sz="800" dirty="0" smtClean="0"/>
          </a:p>
          <a:p>
            <a:r>
              <a:rPr lang="de-DE" sz="800" b="1" dirty="0" smtClean="0"/>
              <a:t>DIE INKORREKTE VERWENDUNG DES KINDERSITZES KANN DIE SICHERHEIT IHRES KINDES GEFÄHRDEN!</a:t>
            </a:r>
            <a:endParaRPr lang="bg-BG" sz="800" dirty="0" smtClean="0"/>
          </a:p>
          <a:p>
            <a:r>
              <a:rPr lang="de-DE" sz="800" dirty="0" smtClean="0"/>
              <a:t>Die Missachtung diesen Hinweise kann nicht nur die Sicherheit des Kindes gefährden, sondern auch zur Verletzungen oder zum Tod führen!</a:t>
            </a:r>
            <a:endParaRPr lang="bg-BG" sz="800" dirty="0" smtClean="0"/>
          </a:p>
          <a:p>
            <a:r>
              <a:rPr lang="de-DE" sz="800" b="1" dirty="0" smtClean="0"/>
              <a:t>Ratschläge im Falle eines Unfalls.</a:t>
            </a:r>
            <a:endParaRPr lang="bg-BG" sz="800" dirty="0" smtClean="0"/>
          </a:p>
          <a:p>
            <a:r>
              <a:rPr lang="de-DE" sz="800" dirty="0" smtClean="0"/>
              <a:t>*  Der Kindersitz nach einem Unfall nicht verwenden, da es strukturelle Schäden geben kann, und dadurch die Sicherheit des Kindes gefährdet werden kann. Es kann sein, dass es unsichtbare Schaden gibt. Die Überprüfunfg von einem Fachmann ist empfehlenswert.</a:t>
            </a:r>
            <a:endParaRPr lang="bg-BG" sz="800" dirty="0" smtClean="0"/>
          </a:p>
          <a:p>
            <a:r>
              <a:rPr lang="de-DE" sz="800" dirty="0" smtClean="0"/>
              <a:t>*  Die übermäßige Sonnenstrahlung führt zur Älterung von Kunststoffteilen und zum Ausbleichen des Polsters.</a:t>
            </a:r>
            <a:endParaRPr lang="bg-BG" sz="800" dirty="0" smtClean="0"/>
          </a:p>
          <a:p>
            <a:r>
              <a:rPr lang="de-DE" sz="800" dirty="0" smtClean="0"/>
              <a:t>* Der Kindersitz nicht im Auto lassen, falls dieser nicht benutzt wird.</a:t>
            </a:r>
            <a:endParaRPr lang="bg-BG" sz="800" dirty="0" smtClean="0"/>
          </a:p>
          <a:p>
            <a:r>
              <a:rPr lang="de-DE" sz="800" dirty="0" smtClean="0"/>
              <a:t>* Legen Sie keine anderen Gegenstände auf dem Kindersitz, da dieser beschädigt werden kann. Bewahren Sie das Produkt weg von Kindern.</a:t>
            </a:r>
            <a:endParaRPr lang="bg-BG" sz="800" dirty="0" smtClean="0"/>
          </a:p>
          <a:p>
            <a:r>
              <a:rPr lang="de-DE" sz="800" dirty="0" smtClean="0"/>
              <a:t>* Eine Grundüberprüfung von einem Fachmann ist empfehlenswert, insbesondere nach längerer Lagerung oder falls das Produkt für ein anderes Kind verwendet werden soll.</a:t>
            </a:r>
            <a:endParaRPr lang="bg-BG" sz="800" dirty="0" smtClean="0"/>
          </a:p>
          <a:p>
            <a:r>
              <a:rPr lang="de-DE" sz="800" dirty="0" smtClean="0"/>
              <a:t>* Bei Probleme während der Verwendung kontaktieren Sie einen zertifizierten Techniker.</a:t>
            </a:r>
            <a:endParaRPr lang="bg-BG" sz="800" dirty="0" smtClean="0"/>
          </a:p>
        </p:txBody>
      </p:sp>
      <p:sp>
        <p:nvSpPr>
          <p:cNvPr id="23" name="TextBox 22"/>
          <p:cNvSpPr txBox="1"/>
          <p:nvPr/>
        </p:nvSpPr>
        <p:spPr>
          <a:xfrm>
            <a:off x="8676456" y="6587453"/>
            <a:ext cx="396000"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28</a:t>
            </a:r>
            <a:endParaRPr lang="bg-BG" sz="900" b="1"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4851</TotalTime>
  <Words>14076</Words>
  <Application>Microsoft Office PowerPoint</Application>
  <PresentationFormat>On-screen Show (4:3)</PresentationFormat>
  <Paragraphs>722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Brush Script MT</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Win10</cp:lastModifiedBy>
  <cp:revision>479</cp:revision>
  <dcterms:created xsi:type="dcterms:W3CDTF">2015-11-16T10:45:54Z</dcterms:created>
  <dcterms:modified xsi:type="dcterms:W3CDTF">2020-04-28T08:53:01Z</dcterms:modified>
</cp:coreProperties>
</file>